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93" r:id="rId6"/>
    <p:sldId id="290" r:id="rId7"/>
    <p:sldId id="291" r:id="rId8"/>
    <p:sldId id="257" r:id="rId9"/>
    <p:sldId id="283" r:id="rId10"/>
    <p:sldId id="260" r:id="rId11"/>
    <p:sldId id="280" r:id="rId12"/>
    <p:sldId id="281" r:id="rId13"/>
    <p:sldId id="264" r:id="rId14"/>
    <p:sldId id="285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Seattle Text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B52E2E-43D6-A236-33D5-24A88505A9C5}" name="Eng, Matthew" initials="EM" userId="S::matthew.eng@seattle.gov::1940b40f-90d7-4690-a84f-024e0beaf953" providerId="AD"/>
  <p188:author id="{3ADB589D-CEE7-5099-BD6B-32EED9D7402F}" name="Findlay, Cameron" initials="CF" userId="S::Cameron.Findlay@seattle.gov::c23a3b15-a199-471c-9806-2bcf6532087b" providerId="AD"/>
  <p188:author id="{7B1F4DA6-41A1-1147-474B-7257CE808438}" name="Mixon, Melissa" initials="MM" userId="S::melissa.mixon@seattle.gov::bce788fe-671d-4b78-940b-d4cd873cc872" providerId="AD"/>
  <p188:author id="{0FFB0FD6-45E7-8A50-4AE1-37500F37BE41}" name="Matanza, Adrian" initials="MA" userId="S::adrian.matanza@seattle.gov::e96edaaa-0453-4853-93c4-a1473d746cf6" providerId="AD"/>
  <p188:author id="{51E2C3E0-BD0F-4F9D-3DA9-F15255C03625}" name="Eng, Matthew" initials="EM" userId="S::Matthew.Eng@seattle.gov::1940b40f-90d7-4690-a84f-024e0beaf953" providerId="AD"/>
  <p188:author id="{FBA458E8-C3C2-D652-79FA-189E1EABBF82}" name="Eder, Dan" initials="DE" userId="S::Dan.Eder@seattle.gov::4bdedf6f-4618-44e1-8fe2-3f6e47c02d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973EC6-3A5D-4847-81EC-617033473627}" v="2" dt="2023-09-08T21:55:30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049143-4858-481C-A160-430B83D738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CF425-5879-4534-B961-3FF33396BC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B517A-8585-48D2-8C31-839F6E758DD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FB08B2-0C29-41B5-910C-0A3B31F60C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90D2C-DC44-4F4A-9DF8-9E886B32AE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2C360-6A36-4028-B213-9AAD2D65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87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FD596-7B9C-481C-9DC7-68B29C0BDAE7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42284-8C38-4EA0-97C1-07C2B49EE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08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35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34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37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73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3251D-73E6-47AD-985F-DB0171CD15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98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5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06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3251D-73E6-47AD-985F-DB0171CD15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28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care about small businesses (no fee increases)</a:t>
            </a:r>
          </a:p>
          <a:p>
            <a:r>
              <a:rPr lang="en-US"/>
              <a:t>Not asking for additional staff to implement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17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42284-8C38-4EA0-97C1-07C2B49EEC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3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88">
            <a:extLst>
              <a:ext uri="{FF2B5EF4-FFF2-40B4-BE49-F238E27FC236}">
                <a16:creationId xmlns:a16="http://schemas.microsoft.com/office/drawing/2014/main" id="{0AC49FDB-9065-40C0-A909-67E66AFA4F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23492"/>
          <a:stretch/>
        </p:blipFill>
        <p:spPr>
          <a:xfrm>
            <a:off x="-25054" y="0"/>
            <a:ext cx="12217054" cy="693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2F8D7-7114-4278-A8C6-262B2635C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054" y="0"/>
            <a:ext cx="12217054" cy="6936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CB5BF-7B1D-4C2F-8DCE-3B48B409DB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B9B91-2B82-4546-B83D-1C806B64C2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A7E2E5-B5A7-494A-ADB5-BD542C1378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6000978"/>
            <a:ext cx="3002280" cy="93567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38633C0-2225-4203-8672-BE1FF8F3CB26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2"/>
            <a:ext cx="1498947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tx1"/>
                </a:solidFill>
              </a:rPr>
              <a:t>Sept. 14, 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A9AFD60-3737-4450-BE19-5CF0B1965CC6}"/>
              </a:ext>
            </a:extLst>
          </p:cNvPr>
          <p:cNvSpPr txBox="1">
            <a:spLocks/>
          </p:cNvSpPr>
          <p:nvPr userDrawn="1"/>
        </p:nvSpPr>
        <p:spPr>
          <a:xfrm>
            <a:off x="1709535" y="6248284"/>
            <a:ext cx="40246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tx1"/>
                </a:solidFill>
              </a:rPr>
              <a:t>Department of Finance and 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329874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6640-AAF9-498F-A6FD-C91E4B710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6F17-7903-4D43-813F-6A908669D6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873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073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49D0-05FB-4A13-9342-93E5AA7FB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0D4A-F83B-4EB0-9CF2-C37A931B4E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3328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0599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3097-AC2D-4E71-B5A6-B37F847BC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275A-6671-4B2A-BF8E-E0A27F3239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32B95-ABB2-41D5-B74B-4C216A817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85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60C1-C8F4-42C5-9A6B-D6B62C06F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D1FAB-9430-4266-9D4D-60E3919DFF4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61C4E-4B6A-401B-9388-434C46C23CE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6F982-9B7A-4DB7-BD8A-33EE8EBA929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2C2E3-4EBB-4A84-826A-812CC9487D3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2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F0A6-C5A2-443E-8D49-43D6387DC9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047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45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E995-D949-4665-B2BE-6C1BCBCBF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3D865-FD4B-4775-8105-EA2753B934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9348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2C222-FAB2-4815-AD59-66AACA2A6E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100883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7CA1-AD78-47F2-9FA9-24CE3C9F4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9A6B14-1176-46C3-92A7-C9D09DD5C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93489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6BB76-673A-42AA-810D-796158A9DA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41074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6596CD-1A53-40BF-86B6-CCF9641C4F7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37" y="5922323"/>
            <a:ext cx="2998963" cy="935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674A9-8420-4BC9-958B-60904E1F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E9525-7613-44D5-9D3B-D9B1A513A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9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DD451B4-C473-4A29-A539-AB086CAEEC4C}"/>
              </a:ext>
            </a:extLst>
          </p:cNvPr>
          <p:cNvSpPr txBox="1">
            <a:spLocks/>
          </p:cNvSpPr>
          <p:nvPr userDrawn="1"/>
        </p:nvSpPr>
        <p:spPr>
          <a:xfrm>
            <a:off x="152400" y="6248284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Date (xx/xx/</a:t>
            </a:r>
            <a:r>
              <a:rPr lang="en-US" err="1">
                <a:solidFill>
                  <a:srgbClr val="003DA5"/>
                </a:solidFill>
              </a:rPr>
              <a:t>xxxx</a:t>
            </a:r>
            <a:r>
              <a:rPr lang="en-US">
                <a:solidFill>
                  <a:srgbClr val="003DA5"/>
                </a:solidFill>
              </a:rPr>
              <a:t>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5122A13-69DF-40C1-9F36-4B12A61C3C27}"/>
              </a:ext>
            </a:extLst>
          </p:cNvPr>
          <p:cNvSpPr txBox="1">
            <a:spLocks/>
          </p:cNvSpPr>
          <p:nvPr userDrawn="1"/>
        </p:nvSpPr>
        <p:spPr>
          <a:xfrm>
            <a:off x="1524000" y="62482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Department Name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BB9B98A-278E-4B52-9EE2-9C31F9863037}"/>
              </a:ext>
            </a:extLst>
          </p:cNvPr>
          <p:cNvSpPr txBox="1">
            <a:spLocks/>
          </p:cNvSpPr>
          <p:nvPr userDrawn="1"/>
        </p:nvSpPr>
        <p:spPr>
          <a:xfrm>
            <a:off x="3581400" y="6248283"/>
            <a:ext cx="1165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Page Number</a:t>
            </a:r>
          </a:p>
        </p:txBody>
      </p:sp>
      <p:sp>
        <p:nvSpPr>
          <p:cNvPr id="8" name="Shape 98">
            <a:extLst>
              <a:ext uri="{FF2B5EF4-FFF2-40B4-BE49-F238E27FC236}">
                <a16:creationId xmlns:a16="http://schemas.microsoft.com/office/drawing/2014/main" id="{6301E5A9-264C-4A8D-9812-87FFC06AE62B}"/>
              </a:ext>
            </a:extLst>
          </p:cNvPr>
          <p:cNvSpPr/>
          <p:nvPr userDrawn="1"/>
        </p:nvSpPr>
        <p:spPr>
          <a:xfrm>
            <a:off x="0" y="5984478"/>
            <a:ext cx="12192000" cy="898460"/>
          </a:xfrm>
          <a:prstGeom prst="rect">
            <a:avLst/>
          </a:prstGeom>
          <a:solidFill>
            <a:srgbClr val="003DA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953AB7E-1A09-40B8-82F4-7132969F5B99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4"/>
            <a:ext cx="1524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</a:rPr>
              <a:t>Sept. 14, 2023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6CE33BE-5965-4385-A50F-EE3044A3C612}"/>
              </a:ext>
            </a:extLst>
          </p:cNvPr>
          <p:cNvSpPr txBox="1">
            <a:spLocks/>
          </p:cNvSpPr>
          <p:nvPr userDrawn="1"/>
        </p:nvSpPr>
        <p:spPr>
          <a:xfrm>
            <a:off x="1702031" y="6248282"/>
            <a:ext cx="40151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</a:rPr>
              <a:t>Department of Finance and Administrative Services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F7CC0D1-EF47-4831-B7C8-1B451F51BCE3}"/>
              </a:ext>
            </a:extLst>
          </p:cNvPr>
          <p:cNvSpPr txBox="1">
            <a:spLocks/>
          </p:cNvSpPr>
          <p:nvPr userDrawn="1"/>
        </p:nvSpPr>
        <p:spPr>
          <a:xfrm>
            <a:off x="5781502" y="6248283"/>
            <a:ext cx="791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731B9-69B1-4831-9ACF-07AC4A5EE4A7}" type="slidenum">
              <a:rPr lang="en-US" sz="1400" b="1" smtClean="0">
                <a:solidFill>
                  <a:schemeClr val="bg1"/>
                </a:solidFill>
              </a:rPr>
              <a:t>‹#›</a:t>
            </a:fld>
            <a:endParaRPr lang="en-US" sz="1400" b="1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2D44D1-75DE-4BDD-8018-D6C834D931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5991605"/>
            <a:ext cx="3002280" cy="9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240E-CBCD-4F39-ABEB-14C0F141E8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For-Hire Legislation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659F2-145A-4D6F-8079-8290319E26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sz="5100"/>
              <a:t>Sept. 14, 2023</a:t>
            </a:r>
          </a:p>
          <a:p>
            <a:endParaRPr lang="en-US"/>
          </a:p>
          <a:p>
            <a:r>
              <a:rPr lang="en-US"/>
              <a:t>Beth Gappert, Consumer Protection Division Director</a:t>
            </a:r>
          </a:p>
          <a:p>
            <a:r>
              <a:rPr lang="en-US"/>
              <a:t>Matthew Eng, Strategic Advisor</a:t>
            </a:r>
          </a:p>
        </p:txBody>
      </p:sp>
    </p:spTree>
    <p:extLst>
      <p:ext uri="{BB962C8B-B14F-4D97-AF65-F5344CB8AC3E}">
        <p14:creationId xmlns:p14="http://schemas.microsoft.com/office/powerpoint/2010/main" val="270540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7ECB-0DFB-762D-1908-8AEC2E58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4FBC5-2EC1-7B31-FFF6-2871C2B7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Discuss Executive generated legislation (three bills) affecting the for-hire transportation industry</a:t>
            </a:r>
          </a:p>
          <a:p>
            <a:r>
              <a:rPr lang="en-US"/>
              <a:t>Presentation will cover:</a:t>
            </a:r>
            <a:endParaRPr lang="en-US">
              <a:cs typeface="Calibri"/>
            </a:endParaRPr>
          </a:p>
          <a:p>
            <a:pPr lvl="1"/>
            <a:r>
              <a:rPr lang="en-US"/>
              <a:t>Background</a:t>
            </a:r>
            <a:endParaRPr lang="en-US">
              <a:cs typeface="Calibri"/>
            </a:endParaRPr>
          </a:p>
          <a:p>
            <a:pPr lvl="1"/>
            <a:r>
              <a:rPr lang="en-US"/>
              <a:t>Bill summary</a:t>
            </a:r>
          </a:p>
          <a:p>
            <a:pPr lvl="1"/>
            <a:r>
              <a:rPr lang="en-US">
                <a:cs typeface="Calibri"/>
              </a:rPr>
              <a:t>Budget considerations</a:t>
            </a:r>
          </a:p>
          <a:p>
            <a:pPr lvl="1"/>
            <a:r>
              <a:rPr lang="en-US"/>
              <a:t>Partnership and coordination with King County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417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Current Regulatory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City partners with King County to regulate for-hire transportation, which includes:</a:t>
            </a:r>
          </a:p>
          <a:p>
            <a:pPr lvl="1"/>
            <a:r>
              <a:rPr lang="en-US"/>
              <a:t>Taxicabs (metered rates)</a:t>
            </a:r>
          </a:p>
          <a:p>
            <a:pPr lvl="1"/>
            <a:r>
              <a:rPr lang="en-US"/>
              <a:t>For-hire vehicles (flat rates)</a:t>
            </a:r>
          </a:p>
          <a:p>
            <a:pPr lvl="1"/>
            <a:r>
              <a:rPr lang="en-US"/>
              <a:t>Vehicles affiliated with transportation network companies (TNCs)</a:t>
            </a:r>
          </a:p>
          <a:p>
            <a:r>
              <a:rPr lang="en-US"/>
              <a:t>The City and County license vehicles, drivers and companies each year and enforce code through inspections, audits and related activities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83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Industry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Since 2014, the for-hire transportation environment has changed:</a:t>
            </a:r>
          </a:p>
          <a:p>
            <a:pPr lvl="1"/>
            <a:r>
              <a:rPr lang="en-US">
                <a:cs typeface="Calibri"/>
              </a:rPr>
              <a:t>TNCs are convenient and popular</a:t>
            </a:r>
          </a:p>
          <a:p>
            <a:pPr lvl="1"/>
            <a:r>
              <a:rPr lang="en-US">
                <a:cs typeface="Calibri"/>
              </a:rPr>
              <a:t>Taxicabs and for-hire vehicles are affordable and serve niche customer bases</a:t>
            </a:r>
          </a:p>
          <a:p>
            <a:pPr lvl="1"/>
            <a:r>
              <a:rPr lang="en-US">
                <a:cs typeface="Calibri"/>
              </a:rPr>
              <a:t>State adopted TNC laws in 2022, including a minimum compensation standard and benefits for TNC drivers</a:t>
            </a:r>
          </a:p>
          <a:p>
            <a:pPr lvl="1"/>
            <a:r>
              <a:rPr lang="en-US">
                <a:cs typeface="Calibri"/>
              </a:rPr>
              <a:t>Taxicabs and for-hire vehicles face outmoded regulations</a:t>
            </a:r>
          </a:p>
        </p:txBody>
      </p:sp>
    </p:spTree>
    <p:extLst>
      <p:ext uri="{BB962C8B-B14F-4D97-AF65-F5344CB8AC3E}">
        <p14:creationId xmlns:p14="http://schemas.microsoft.com/office/powerpoint/2010/main" val="4236734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Purpose of the Legislation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5941"/>
            <a:ext cx="10515600" cy="40873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Coordinate with King County (companion legislation)</a:t>
            </a:r>
          </a:p>
          <a:p>
            <a:r>
              <a:rPr lang="en-US" sz="3600"/>
              <a:t>Promote regulatory flexibility for taxi and for-hire vehicle medallion owners and drivers</a:t>
            </a:r>
          </a:p>
          <a:p>
            <a:r>
              <a:rPr lang="en-US" sz="3600">
                <a:cs typeface="Calibri"/>
              </a:rPr>
              <a:t>Align with recently adopted state TNC law</a:t>
            </a:r>
          </a:p>
          <a:p>
            <a:r>
              <a:rPr lang="en-US" sz="3600"/>
              <a:t>Reflect ideas generated by the industry to help modernize and streamline regulation</a:t>
            </a:r>
          </a:p>
          <a:p>
            <a:r>
              <a:rPr lang="en-US" sz="3600"/>
              <a:t>Address equity concerns</a:t>
            </a:r>
            <a:endParaRPr lang="en-US" sz="3600">
              <a:cs typeface="Calibri"/>
            </a:endParaRPr>
          </a:p>
          <a:p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322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11E2F-21CD-44F4-8F7B-0E6E8158B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RSJI Analysis and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FBA11-798F-4D38-A359-AB564ED8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Most medallion owners and drivers are immigrants and/or refugees, speak English as another language and are persons of color</a:t>
            </a:r>
          </a:p>
          <a:p>
            <a:r>
              <a:rPr lang="en-US"/>
              <a:t>Staff recognize medallion owners and drivers face extensive regulation</a:t>
            </a:r>
          </a:p>
          <a:p>
            <a:pPr lvl="1"/>
            <a:r>
              <a:rPr lang="en-US"/>
              <a:t>Proposed changes aim to create equitable opportunities within the for-hire transportation industry and positioning taxis and for-hire vehicles to successfully compete</a:t>
            </a:r>
          </a:p>
        </p:txBody>
      </p:sp>
    </p:spTree>
    <p:extLst>
      <p:ext uri="{BB962C8B-B14F-4D97-AF65-F5344CB8AC3E}">
        <p14:creationId xmlns:p14="http://schemas.microsoft.com/office/powerpoint/2010/main" val="322337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C9F5-60F2-66D3-B6E9-AD54E8D5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– Outreach and Engagement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D1F5C3-A389-DAAF-C16B-334AFC2E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3648"/>
            <a:ext cx="10515600" cy="4087324"/>
          </a:xfrm>
        </p:spPr>
        <p:txBody>
          <a:bodyPr>
            <a:normAutofit/>
          </a:bodyPr>
          <a:lstStyle/>
          <a:p>
            <a:r>
              <a:rPr lang="en-US"/>
              <a:t>Partnered with the Department of Neighborhoods and its community liaison program to engage taxi and for-hire vehicle owners and drivers</a:t>
            </a:r>
          </a:p>
          <a:p>
            <a:pPr lvl="1"/>
            <a:r>
              <a:rPr lang="en-US"/>
              <a:t>Survey, focus groups and project updates in 2021 and 2022</a:t>
            </a:r>
          </a:p>
          <a:p>
            <a:r>
              <a:rPr lang="en-US"/>
              <a:t>Spoke with representatives from taxi associations and for-hire vehicle companies and from Teamsters Local 117 and Drive Forward between 2021 and present</a:t>
            </a:r>
          </a:p>
          <a:p>
            <a:r>
              <a:rPr lang="en-US"/>
              <a:t>Spoke with representatives from TNCs this year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9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cs typeface="Seattle Text"/>
              </a:rPr>
              <a:t>Bill Summary – CB 120652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395"/>
            <a:ext cx="10515600" cy="40873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noProof="0"/>
              <a:t>Revises SMC Chapter 6.310 to be a TNC chapter</a:t>
            </a:r>
          </a:p>
          <a:p>
            <a:pPr lvl="1"/>
            <a:r>
              <a:rPr lang="en-US"/>
              <a:t>Removes language specifically addressing taxis and for-hire vehicles</a:t>
            </a:r>
            <a:endParaRPr lang="en-US" noProof="0"/>
          </a:p>
          <a:p>
            <a:pPr lvl="0"/>
            <a:r>
              <a:rPr lang="en-US"/>
              <a:t>Aligns</a:t>
            </a:r>
            <a:r>
              <a:rPr lang="en-US" noProof="0"/>
              <a:t> provisions </a:t>
            </a:r>
            <a:r>
              <a:rPr lang="en-US"/>
              <a:t>of the SMC </a:t>
            </a:r>
            <a:r>
              <a:rPr lang="en-US" noProof="0"/>
              <a:t>with State law, including:</a:t>
            </a:r>
          </a:p>
          <a:p>
            <a:pPr lvl="1"/>
            <a:r>
              <a:rPr lang="en-US"/>
              <a:t>Maximum model age for a vehicle</a:t>
            </a:r>
          </a:p>
          <a:p>
            <a:pPr lvl="1"/>
            <a:r>
              <a:rPr lang="en-US"/>
              <a:t>Minimum age for a driver and vehicle endorsement holder</a:t>
            </a:r>
          </a:p>
          <a:p>
            <a:pPr lvl="1"/>
            <a:r>
              <a:rPr lang="en-US"/>
              <a:t>Maximum number of driving hours in a 24-hour period</a:t>
            </a:r>
          </a:p>
          <a:p>
            <a:pPr lvl="1"/>
            <a:r>
              <a:rPr lang="en-US"/>
              <a:t>RCW citation for insurance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149866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Bill Summary – CB 120653</a:t>
            </a:r>
            <a:endParaRPr lang="en-US" dirty="0">
              <a:cs typeface="Seattle Tex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873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noProof="0"/>
              <a:t>Creates a new SMC </a:t>
            </a:r>
            <a:r>
              <a:rPr lang="en-US"/>
              <a:t>Chapter</a:t>
            </a:r>
            <a:r>
              <a:rPr lang="en-US" noProof="0"/>
              <a:t> </a:t>
            </a:r>
            <a:r>
              <a:rPr lang="en-US"/>
              <a:t>6.311 </a:t>
            </a:r>
            <a:r>
              <a:rPr lang="en-US" noProof="0"/>
              <a:t>to regulate taxis and for-hire vehicles and </a:t>
            </a:r>
            <a:r>
              <a:rPr lang="en-US"/>
              <a:t>accomplishes</a:t>
            </a:r>
            <a:r>
              <a:rPr lang="en-US" noProof="0"/>
              <a:t> the following:</a:t>
            </a:r>
          </a:p>
          <a:p>
            <a:pPr lvl="1"/>
            <a:r>
              <a:rPr lang="en-US" noProof="0"/>
              <a:t>Creates operating reciprocity for medallion owners</a:t>
            </a:r>
            <a:endParaRPr lang="en-US" noProof="0">
              <a:cs typeface="Calibri"/>
            </a:endParaRPr>
          </a:p>
          <a:p>
            <a:pPr lvl="1"/>
            <a:r>
              <a:rPr lang="en-US" noProof="0"/>
              <a:t>Transitions all for-hire vehicles to taxicabs</a:t>
            </a:r>
          </a:p>
          <a:p>
            <a:pPr lvl="1"/>
            <a:r>
              <a:rPr lang="en-US" noProof="0"/>
              <a:t>Creates a temporary deactivation process for medallions</a:t>
            </a:r>
            <a:endParaRPr lang="en-US" noProof="0">
              <a:cs typeface="Calibri"/>
            </a:endParaRPr>
          </a:p>
          <a:p>
            <a:pPr lvl="1"/>
            <a:r>
              <a:rPr lang="en-US"/>
              <a:t>Requires adoption of new technology (smart taximeters)</a:t>
            </a:r>
            <a:endParaRPr lang="en-US">
              <a:cs typeface="Calibri"/>
            </a:endParaRPr>
          </a:p>
          <a:p>
            <a:pPr lvl="1"/>
            <a:r>
              <a:rPr lang="en-US" noProof="0"/>
              <a:t>Allows for dynamic pricing of trips</a:t>
            </a:r>
            <a:endParaRPr lang="en-US" noProof="0">
              <a:cs typeface="Calibri"/>
            </a:endParaRPr>
          </a:p>
          <a:p>
            <a:pPr lvl="1"/>
            <a:r>
              <a:rPr lang="en-US" noProof="0"/>
              <a:t>Simplifies enforcement, penalties and the appeals process</a:t>
            </a:r>
            <a:endParaRPr lang="en-US" noProof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6148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C9F5-60F2-66D3-B6E9-AD54E8D5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Summary – CB 120656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E69B4-BF71-BDCB-9983-9DB5BEA3C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706367"/>
            <a:ext cx="10515599" cy="4096698"/>
          </a:xfrm>
        </p:spPr>
        <p:txBody>
          <a:bodyPr>
            <a:normAutofit/>
          </a:bodyPr>
          <a:lstStyle/>
          <a:p>
            <a:pPr lvl="0"/>
            <a:r>
              <a:rPr lang="en-US"/>
              <a:t>Authorizes</a:t>
            </a:r>
            <a:r>
              <a:rPr lang="en-US" noProof="0"/>
              <a:t> the FAS director to execute a new for-hire transportation ILA with King County</a:t>
            </a:r>
          </a:p>
          <a:p>
            <a:pPr lvl="1"/>
            <a:r>
              <a:rPr lang="en-US"/>
              <a:t>Restates the broad responsibilities of each jurisdiction – vehicles (City) and drivers (King County)</a:t>
            </a:r>
          </a:p>
          <a:p>
            <a:pPr lvl="1"/>
            <a:r>
              <a:rPr lang="en-US" noProof="0"/>
              <a:t>Acknowledges the simplified enforcement and appeals process for taxis and for-hire vehicles</a:t>
            </a:r>
          </a:p>
          <a:p>
            <a:pPr lvl="1"/>
            <a:r>
              <a:rPr lang="en-US"/>
              <a:t>Does not impose new costs on the City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17897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AD07-A09F-4C84-B875-F6A024FF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0D1A9-C114-4EC9-9B03-9EA91BE87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FAS’ 2024 proposed budget will request funding, supported by projected regulatory fee revenues, to pay for updates to Accela, the technology system used to help administer the regulatory program</a:t>
            </a:r>
          </a:p>
          <a:p>
            <a:pPr lvl="1"/>
            <a:r>
              <a:rPr lang="en-US" dirty="0"/>
              <a:t>Seattle IT estimates $600,000 to accommodate the changes proposed in CB 120653</a:t>
            </a:r>
          </a:p>
          <a:p>
            <a:r>
              <a:rPr lang="en-US" dirty="0"/>
              <a:t>FAS has sufficient staffing to undertake the rulemaking, outreach and language access, business process changes, etc. needed to implement the legislation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173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379-6C70-4FBE-96B0-71820216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Partnership and Coordination with King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3AE-8732-4F5B-AADC-0BA1C32A13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439400" cy="40966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King County Council is considering substantially similar ordinances on a similar timeline</a:t>
            </a:r>
          </a:p>
          <a:p>
            <a:r>
              <a:rPr lang="en-US"/>
              <a:t>Departments from both the City and County hope to have the bills passed by Dec. 2023, to keep the effort coordinated and to align implementation dates</a:t>
            </a: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78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DA5"/>
      </a:dk1>
      <a:lt1>
        <a:sysClr val="window" lastClr="FFFFFF"/>
      </a:lt1>
      <a:dk2>
        <a:srgbClr val="003DA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attle Tex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.25.18 City-wide PowerPoint Template" id="{50BCF532-A877-4BC6-93CC-BECF1D76A87E}" vid="{08C43C2F-C7D1-4690-A9E8-424F774E92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3DA5"/>
    </a:dk1>
    <a:lt1>
      <a:sysClr val="window" lastClr="FFFFFF"/>
    </a:lt1>
    <a:dk2>
      <a:srgbClr val="003DA5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6944BA-8D9A-4BE3-87E4-2492D25A22F6}"/>
</file>

<file path=customXml/itemProps2.xml><?xml version="1.0" encoding="utf-8"?>
<ds:datastoreItem xmlns:ds="http://schemas.openxmlformats.org/officeDocument/2006/customXml" ds:itemID="{2F0CD351-0561-4B41-9079-EB7703943CEB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9c55fab9-e760-4b42-81dd-6e9ffbf8d350"/>
    <ds:schemaRef ds:uri="http://schemas.microsoft.com/office/2006/documentManagement/types"/>
    <ds:schemaRef ds:uri="http://purl.org/dc/dcmitype/"/>
    <ds:schemaRef ds:uri="97c2a25c-25db-4634-b347-87ab0af10b27"/>
    <ds:schemaRef ds:uri="004a98d2-1eef-446b-ae88-160e83c0a37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A82C13-6FD8-4D5E-B1CD-6BADBA76DE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666</Words>
  <Application>Microsoft Office PowerPoint</Application>
  <PresentationFormat>Widescreen</PresentationFormat>
  <Paragraphs>82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Seattle Text</vt:lpstr>
      <vt:lpstr>Calibri</vt:lpstr>
      <vt:lpstr>Office Theme</vt:lpstr>
      <vt:lpstr>For-Hire Legislation</vt:lpstr>
      <vt:lpstr>Today’s Agenda</vt:lpstr>
      <vt:lpstr>Background – Current Regulatory Structure</vt:lpstr>
      <vt:lpstr>Background – Industry Changes</vt:lpstr>
      <vt:lpstr>Background – Purpose of the Legislation</vt:lpstr>
      <vt:lpstr>Background – RSJI Analysis and Implications</vt:lpstr>
      <vt:lpstr>Background – Outreach and Engagement</vt:lpstr>
      <vt:lpstr>Bill Summary – CB 120652</vt:lpstr>
      <vt:lpstr>Bill Summary – CB 120653</vt:lpstr>
      <vt:lpstr>Bill Summary – CB 120656</vt:lpstr>
      <vt:lpstr>Budget Considerations</vt:lpstr>
      <vt:lpstr>Partnership and Coordination with King County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Citywide PowerPoint template</dc:title>
  <dc:creator>Wilder, Cyndi</dc:creator>
  <cp:lastModifiedBy>Sanchez, Emilia</cp:lastModifiedBy>
  <cp:revision>2</cp:revision>
  <dcterms:created xsi:type="dcterms:W3CDTF">2018-04-27T21:09:20Z</dcterms:created>
  <dcterms:modified xsi:type="dcterms:W3CDTF">2023-12-06T23:49:23Z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MediaServiceImageTags">
    <vt:lpwstr/>
  </property>
  <property fmtid="{D5CDD505-2E9C-101B-9397-08002B2CF9AE}" pid="4" name="EuLoaderVersion">
    <vt:r8>1</vt:r8>
  </property>
  <property fmtid="{D5CDD505-2E9C-101B-9397-08002B2CF9AE}" pid="5" name="EuJurisdiction">
    <vt:lpwstr>US-WA-SEA</vt:lpwstr>
  </property>
  <property fmtid="{D5CDD505-2E9C-101B-9397-08002B2CF9AE}" pid="6" name="EuSourceUrl">
    <vt:lpwstr>https://legistar2.granicus.com/seattle/attachments/e5b222d1-665c-4006-875b-8b738451ea5c.pptx</vt:lpwstr>
  </property>
  <property fmtid="{D5CDD505-2E9C-101B-9397-08002B2CF9AE}" pid="7" name="EuExternalId">
    <vt:lpwstr>sea|14348|attachment|39703</vt:lpwstr>
  </property>
</Properties>
</file>