
<file path=[Content_Types].xml><?xml version="1.0" encoding="utf-8"?>
<Types xmlns="http://schemas.openxmlformats.org/package/2006/content-types">
  <Default Extension="emf" ContentType="image/x-emf"/>
  <Default Extension="fntdata" ContentType="application/x-fontdata"/>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customXml/itemProps1.xml" ContentType="application/vnd.openxmlformats-officedocument.customXmlProperties+xml"/>
  <Override PartName="/customXml/itemProps2.xml" ContentType="application/vnd.openxmlformats-officedocument.customXmlProperties+xml"/>
  <Override PartName="/customXml/itemProps3.xml" ContentType="application/vnd.openxmlformats-officedocument.customXmlProperties+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notesMasters/notesMaster1.xml" ContentType="application/vnd.openxmlformats-officedocument.presentationml.notesMaster+xml"/>
  <Override PartName="/ppt/handoutMasters/handoutMaster1.xml" ContentType="application/vnd.openxmlformats-officedocument.presentationml.handout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theme/theme2.xml" ContentType="application/vnd.openxmlformats-officedocument.theme+xml"/>
  <Override PartName="/ppt/theme/theme3.xml" ContentType="application/vnd.openxmlformats-officedocument.theme+xml"/>
  <Override PartName="/docProps/core.xml" ContentType="application/vnd.openxmlformats-package.core-properties+xml"/>
  <Override PartName="/docProps/app.xml" ContentType="application/vnd.openxmlformats-officedocument.extended-properties+xml"/>
  <Override PartName="/docProps/custom.xml" ContentType="application/vnd.openxmlformats-officedocument.custom-properties+xml"/>
  <Override PartName="/docMetadata/LabelInfo.xml" ContentType="application/vnd.ms-office.classificationlabel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6" Type="http://schemas.microsoft.com/office/2020/02/relationships/classificationlabels" Target="docMetadata/LabelInfo.xml"/><Relationship Id="rId5" Type="http://schemas.openxmlformats.org/officeDocument/2006/relationships/custom-properties" Target="docProps/custom.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embedTrueTypeFonts="1" saveSubsetFonts="1">
  <p:sldMasterIdLst>
    <p:sldMasterId id="2147483648" r:id="rId4"/>
  </p:sldMasterIdLst>
  <p:notesMasterIdLst>
    <p:notesMasterId r:id="rId11"/>
  </p:notesMasterIdLst>
  <p:handoutMasterIdLst>
    <p:handoutMasterId r:id="rId12"/>
  </p:handoutMasterIdLst>
  <p:sldIdLst>
    <p:sldId id="256" r:id="rId5"/>
    <p:sldId id="306" r:id="rId6"/>
    <p:sldId id="257" r:id="rId7"/>
    <p:sldId id="259" r:id="rId8"/>
    <p:sldId id="284" r:id="rId9"/>
    <p:sldId id="285" r:id="rId10"/>
  </p:sldIdLst>
  <p:sldSz cx="12192000" cy="6858000"/>
  <p:notesSz cx="7010400" cy="9296400"/>
  <p:embeddedFontLst>
    <p:embeddedFont>
      <p:font typeface="Seattle Text" pitchFamily="2" charset="0"/>
      <p:regular r:id="rId13"/>
      <p:bold r:id="rId14"/>
      <p:italic r:id="rId15"/>
      <p:boldItalic r:id="rId16"/>
    </p:embeddedFont>
    <p:embeddedFont>
      <p:font typeface="Wingdings 2" panose="05020102010507070707" pitchFamily="18" charset="2"/>
      <p:regular r:id="rId17"/>
    </p:embeddedFont>
  </p:embeddedFontLst>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 uri="{2D200454-40CA-4A62-9FC3-DE9A4176ACB9}">
      <p15:notes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clrMru>
    <a:srgbClr val="000000"/>
    <a:srgbClr val="003DA5"/>
  </p:clrMru>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p:normalViewPr>
    <p:restoredLeft sz="14450" autoAdjust="0"/>
    <p:restoredTop sz="96723" autoAdjust="0"/>
  </p:normalViewPr>
  <p:slideViewPr>
    <p:cSldViewPr snapToGrid="0">
      <p:cViewPr varScale="1">
        <p:scale>
          <a:sx n="80" d="100"/>
          <a:sy n="80" d="100"/>
        </p:scale>
        <p:origin x="552" y="60"/>
      </p:cViewPr>
      <p:guideLst/>
    </p:cSldViewPr>
  </p:slideViewPr>
  <p:outlineViewPr>
    <p:cViewPr>
      <p:scale>
        <a:sx n="33" d="100"/>
        <a:sy n="33" d="100"/>
      </p:scale>
      <p:origin x="0" y="0"/>
    </p:cViewPr>
  </p:outlineViewPr>
  <p:notesTextViewPr>
    <p:cViewPr>
      <p:scale>
        <a:sx n="1" d="1"/>
        <a:sy n="1" d="1"/>
      </p:scale>
      <p:origin x="0" y="0"/>
    </p:cViewPr>
  </p:notesTextViewPr>
  <p:notesViewPr>
    <p:cSldViewPr snapToGrid="0">
      <p:cViewPr varScale="1">
        <p:scale>
          <a:sx n="99" d="100"/>
          <a:sy n="99" d="100"/>
        </p:scale>
        <p:origin x="3570" y="84"/>
      </p:cViewPr>
      <p:guideLst/>
    </p:cSldViewPr>
  </p:notesViewPr>
  <p:gridSpacing cx="76200" cy="76200"/>
</p:viewPr>
</file>

<file path=ppt/_rels/presentation.xml.rels><?xml version="1.0" encoding="UTF-8" standalone="yes"?>
<Relationships xmlns="http://schemas.openxmlformats.org/package/2006/relationships"><Relationship Id="rId8" Type="http://schemas.openxmlformats.org/officeDocument/2006/relationships/slide" Target="slides/slide4.xml"/><Relationship Id="rId13" Type="http://schemas.openxmlformats.org/officeDocument/2006/relationships/font" Target="fonts/font1.fntdata"/><Relationship Id="rId18" Type="http://schemas.openxmlformats.org/officeDocument/2006/relationships/presProps" Target="presProps.xml"/><Relationship Id="rId3" Type="http://schemas.openxmlformats.org/officeDocument/2006/relationships/customXml" Target="../customXml/item3.xml"/><Relationship Id="rId21" Type="http://schemas.openxmlformats.org/officeDocument/2006/relationships/tableStyles" Target="tableStyles.xml"/><Relationship Id="rId7" Type="http://schemas.openxmlformats.org/officeDocument/2006/relationships/slide" Target="slides/slide3.xml"/><Relationship Id="rId12" Type="http://schemas.openxmlformats.org/officeDocument/2006/relationships/handoutMaster" Target="handoutMasters/handoutMaster1.xml"/><Relationship Id="rId17" Type="http://schemas.openxmlformats.org/officeDocument/2006/relationships/font" Target="fonts/font5.fntdata"/><Relationship Id="rId2" Type="http://schemas.openxmlformats.org/officeDocument/2006/relationships/customXml" Target="../customXml/item2.xml"/><Relationship Id="rId16" Type="http://schemas.openxmlformats.org/officeDocument/2006/relationships/font" Target="fonts/font4.fntdata"/><Relationship Id="rId20" Type="http://schemas.openxmlformats.org/officeDocument/2006/relationships/theme" Target="theme/theme1.xml"/><Relationship Id="rId1" Type="http://schemas.openxmlformats.org/officeDocument/2006/relationships/customXml" Target="../customXml/item1.xml"/><Relationship Id="rId6" Type="http://schemas.openxmlformats.org/officeDocument/2006/relationships/slide" Target="slides/slide2.xml"/><Relationship Id="rId11" Type="http://schemas.openxmlformats.org/officeDocument/2006/relationships/notesMaster" Target="notesMasters/notesMaster1.xml"/><Relationship Id="rId5" Type="http://schemas.openxmlformats.org/officeDocument/2006/relationships/slide" Target="slides/slide1.xml"/><Relationship Id="rId15" Type="http://schemas.openxmlformats.org/officeDocument/2006/relationships/font" Target="fonts/font3.fntdata"/><Relationship Id="rId10" Type="http://schemas.openxmlformats.org/officeDocument/2006/relationships/slide" Target="slides/slide6.xml"/><Relationship Id="rId19" Type="http://schemas.openxmlformats.org/officeDocument/2006/relationships/viewProps" Target="viewProps.xml"/><Relationship Id="rId4" Type="http://schemas.openxmlformats.org/officeDocument/2006/relationships/slideMaster" Target="slideMasters/slideMaster1.xml"/><Relationship Id="rId9" Type="http://schemas.openxmlformats.org/officeDocument/2006/relationships/slide" Target="slides/slide5.xml"/><Relationship Id="rId14" Type="http://schemas.openxmlformats.org/officeDocument/2006/relationships/font" Target="fonts/font2.fntdata"/></Relationships>
</file>

<file path=ppt/handoutMasters/_rels/handoutMaster1.xml.rels><?xml version="1.0" encoding="UTF-8" standalone="yes"?>
<Relationships xmlns="http://schemas.openxmlformats.org/package/2006/relationships"><Relationship Id="rId1" Type="http://schemas.openxmlformats.org/officeDocument/2006/relationships/theme" Target="../theme/theme3.xml"/></Relationships>
</file>

<file path=ppt/handoutMasters/handoutMaster1.xml><?xml version="1.0" encoding="utf-8"?>
<p:handout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a:extLst>
              <a:ext uri="{FF2B5EF4-FFF2-40B4-BE49-F238E27FC236}">
                <a16:creationId xmlns:a16="http://schemas.microsoft.com/office/drawing/2014/main" id="{3DD695AB-BE3E-46CA-85D4-512D1EDE2476}"/>
              </a:ext>
            </a:extLst>
          </p:cNvPr>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a:extLst>
              <a:ext uri="{FF2B5EF4-FFF2-40B4-BE49-F238E27FC236}">
                <a16:creationId xmlns:a16="http://schemas.microsoft.com/office/drawing/2014/main" id="{A95EFC9E-5A79-4CF6-A36D-1376DE24F407}"/>
              </a:ext>
            </a:extLst>
          </p:cNvPr>
          <p:cNvSpPr>
            <a:spLocks noGrp="1"/>
          </p:cNvSpPr>
          <p:nvPr>
            <p:ph type="dt" sz="quarter" idx="1"/>
          </p:nvPr>
        </p:nvSpPr>
        <p:spPr>
          <a:xfrm>
            <a:off x="3970938" y="0"/>
            <a:ext cx="3037840" cy="466434"/>
          </a:xfrm>
          <a:prstGeom prst="rect">
            <a:avLst/>
          </a:prstGeom>
        </p:spPr>
        <p:txBody>
          <a:bodyPr vert="horz" lIns="93177" tIns="46589" rIns="93177" bIns="46589" rtlCol="0"/>
          <a:lstStyle>
            <a:lvl1pPr algn="r">
              <a:defRPr sz="1200"/>
            </a:lvl1pPr>
          </a:lstStyle>
          <a:p>
            <a:fld id="{91E0AC9A-01DD-407E-AF04-2647DB62ECFF}" type="datetimeFigureOut">
              <a:rPr lang="en-US" smtClean="0"/>
              <a:t>5/8/2026</a:t>
            </a:fld>
            <a:endParaRPr lang="en-US"/>
          </a:p>
        </p:txBody>
      </p:sp>
      <p:sp>
        <p:nvSpPr>
          <p:cNvPr id="4" name="Footer Placeholder 3">
            <a:extLst>
              <a:ext uri="{FF2B5EF4-FFF2-40B4-BE49-F238E27FC236}">
                <a16:creationId xmlns:a16="http://schemas.microsoft.com/office/drawing/2014/main" id="{94DFFAA3-7889-43DF-A5D9-185111834B43}"/>
              </a:ext>
            </a:extLst>
          </p:cNvPr>
          <p:cNvSpPr>
            <a:spLocks noGrp="1"/>
          </p:cNvSpPr>
          <p:nvPr>
            <p:ph type="ftr" sz="quarter" idx="2"/>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5" name="Slide Number Placeholder 4">
            <a:extLst>
              <a:ext uri="{FF2B5EF4-FFF2-40B4-BE49-F238E27FC236}">
                <a16:creationId xmlns:a16="http://schemas.microsoft.com/office/drawing/2014/main" id="{1A7C4A55-56FF-44AA-87B7-BC754C32267B}"/>
              </a:ext>
            </a:extLst>
          </p:cNvPr>
          <p:cNvSpPr>
            <a:spLocks noGrp="1"/>
          </p:cNvSpPr>
          <p:nvPr>
            <p:ph type="sldNum" sz="quarter" idx="3"/>
          </p:nvPr>
        </p:nvSpPr>
        <p:spPr>
          <a:xfrm>
            <a:off x="3970938" y="8829967"/>
            <a:ext cx="3037840" cy="466433"/>
          </a:xfrm>
          <a:prstGeom prst="rect">
            <a:avLst/>
          </a:prstGeom>
        </p:spPr>
        <p:txBody>
          <a:bodyPr vert="horz" lIns="93177" tIns="46589" rIns="93177" bIns="46589" rtlCol="0" anchor="b"/>
          <a:lstStyle>
            <a:lvl1pPr algn="r">
              <a:defRPr sz="1200"/>
            </a:lvl1pPr>
          </a:lstStyle>
          <a:p>
            <a:fld id="{1CA4CBAC-428B-4441-92C2-427715362B4C}" type="slidenum">
              <a:rPr lang="en-US" smtClean="0"/>
              <a:t>‹#›</a:t>
            </a:fld>
            <a:endParaRPr lang="en-US"/>
          </a:p>
        </p:txBody>
      </p:sp>
    </p:spTree>
    <p:extLst>
      <p:ext uri="{BB962C8B-B14F-4D97-AF65-F5344CB8AC3E}">
        <p14:creationId xmlns:p14="http://schemas.microsoft.com/office/powerpoint/2010/main" val="132709223"/>
      </p:ext>
    </p:extLst>
  </p:cSld>
  <p:clrMap bg1="lt1" tx1="dk1" bg2="lt2" tx2="dk2" accent1="accent1" accent2="accent2" accent3="accent3" accent4="accent4" accent5="accent5" accent6="accent6" hlink="hlink" folHlink="folHlink"/>
</p:handoutMaster>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3037840" cy="466434"/>
          </a:xfrm>
          <a:prstGeom prst="rect">
            <a:avLst/>
          </a:prstGeom>
        </p:spPr>
        <p:txBody>
          <a:bodyPr vert="horz" lIns="93177" tIns="46589" rIns="93177" bIns="46589" rtlCol="0"/>
          <a:lstStyle>
            <a:lvl1pPr algn="l">
              <a:defRPr sz="1200"/>
            </a:lvl1pPr>
          </a:lstStyle>
          <a:p>
            <a:endParaRPr lang="en-US"/>
          </a:p>
        </p:txBody>
      </p:sp>
      <p:sp>
        <p:nvSpPr>
          <p:cNvPr id="3" name="Date Placeholder 2"/>
          <p:cNvSpPr>
            <a:spLocks noGrp="1"/>
          </p:cNvSpPr>
          <p:nvPr>
            <p:ph type="dt" idx="1"/>
          </p:nvPr>
        </p:nvSpPr>
        <p:spPr>
          <a:xfrm>
            <a:off x="3970938" y="0"/>
            <a:ext cx="3037840" cy="466434"/>
          </a:xfrm>
          <a:prstGeom prst="rect">
            <a:avLst/>
          </a:prstGeom>
        </p:spPr>
        <p:txBody>
          <a:bodyPr vert="horz" lIns="93177" tIns="46589" rIns="93177" bIns="46589" rtlCol="0"/>
          <a:lstStyle>
            <a:lvl1pPr algn="r">
              <a:defRPr sz="1200"/>
            </a:lvl1pPr>
          </a:lstStyle>
          <a:p>
            <a:fld id="{4CD803E2-883C-4F05-A20D-CA0552523330}" type="datetimeFigureOut">
              <a:rPr lang="en-US" smtClean="0"/>
              <a:t>5/8/2026</a:t>
            </a:fld>
            <a:endParaRPr lang="en-US"/>
          </a:p>
        </p:txBody>
      </p:sp>
      <p:sp>
        <p:nvSpPr>
          <p:cNvPr id="4" name="Slide Image Placeholder 3"/>
          <p:cNvSpPr>
            <a:spLocks noGrp="1" noRot="1" noChangeAspect="1"/>
          </p:cNvSpPr>
          <p:nvPr>
            <p:ph type="sldImg" idx="2"/>
          </p:nvPr>
        </p:nvSpPr>
        <p:spPr>
          <a:xfrm>
            <a:off x="717550" y="1162050"/>
            <a:ext cx="5575300" cy="3136900"/>
          </a:xfrm>
          <a:prstGeom prst="rect">
            <a:avLst/>
          </a:prstGeom>
          <a:noFill/>
          <a:ln w="12700">
            <a:solidFill>
              <a:prstClr val="black"/>
            </a:solidFill>
          </a:ln>
        </p:spPr>
        <p:txBody>
          <a:bodyPr vert="horz" lIns="93177" tIns="46589" rIns="93177" bIns="46589" rtlCol="0" anchor="ctr"/>
          <a:lstStyle/>
          <a:p>
            <a:endParaRPr lang="en-US"/>
          </a:p>
        </p:txBody>
      </p:sp>
      <p:sp>
        <p:nvSpPr>
          <p:cNvPr id="5" name="Notes Placeholder 4"/>
          <p:cNvSpPr>
            <a:spLocks noGrp="1"/>
          </p:cNvSpPr>
          <p:nvPr>
            <p:ph type="body" sz="quarter" idx="3"/>
          </p:nvPr>
        </p:nvSpPr>
        <p:spPr>
          <a:xfrm>
            <a:off x="701040" y="4473892"/>
            <a:ext cx="5608320" cy="3660458"/>
          </a:xfrm>
          <a:prstGeom prst="rect">
            <a:avLst/>
          </a:prstGeom>
        </p:spPr>
        <p:txBody>
          <a:bodyPr vert="horz" lIns="93177" tIns="46589" rIns="93177" bIns="46589" rtlCol="0"/>
          <a:lstStyle/>
          <a:p>
            <a:pPr lvl="0"/>
            <a:r>
              <a:rPr lang="en-US"/>
              <a:t>Edit Master text styles</a:t>
            </a:r>
          </a:p>
          <a:p>
            <a:pPr lvl="1"/>
            <a:r>
              <a:rPr lang="en-US"/>
              <a:t>Second level</a:t>
            </a:r>
          </a:p>
          <a:p>
            <a:pPr lvl="2"/>
            <a:r>
              <a:rPr lang="en-US"/>
              <a:t>Third level</a:t>
            </a:r>
          </a:p>
          <a:p>
            <a:pPr lvl="3"/>
            <a:r>
              <a:rPr lang="en-US"/>
              <a:t>Fourth level</a:t>
            </a:r>
          </a:p>
          <a:p>
            <a:pPr lvl="4"/>
            <a:r>
              <a:rPr lang="en-US"/>
              <a:t>Fifth level</a:t>
            </a:r>
          </a:p>
        </p:txBody>
      </p:sp>
      <p:sp>
        <p:nvSpPr>
          <p:cNvPr id="6" name="Footer Placeholder 5"/>
          <p:cNvSpPr>
            <a:spLocks noGrp="1"/>
          </p:cNvSpPr>
          <p:nvPr>
            <p:ph type="ftr" sz="quarter" idx="4"/>
          </p:nvPr>
        </p:nvSpPr>
        <p:spPr>
          <a:xfrm>
            <a:off x="0" y="8829967"/>
            <a:ext cx="3037840" cy="466433"/>
          </a:xfrm>
          <a:prstGeom prst="rect">
            <a:avLst/>
          </a:prstGeom>
        </p:spPr>
        <p:txBody>
          <a:bodyPr vert="horz" lIns="93177" tIns="46589" rIns="93177" bIns="46589" rtlCol="0" anchor="b"/>
          <a:lstStyle>
            <a:lvl1pPr algn="l">
              <a:defRPr sz="1200"/>
            </a:lvl1pPr>
          </a:lstStyle>
          <a:p>
            <a:endParaRPr lang="en-US"/>
          </a:p>
        </p:txBody>
      </p:sp>
      <p:sp>
        <p:nvSpPr>
          <p:cNvPr id="7" name="Slide Number Placeholder 6"/>
          <p:cNvSpPr>
            <a:spLocks noGrp="1"/>
          </p:cNvSpPr>
          <p:nvPr>
            <p:ph type="sldNum" sz="quarter" idx="5"/>
          </p:nvPr>
        </p:nvSpPr>
        <p:spPr>
          <a:xfrm>
            <a:off x="3970938" y="8829967"/>
            <a:ext cx="3037840" cy="466433"/>
          </a:xfrm>
          <a:prstGeom prst="rect">
            <a:avLst/>
          </a:prstGeom>
        </p:spPr>
        <p:txBody>
          <a:bodyPr vert="horz" lIns="93177" tIns="46589" rIns="93177" bIns="46589" rtlCol="0" anchor="b"/>
          <a:lstStyle>
            <a:lvl1pPr algn="r">
              <a:defRPr sz="1200"/>
            </a:lvl1pPr>
          </a:lstStyle>
          <a:p>
            <a:fld id="{36B4387B-C1FD-4951-B1E9-7AA880AA4775}" type="slidenum">
              <a:rPr lang="en-US" smtClean="0"/>
              <a:t>‹#›</a:t>
            </a:fld>
            <a:endParaRPr lang="en-US"/>
          </a:p>
        </p:txBody>
      </p:sp>
    </p:spTree>
    <p:extLst>
      <p:ext uri="{BB962C8B-B14F-4D97-AF65-F5344CB8AC3E}">
        <p14:creationId xmlns:p14="http://schemas.microsoft.com/office/powerpoint/2010/main" val="3861128992"/>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slideLayouts/_rels/slideLayout1.xml.rels><?xml version="1.0" encoding="UTF-8" standalone="yes"?>
<Relationships xmlns="http://schemas.openxmlformats.org/package/2006/relationships"><Relationship Id="rId3" Type="http://schemas.openxmlformats.org/officeDocument/2006/relationships/image" Target="../media/image4.png"/><Relationship Id="rId2" Type="http://schemas.openxmlformats.org/officeDocument/2006/relationships/image" Target="../media/image3.png"/><Relationship Id="rId1" Type="http://schemas.openxmlformats.org/officeDocument/2006/relationships/slideMaster" Target="../slideMasters/slideMaster1.xml"/><Relationship Id="rId4" Type="http://schemas.openxmlformats.org/officeDocument/2006/relationships/image" Target="../media/image2.png"/></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bg>
      <p:bgRef idx="1001">
        <a:schemeClr val="bg2"/>
      </p:bgRef>
    </p:bg>
    <p:spTree>
      <p:nvGrpSpPr>
        <p:cNvPr id="1" name=""/>
        <p:cNvGrpSpPr/>
        <p:nvPr/>
      </p:nvGrpSpPr>
      <p:grpSpPr>
        <a:xfrm>
          <a:off x="0" y="0"/>
          <a:ext cx="0" cy="0"/>
          <a:chOff x="0" y="0"/>
          <a:chExt cx="0" cy="0"/>
        </a:xfrm>
      </p:grpSpPr>
      <p:pic>
        <p:nvPicPr>
          <p:cNvPr id="9" name="Shape 88">
            <a:extLst>
              <a:ext uri="{FF2B5EF4-FFF2-40B4-BE49-F238E27FC236}">
                <a16:creationId xmlns:a16="http://schemas.microsoft.com/office/drawing/2014/main" id="{0AC49FDB-9065-40C0-A909-67E66AFA4F4B}"/>
              </a:ext>
            </a:extLst>
          </p:cNvPr>
          <p:cNvPicPr preferRelativeResize="0"/>
          <p:nvPr userDrawn="1"/>
        </p:nvPicPr>
        <p:blipFill rotWithShape="1">
          <a:blip r:embed="rId2">
            <a:alphaModFix/>
          </a:blip>
          <a:srcRect b="23492"/>
          <a:stretch/>
        </p:blipFill>
        <p:spPr>
          <a:xfrm>
            <a:off x="-25054" y="0"/>
            <a:ext cx="12217054" cy="6936656"/>
          </a:xfrm>
          <a:prstGeom prst="rect">
            <a:avLst/>
          </a:prstGeom>
          <a:noFill/>
          <a:ln>
            <a:noFill/>
          </a:ln>
        </p:spPr>
      </p:pic>
      <p:pic>
        <p:nvPicPr>
          <p:cNvPr id="6" name="Picture 5">
            <a:extLst>
              <a:ext uri="{FF2B5EF4-FFF2-40B4-BE49-F238E27FC236}">
                <a16:creationId xmlns:a16="http://schemas.microsoft.com/office/drawing/2014/main" id="{0F12F8D7-7114-4278-A8C6-262B2635CDB4}"/>
              </a:ext>
            </a:extLst>
          </p:cNvPr>
          <p:cNvPicPr>
            <a:picLocks noChangeAspect="1"/>
          </p:cNvPicPr>
          <p:nvPr userDrawn="1"/>
        </p:nvPicPr>
        <p:blipFill>
          <a:blip r:embed="rId3"/>
          <a:stretch>
            <a:fillRect/>
          </a:stretch>
        </p:blipFill>
        <p:spPr>
          <a:xfrm>
            <a:off x="-25054" y="-909"/>
            <a:ext cx="12217054" cy="6936656"/>
          </a:xfrm>
          <a:prstGeom prst="rect">
            <a:avLst/>
          </a:prstGeom>
        </p:spPr>
      </p:pic>
      <p:sp>
        <p:nvSpPr>
          <p:cNvPr id="2" name="Title 1">
            <a:extLst>
              <a:ext uri="{FF2B5EF4-FFF2-40B4-BE49-F238E27FC236}">
                <a16:creationId xmlns:a16="http://schemas.microsoft.com/office/drawing/2014/main" id="{DA8CB5BF-7B1D-4C2F-8DCE-3B48B409DB54}"/>
              </a:ext>
            </a:extLst>
          </p:cNvPr>
          <p:cNvSpPr>
            <a:spLocks noGrp="1"/>
          </p:cNvSpPr>
          <p:nvPr>
            <p:ph type="ctrTitle" hasCustomPrompt="1"/>
          </p:nvPr>
        </p:nvSpPr>
        <p:spPr>
          <a:xfrm>
            <a:off x="1524000" y="1122363"/>
            <a:ext cx="9144000" cy="2387600"/>
          </a:xfrm>
        </p:spPr>
        <p:txBody>
          <a:bodyPr anchor="b">
            <a:normAutofit/>
          </a:bodyPr>
          <a:lstStyle>
            <a:lvl1pPr algn="l">
              <a:defRPr sz="5400" b="1">
                <a:solidFill>
                  <a:schemeClr val="tx1"/>
                </a:solidFill>
              </a:defRPr>
            </a:lvl1pPr>
          </a:lstStyle>
          <a:p>
            <a:r>
              <a:rPr lang="en-US" dirty="0"/>
              <a:t>Title</a:t>
            </a:r>
          </a:p>
        </p:txBody>
      </p:sp>
      <p:sp>
        <p:nvSpPr>
          <p:cNvPr id="3" name="Subtitle 2">
            <a:extLst>
              <a:ext uri="{FF2B5EF4-FFF2-40B4-BE49-F238E27FC236}">
                <a16:creationId xmlns:a16="http://schemas.microsoft.com/office/drawing/2014/main" id="{E29B9B91-2B82-4546-B83D-1C806B64C22A}"/>
              </a:ext>
            </a:extLst>
          </p:cNvPr>
          <p:cNvSpPr>
            <a:spLocks noGrp="1"/>
          </p:cNvSpPr>
          <p:nvPr>
            <p:ph type="subTitle" idx="1" hasCustomPrompt="1"/>
          </p:nvPr>
        </p:nvSpPr>
        <p:spPr>
          <a:xfrm>
            <a:off x="1524000" y="3602038"/>
            <a:ext cx="9144000" cy="1655762"/>
          </a:xfrm>
        </p:spPr>
        <p:txBody>
          <a:bodyPr>
            <a:normAutofit/>
          </a:bodyPr>
          <a:lstStyle>
            <a:lvl1pPr marL="0" indent="0" algn="l">
              <a:buNone/>
              <a:defRPr sz="4000">
                <a:solidFill>
                  <a:schemeClr val="tx1"/>
                </a:solidFill>
              </a:defRPr>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dirty="0"/>
              <a:t>Subtitle</a:t>
            </a:r>
          </a:p>
        </p:txBody>
      </p:sp>
      <p:pic>
        <p:nvPicPr>
          <p:cNvPr id="10" name="Picture 9">
            <a:extLst>
              <a:ext uri="{FF2B5EF4-FFF2-40B4-BE49-F238E27FC236}">
                <a16:creationId xmlns:a16="http://schemas.microsoft.com/office/drawing/2014/main" id="{B4A7E2E5-B5A7-494A-ADB5-BD542C1378DE}"/>
              </a:ext>
            </a:extLst>
          </p:cNvPr>
          <p:cNvPicPr>
            <a:picLocks noChangeAspect="1"/>
          </p:cNvPicPr>
          <p:nvPr userDrawn="1"/>
        </p:nvPicPr>
        <p:blipFill>
          <a:blip r:embed="rId4">
            <a:extLst>
              <a:ext uri="{28A0092B-C50C-407E-A947-70E740481C1C}">
                <a14:useLocalDpi xmlns:a14="http://schemas.microsoft.com/office/drawing/2010/main" val="0"/>
              </a:ext>
            </a:extLst>
          </a:blip>
          <a:stretch>
            <a:fillRect/>
          </a:stretch>
        </p:blipFill>
        <p:spPr>
          <a:xfrm>
            <a:off x="9189720" y="6000978"/>
            <a:ext cx="3002280" cy="935678"/>
          </a:xfrm>
          <a:prstGeom prst="rect">
            <a:avLst/>
          </a:prstGeom>
        </p:spPr>
      </p:pic>
      <p:sp>
        <p:nvSpPr>
          <p:cNvPr id="15" name="Date Placeholder 3">
            <a:extLst>
              <a:ext uri="{FF2B5EF4-FFF2-40B4-BE49-F238E27FC236}">
                <a16:creationId xmlns:a16="http://schemas.microsoft.com/office/drawing/2014/main" id="{138633C0-2225-4203-8672-BE1FF8F3CB26}"/>
              </a:ext>
            </a:extLst>
          </p:cNvPr>
          <p:cNvSpPr txBox="1">
            <a:spLocks/>
          </p:cNvSpPr>
          <p:nvPr userDrawn="1"/>
        </p:nvSpPr>
        <p:spPr>
          <a:xfrm>
            <a:off x="406927" y="6233033"/>
            <a:ext cx="1860886" cy="365127"/>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May 13, 2026</a:t>
            </a:r>
          </a:p>
        </p:txBody>
      </p:sp>
      <p:sp>
        <p:nvSpPr>
          <p:cNvPr id="16" name="Footer Placeholder 4">
            <a:extLst>
              <a:ext uri="{FF2B5EF4-FFF2-40B4-BE49-F238E27FC236}">
                <a16:creationId xmlns:a16="http://schemas.microsoft.com/office/drawing/2014/main" id="{DA9AFD60-3737-4450-BE19-5CF0B1965CC6}"/>
              </a:ext>
            </a:extLst>
          </p:cNvPr>
          <p:cNvSpPr txBox="1">
            <a:spLocks/>
          </p:cNvSpPr>
          <p:nvPr userDrawn="1"/>
        </p:nvSpPr>
        <p:spPr>
          <a:xfrm>
            <a:off x="1709535" y="6248284"/>
            <a:ext cx="3832849"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tx1"/>
                </a:solidFill>
              </a:rPr>
              <a:t>Department of Neighborhoods</a:t>
            </a:r>
          </a:p>
        </p:txBody>
      </p:sp>
    </p:spTree>
    <p:extLst>
      <p:ext uri="{BB962C8B-B14F-4D97-AF65-F5344CB8AC3E}">
        <p14:creationId xmlns:p14="http://schemas.microsoft.com/office/powerpoint/2010/main" val="1329874810"/>
      </p:ext>
    </p:extLst>
  </p:cSld>
  <p:clrMapOvr>
    <a:overrideClrMapping bg1="dk1" tx1="lt1" bg2="dk2" tx2="lt2" accent1="accent1" accent2="accent2" accent3="accent3" accent4="accent4" accent5="accent5" accent6="accent6" hlink="hlink" folHlink="folHlink"/>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C4A6640-AAF9-498F-A6FD-C91E4B710D3D}"/>
              </a:ext>
            </a:extLst>
          </p:cNvPr>
          <p:cNvSpPr>
            <a:spLocks noGrp="1"/>
          </p:cNvSpPr>
          <p:nvPr>
            <p:ph type="title" hasCustomPrompt="1"/>
          </p:nvPr>
        </p:nvSpPr>
        <p:spPr/>
        <p:txBody>
          <a:bodyPr/>
          <a:lstStyle>
            <a:lvl1pPr>
              <a:defRPr/>
            </a:lvl1pPr>
          </a:lstStyle>
          <a:p>
            <a:r>
              <a:rPr lang="en-US" dirty="0"/>
              <a:t>Title </a:t>
            </a:r>
          </a:p>
        </p:txBody>
      </p:sp>
      <p:sp>
        <p:nvSpPr>
          <p:cNvPr id="3" name="Content Placeholder 2">
            <a:extLst>
              <a:ext uri="{FF2B5EF4-FFF2-40B4-BE49-F238E27FC236}">
                <a16:creationId xmlns:a16="http://schemas.microsoft.com/office/drawing/2014/main" id="{7DD26F17-7903-4D43-813F-6A908669D64E}"/>
              </a:ext>
            </a:extLst>
          </p:cNvPr>
          <p:cNvSpPr>
            <a:spLocks noGrp="1"/>
          </p:cNvSpPr>
          <p:nvPr>
            <p:ph idx="1" hasCustomPrompt="1"/>
          </p:nvPr>
        </p:nvSpPr>
        <p:spPr>
          <a:xfrm>
            <a:off x="838200" y="1825625"/>
            <a:ext cx="10515600" cy="4087324"/>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110732243"/>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FA49D0-05FB-4A13-9342-93E5AA7FB64F}"/>
              </a:ext>
            </a:extLst>
          </p:cNvPr>
          <p:cNvSpPr>
            <a:spLocks noGrp="1"/>
          </p:cNvSpPr>
          <p:nvPr>
            <p:ph type="title" hasCustomPrompt="1"/>
          </p:nvPr>
        </p:nvSpPr>
        <p:spPr>
          <a:xfrm>
            <a:off x="831850" y="1709738"/>
            <a:ext cx="10515600" cy="2852737"/>
          </a:xfrm>
        </p:spPr>
        <p:txBody>
          <a:bodyPr anchor="b"/>
          <a:lstStyle>
            <a:lvl1pPr>
              <a:defRPr sz="6000"/>
            </a:lvl1pPr>
          </a:lstStyle>
          <a:p>
            <a:r>
              <a:rPr lang="en-US" dirty="0"/>
              <a:t>Title</a:t>
            </a:r>
          </a:p>
        </p:txBody>
      </p:sp>
      <p:sp>
        <p:nvSpPr>
          <p:cNvPr id="3" name="Text Placeholder 2">
            <a:extLst>
              <a:ext uri="{FF2B5EF4-FFF2-40B4-BE49-F238E27FC236}">
                <a16:creationId xmlns:a16="http://schemas.microsoft.com/office/drawing/2014/main" id="{DE880D4A-F83B-4EB0-9CF2-C37A931B4EBC}"/>
              </a:ext>
            </a:extLst>
          </p:cNvPr>
          <p:cNvSpPr>
            <a:spLocks noGrp="1"/>
          </p:cNvSpPr>
          <p:nvPr>
            <p:ph type="body" idx="1" hasCustomPrompt="1"/>
          </p:nvPr>
        </p:nvSpPr>
        <p:spPr>
          <a:xfrm>
            <a:off x="831850" y="4589464"/>
            <a:ext cx="10515600" cy="1332860"/>
          </a:xfrm>
        </p:spPr>
        <p:txBody>
          <a:bodyPr/>
          <a:lstStyle>
            <a:lvl1pPr marL="0" indent="0">
              <a:buNone/>
              <a:defRPr sz="2400">
                <a:solidFill>
                  <a:schemeClr val="tx1">
                    <a:lumMod val="50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dirty="0"/>
              <a:t>Subtitle</a:t>
            </a:r>
          </a:p>
        </p:txBody>
      </p:sp>
    </p:spTree>
    <p:extLst>
      <p:ext uri="{BB962C8B-B14F-4D97-AF65-F5344CB8AC3E}">
        <p14:creationId xmlns:p14="http://schemas.microsoft.com/office/powerpoint/2010/main" val="3505997353"/>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D3E3097-AC2D-4E71-B5A6-B37F847BCD7E}"/>
              </a:ext>
            </a:extLst>
          </p:cNvPr>
          <p:cNvSpPr>
            <a:spLocks noGrp="1"/>
          </p:cNvSpPr>
          <p:nvPr>
            <p:ph type="title" hasCustomPrompt="1"/>
          </p:nvPr>
        </p:nvSpPr>
        <p:spPr/>
        <p:txBody>
          <a:bodyPr/>
          <a:lstStyle>
            <a:lvl1pPr>
              <a:defRPr/>
            </a:lvl1pPr>
          </a:lstStyle>
          <a:p>
            <a:r>
              <a:rPr lang="en-US" dirty="0"/>
              <a:t>Title</a:t>
            </a:r>
          </a:p>
        </p:txBody>
      </p:sp>
      <p:sp>
        <p:nvSpPr>
          <p:cNvPr id="3" name="Content Placeholder 2">
            <a:extLst>
              <a:ext uri="{FF2B5EF4-FFF2-40B4-BE49-F238E27FC236}">
                <a16:creationId xmlns:a16="http://schemas.microsoft.com/office/drawing/2014/main" id="{14D7275A-6671-4B2A-BF8E-E0A27F323956}"/>
              </a:ext>
            </a:extLst>
          </p:cNvPr>
          <p:cNvSpPr>
            <a:spLocks noGrp="1"/>
          </p:cNvSpPr>
          <p:nvPr>
            <p:ph sz="half" idx="1" hasCustomPrompt="1"/>
          </p:nvPr>
        </p:nvSpPr>
        <p:spPr>
          <a:xfrm>
            <a:off x="838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Content Placeholder 3">
            <a:extLst>
              <a:ext uri="{FF2B5EF4-FFF2-40B4-BE49-F238E27FC236}">
                <a16:creationId xmlns:a16="http://schemas.microsoft.com/office/drawing/2014/main" id="{EAC32B95-ABB2-41D5-B74B-4C216A81799C}"/>
              </a:ext>
            </a:extLst>
          </p:cNvPr>
          <p:cNvSpPr>
            <a:spLocks noGrp="1"/>
          </p:cNvSpPr>
          <p:nvPr>
            <p:ph sz="half" idx="2" hasCustomPrompt="1"/>
          </p:nvPr>
        </p:nvSpPr>
        <p:spPr>
          <a:xfrm>
            <a:off x="6172200" y="1825625"/>
            <a:ext cx="5181600" cy="409669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865851034"/>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05B860C1-C8F4-42C5-9A6B-D6B62C06FB3A}"/>
              </a:ext>
            </a:extLst>
          </p:cNvPr>
          <p:cNvSpPr>
            <a:spLocks noGrp="1"/>
          </p:cNvSpPr>
          <p:nvPr>
            <p:ph type="title" hasCustomPrompt="1"/>
          </p:nvPr>
        </p:nvSpPr>
        <p:spPr>
          <a:xfrm>
            <a:off x="839788" y="365125"/>
            <a:ext cx="10515600" cy="1325563"/>
          </a:xfrm>
        </p:spPr>
        <p:txBody>
          <a:bodyPr/>
          <a:lstStyle>
            <a:lvl1pPr>
              <a:defRPr/>
            </a:lvl1pPr>
          </a:lstStyle>
          <a:p>
            <a:r>
              <a:rPr lang="en-US" dirty="0"/>
              <a:t>Title</a:t>
            </a:r>
          </a:p>
        </p:txBody>
      </p:sp>
      <p:sp>
        <p:nvSpPr>
          <p:cNvPr id="3" name="Text Placeholder 2">
            <a:extLst>
              <a:ext uri="{FF2B5EF4-FFF2-40B4-BE49-F238E27FC236}">
                <a16:creationId xmlns:a16="http://schemas.microsoft.com/office/drawing/2014/main" id="{B9BD1FAB-9430-4266-9D4D-60E3919DFF43}"/>
              </a:ext>
            </a:extLst>
          </p:cNvPr>
          <p:cNvSpPr>
            <a:spLocks noGrp="1"/>
          </p:cNvSpPr>
          <p:nvPr>
            <p:ph type="body" idx="1" hasCustomPrompt="1"/>
          </p:nvPr>
        </p:nvSpPr>
        <p:spPr>
          <a:xfrm>
            <a:off x="839788" y="1681163"/>
            <a:ext cx="5157787" cy="823912"/>
          </a:xfrm>
        </p:spPr>
        <p:txBody>
          <a:bodyPr anchor="b"/>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4" name="Content Placeholder 3">
            <a:extLst>
              <a:ext uri="{FF2B5EF4-FFF2-40B4-BE49-F238E27FC236}">
                <a16:creationId xmlns:a16="http://schemas.microsoft.com/office/drawing/2014/main" id="{FA161C4E-4B6A-401B-9388-434C46C23CEC}"/>
              </a:ext>
            </a:extLst>
          </p:cNvPr>
          <p:cNvSpPr>
            <a:spLocks noGrp="1"/>
          </p:cNvSpPr>
          <p:nvPr>
            <p:ph sz="half" idx="2" hasCustomPrompt="1"/>
          </p:nvPr>
        </p:nvSpPr>
        <p:spPr>
          <a:xfrm>
            <a:off x="839788" y="2505075"/>
            <a:ext cx="5157787"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5" name="Text Placeholder 4">
            <a:extLst>
              <a:ext uri="{FF2B5EF4-FFF2-40B4-BE49-F238E27FC236}">
                <a16:creationId xmlns:a16="http://schemas.microsoft.com/office/drawing/2014/main" id="{7246F982-9B7A-4DB7-BD8A-33EE8EBA929F}"/>
              </a:ext>
            </a:extLst>
          </p:cNvPr>
          <p:cNvSpPr>
            <a:spLocks noGrp="1"/>
          </p:cNvSpPr>
          <p:nvPr>
            <p:ph type="body" sz="quarter" idx="3" hasCustomPrompt="1"/>
          </p:nvPr>
        </p:nvSpPr>
        <p:spPr>
          <a:xfrm>
            <a:off x="6172200" y="1681163"/>
            <a:ext cx="5183188" cy="823912"/>
          </a:xfrm>
        </p:spPr>
        <p:txBody>
          <a:bodyPr anchor="b">
            <a:normAutofit/>
          </a:bodyPr>
          <a:lstStyle>
            <a:lvl1pPr marL="0" indent="0">
              <a:buNone/>
              <a:defRPr sz="3600" b="1">
                <a:latin typeface="+mj-lt"/>
              </a:defRPr>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dirty="0"/>
              <a:t>Title</a:t>
            </a:r>
          </a:p>
        </p:txBody>
      </p:sp>
      <p:sp>
        <p:nvSpPr>
          <p:cNvPr id="6" name="Content Placeholder 5">
            <a:extLst>
              <a:ext uri="{FF2B5EF4-FFF2-40B4-BE49-F238E27FC236}">
                <a16:creationId xmlns:a16="http://schemas.microsoft.com/office/drawing/2014/main" id="{91B2C2E3-4EBB-4A84-826A-812CC9487D3F}"/>
              </a:ext>
            </a:extLst>
          </p:cNvPr>
          <p:cNvSpPr>
            <a:spLocks noGrp="1"/>
          </p:cNvSpPr>
          <p:nvPr>
            <p:ph sz="quarter" idx="4" hasCustomPrompt="1"/>
          </p:nvPr>
        </p:nvSpPr>
        <p:spPr>
          <a:xfrm>
            <a:off x="6172200" y="2505075"/>
            <a:ext cx="5183188" cy="3417248"/>
          </a:xfrm>
        </p:spPr>
        <p:txBody>
          <a:bodyPr/>
          <a:lstStyle>
            <a:lvl1pPr>
              <a:defRPr/>
            </a:lvl1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Tree>
    <p:extLst>
      <p:ext uri="{BB962C8B-B14F-4D97-AF65-F5344CB8AC3E}">
        <p14:creationId xmlns:p14="http://schemas.microsoft.com/office/powerpoint/2010/main" val="1620231494"/>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7CD2F0A6-C5A2-443E-8D49-43D6387DC9EC}"/>
              </a:ext>
            </a:extLst>
          </p:cNvPr>
          <p:cNvSpPr>
            <a:spLocks noGrp="1"/>
          </p:cNvSpPr>
          <p:nvPr>
            <p:ph type="title" hasCustomPrompt="1"/>
          </p:nvPr>
        </p:nvSpPr>
        <p:spPr/>
        <p:txBody>
          <a:bodyPr/>
          <a:lstStyle/>
          <a:p>
            <a:r>
              <a:rPr lang="en-US" dirty="0"/>
              <a:t>Title</a:t>
            </a:r>
          </a:p>
        </p:txBody>
      </p:sp>
    </p:spTree>
    <p:extLst>
      <p:ext uri="{BB962C8B-B14F-4D97-AF65-F5344CB8AC3E}">
        <p14:creationId xmlns:p14="http://schemas.microsoft.com/office/powerpoint/2010/main" val="2180470486"/>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Tree>
    <p:extLst>
      <p:ext uri="{BB962C8B-B14F-4D97-AF65-F5344CB8AC3E}">
        <p14:creationId xmlns:p14="http://schemas.microsoft.com/office/powerpoint/2010/main" val="3320458291"/>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8D70E995-D949-4665-B2BE-6C1BCBCBF2FB}"/>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Content Placeholder 2">
            <a:extLst>
              <a:ext uri="{FF2B5EF4-FFF2-40B4-BE49-F238E27FC236}">
                <a16:creationId xmlns:a16="http://schemas.microsoft.com/office/drawing/2014/main" id="{90D3D865-FD4B-4775-8105-EA2753B93495}"/>
              </a:ext>
            </a:extLst>
          </p:cNvPr>
          <p:cNvSpPr>
            <a:spLocks noGrp="1"/>
          </p:cNvSpPr>
          <p:nvPr>
            <p:ph idx="1" hasCustomPrompt="1"/>
          </p:nvPr>
        </p:nvSpPr>
        <p:spPr>
          <a:xfrm>
            <a:off x="5183188" y="987425"/>
            <a:ext cx="6172200" cy="4934898"/>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4" name="Text Placeholder 3">
            <a:extLst>
              <a:ext uri="{FF2B5EF4-FFF2-40B4-BE49-F238E27FC236}">
                <a16:creationId xmlns:a16="http://schemas.microsoft.com/office/drawing/2014/main" id="{BD02C222-FAB2-4815-AD59-66AACA2A6EDC}"/>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1008839997"/>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9857CA1-AD78-47F2-9FA9-24CE3C9F4D82}"/>
              </a:ext>
            </a:extLst>
          </p:cNvPr>
          <p:cNvSpPr>
            <a:spLocks noGrp="1"/>
          </p:cNvSpPr>
          <p:nvPr>
            <p:ph type="title" hasCustomPrompt="1"/>
          </p:nvPr>
        </p:nvSpPr>
        <p:spPr>
          <a:xfrm>
            <a:off x="839788" y="457200"/>
            <a:ext cx="3932237" cy="1600200"/>
          </a:xfrm>
        </p:spPr>
        <p:txBody>
          <a:bodyPr anchor="b">
            <a:normAutofit/>
          </a:bodyPr>
          <a:lstStyle>
            <a:lvl1pPr>
              <a:defRPr sz="4400"/>
            </a:lvl1pPr>
          </a:lstStyle>
          <a:p>
            <a:r>
              <a:rPr lang="en-US" dirty="0"/>
              <a:t>Title</a:t>
            </a:r>
          </a:p>
        </p:txBody>
      </p:sp>
      <p:sp>
        <p:nvSpPr>
          <p:cNvPr id="3" name="Picture Placeholder 2">
            <a:extLst>
              <a:ext uri="{FF2B5EF4-FFF2-40B4-BE49-F238E27FC236}">
                <a16:creationId xmlns:a16="http://schemas.microsoft.com/office/drawing/2014/main" id="{239A6B14-1176-46C3-92A7-C9D09DD5CF19}"/>
              </a:ext>
            </a:extLst>
          </p:cNvPr>
          <p:cNvSpPr>
            <a:spLocks noGrp="1"/>
          </p:cNvSpPr>
          <p:nvPr>
            <p:ph type="pic" idx="1"/>
          </p:nvPr>
        </p:nvSpPr>
        <p:spPr>
          <a:xfrm>
            <a:off x="5183188" y="987425"/>
            <a:ext cx="6172200" cy="4934898"/>
          </a:xfrm>
        </p:spPr>
        <p:txBody>
          <a:bodyPr anchor="b">
            <a:normAutofit/>
          </a:bodyPr>
          <a:lstStyle>
            <a:lvl1pPr marL="0" indent="0" algn="ctr">
              <a:buNone/>
              <a:defRPr sz="18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r>
              <a:rPr lang="en-US"/>
              <a:t>Click icon to add picture</a:t>
            </a:r>
            <a:endParaRPr lang="en-US" dirty="0"/>
          </a:p>
        </p:txBody>
      </p:sp>
      <p:sp>
        <p:nvSpPr>
          <p:cNvPr id="4" name="Text Placeholder 3">
            <a:extLst>
              <a:ext uri="{FF2B5EF4-FFF2-40B4-BE49-F238E27FC236}">
                <a16:creationId xmlns:a16="http://schemas.microsoft.com/office/drawing/2014/main" id="{2176BB76-673A-42AA-810D-796158A9DABB}"/>
              </a:ext>
            </a:extLst>
          </p:cNvPr>
          <p:cNvSpPr>
            <a:spLocks noGrp="1"/>
          </p:cNvSpPr>
          <p:nvPr>
            <p:ph type="body" sz="half" idx="2" hasCustomPrompt="1"/>
          </p:nvPr>
        </p:nvSpPr>
        <p:spPr>
          <a:xfrm>
            <a:off x="839788" y="2057399"/>
            <a:ext cx="3932237" cy="3864923"/>
          </a:xfrm>
        </p:spPr>
        <p:txBody>
          <a:bodyPr>
            <a:normAutofit/>
          </a:bodyPr>
          <a:lstStyle>
            <a:lvl1pPr marL="0" indent="0">
              <a:buNone/>
              <a:defRPr sz="28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dirty="0"/>
              <a:t>copy</a:t>
            </a:r>
          </a:p>
        </p:txBody>
      </p:sp>
    </p:spTree>
    <p:extLst>
      <p:ext uri="{BB962C8B-B14F-4D97-AF65-F5344CB8AC3E}">
        <p14:creationId xmlns:p14="http://schemas.microsoft.com/office/powerpoint/2010/main" val="410741862"/>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image" Target="../media/image2.png"/><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image" Target="../media/image1.png"/><Relationship Id="rId5" Type="http://schemas.openxmlformats.org/officeDocument/2006/relationships/slideLayout" Target="../slideLayouts/slideLayout5.xml"/><Relationship Id="rId10" Type="http://schemas.openxmlformats.org/officeDocument/2006/relationships/theme" Target="../theme/theme1.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pic>
        <p:nvPicPr>
          <p:cNvPr id="16" name="Picture 15">
            <a:extLst>
              <a:ext uri="{FF2B5EF4-FFF2-40B4-BE49-F238E27FC236}">
                <a16:creationId xmlns:a16="http://schemas.microsoft.com/office/drawing/2014/main" id="{976596CD-1A53-40BF-86B6-CCF9641C4F72}"/>
              </a:ext>
            </a:extLst>
          </p:cNvPr>
          <p:cNvPicPr>
            <a:picLocks noChangeAspect="1"/>
          </p:cNvPicPr>
          <p:nvPr userDrawn="1"/>
        </p:nvPicPr>
        <p:blipFill>
          <a:blip r:embed="rId11">
            <a:extLst>
              <a:ext uri="{28A0092B-C50C-407E-A947-70E740481C1C}">
                <a14:useLocalDpi xmlns:a14="http://schemas.microsoft.com/office/drawing/2010/main" val="0"/>
              </a:ext>
            </a:extLst>
          </a:blip>
          <a:stretch>
            <a:fillRect/>
          </a:stretch>
        </p:blipFill>
        <p:spPr>
          <a:xfrm>
            <a:off x="9193037" y="5922323"/>
            <a:ext cx="2998963" cy="935677"/>
          </a:xfrm>
          <a:prstGeom prst="rect">
            <a:avLst/>
          </a:prstGeom>
        </p:spPr>
      </p:pic>
      <p:sp>
        <p:nvSpPr>
          <p:cNvPr id="2" name="Title Placeholder 1">
            <a:extLst>
              <a:ext uri="{FF2B5EF4-FFF2-40B4-BE49-F238E27FC236}">
                <a16:creationId xmlns:a16="http://schemas.microsoft.com/office/drawing/2014/main" id="{45D674A9-8420-4BC9-958B-60904E1FD9BE}"/>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dirty="0"/>
              <a:t>Title</a:t>
            </a:r>
          </a:p>
        </p:txBody>
      </p:sp>
      <p:sp>
        <p:nvSpPr>
          <p:cNvPr id="3" name="Text Placeholder 2">
            <a:extLst>
              <a:ext uri="{FF2B5EF4-FFF2-40B4-BE49-F238E27FC236}">
                <a16:creationId xmlns:a16="http://schemas.microsoft.com/office/drawing/2014/main" id="{3DCE9525-7613-44D5-9D3B-D9B1A513A491}"/>
              </a:ext>
            </a:extLst>
          </p:cNvPr>
          <p:cNvSpPr>
            <a:spLocks noGrp="1"/>
          </p:cNvSpPr>
          <p:nvPr>
            <p:ph type="body" idx="1"/>
          </p:nvPr>
        </p:nvSpPr>
        <p:spPr>
          <a:xfrm>
            <a:off x="838200" y="1825625"/>
            <a:ext cx="10515600" cy="4096698"/>
          </a:xfrm>
          <a:prstGeom prst="rect">
            <a:avLst/>
          </a:prstGeom>
        </p:spPr>
        <p:txBody>
          <a:bodyPr vert="horz" lIns="91440" tIns="45720" rIns="91440" bIns="45720" rtlCol="0">
            <a:normAutofit/>
          </a:bodyPr>
          <a:lstStyle/>
          <a:p>
            <a:pPr lvl="0"/>
            <a:r>
              <a:rPr lang="en-US" dirty="0"/>
              <a:t>Subtitle first level</a:t>
            </a:r>
          </a:p>
          <a:p>
            <a:pPr lvl="1"/>
            <a:r>
              <a:rPr lang="en-US" dirty="0"/>
              <a:t>Second level</a:t>
            </a:r>
          </a:p>
          <a:p>
            <a:pPr lvl="2"/>
            <a:r>
              <a:rPr lang="en-US" dirty="0"/>
              <a:t>Third level</a:t>
            </a:r>
          </a:p>
          <a:p>
            <a:pPr lvl="3"/>
            <a:r>
              <a:rPr lang="en-US" dirty="0"/>
              <a:t>Fourth level</a:t>
            </a:r>
          </a:p>
          <a:p>
            <a:pPr lvl="4"/>
            <a:r>
              <a:rPr lang="en-US" dirty="0"/>
              <a:t>Fifth level</a:t>
            </a:r>
          </a:p>
        </p:txBody>
      </p:sp>
      <p:sp>
        <p:nvSpPr>
          <p:cNvPr id="13" name="Date Placeholder 3">
            <a:extLst>
              <a:ext uri="{FF2B5EF4-FFF2-40B4-BE49-F238E27FC236}">
                <a16:creationId xmlns:a16="http://schemas.microsoft.com/office/drawing/2014/main" id="{EDD451B4-C473-4A29-A539-AB086CAEEC4C}"/>
              </a:ext>
            </a:extLst>
          </p:cNvPr>
          <p:cNvSpPr txBox="1">
            <a:spLocks/>
          </p:cNvSpPr>
          <p:nvPr userDrawn="1"/>
        </p:nvSpPr>
        <p:spPr>
          <a:xfrm>
            <a:off x="152400" y="6248284"/>
            <a:ext cx="13716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Date (xx/xx/</a:t>
            </a:r>
            <a:r>
              <a:rPr lang="en-US" dirty="0" err="1">
                <a:solidFill>
                  <a:srgbClr val="003DA5"/>
                </a:solidFill>
              </a:rPr>
              <a:t>xxxx</a:t>
            </a:r>
            <a:r>
              <a:rPr lang="en-US" dirty="0">
                <a:solidFill>
                  <a:srgbClr val="003DA5"/>
                </a:solidFill>
              </a:rPr>
              <a:t>)</a:t>
            </a:r>
          </a:p>
        </p:txBody>
      </p:sp>
      <p:sp>
        <p:nvSpPr>
          <p:cNvPr id="14" name="Footer Placeholder 4">
            <a:extLst>
              <a:ext uri="{FF2B5EF4-FFF2-40B4-BE49-F238E27FC236}">
                <a16:creationId xmlns:a16="http://schemas.microsoft.com/office/drawing/2014/main" id="{B5122A13-69DF-40C1-9F36-4B12A61C3C27}"/>
              </a:ext>
            </a:extLst>
          </p:cNvPr>
          <p:cNvSpPr txBox="1">
            <a:spLocks/>
          </p:cNvSpPr>
          <p:nvPr userDrawn="1"/>
        </p:nvSpPr>
        <p:spPr>
          <a:xfrm>
            <a:off x="1524000" y="6248283"/>
            <a:ext cx="2057400"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Department Name</a:t>
            </a:r>
          </a:p>
        </p:txBody>
      </p:sp>
      <p:sp>
        <p:nvSpPr>
          <p:cNvPr id="15" name="Slide Number Placeholder 5">
            <a:extLst>
              <a:ext uri="{FF2B5EF4-FFF2-40B4-BE49-F238E27FC236}">
                <a16:creationId xmlns:a16="http://schemas.microsoft.com/office/drawing/2014/main" id="{2BB9B98A-278E-4B52-9EE2-9C31F9863037}"/>
              </a:ext>
            </a:extLst>
          </p:cNvPr>
          <p:cNvSpPr txBox="1">
            <a:spLocks/>
          </p:cNvSpPr>
          <p:nvPr userDrawn="1"/>
        </p:nvSpPr>
        <p:spPr>
          <a:xfrm>
            <a:off x="3581400" y="6248283"/>
            <a:ext cx="1165167"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dirty="0">
                <a:solidFill>
                  <a:srgbClr val="003DA5"/>
                </a:solidFill>
              </a:rPr>
              <a:t>Page Number</a:t>
            </a:r>
          </a:p>
        </p:txBody>
      </p:sp>
      <p:sp>
        <p:nvSpPr>
          <p:cNvPr id="8" name="Shape 98">
            <a:extLst>
              <a:ext uri="{FF2B5EF4-FFF2-40B4-BE49-F238E27FC236}">
                <a16:creationId xmlns:a16="http://schemas.microsoft.com/office/drawing/2014/main" id="{6301E5A9-264C-4A8D-9812-87FFC06AE62B}"/>
              </a:ext>
            </a:extLst>
          </p:cNvPr>
          <p:cNvSpPr/>
          <p:nvPr userDrawn="1"/>
        </p:nvSpPr>
        <p:spPr>
          <a:xfrm>
            <a:off x="0" y="5984478"/>
            <a:ext cx="12192000" cy="898460"/>
          </a:xfrm>
          <a:prstGeom prst="rect">
            <a:avLst/>
          </a:prstGeom>
          <a:solidFill>
            <a:srgbClr val="003DA5"/>
          </a:solidFill>
          <a:ln w="12700" cap="flat" cmpd="sng">
            <a:solidFill>
              <a:srgbClr val="31538F"/>
            </a:solidFill>
            <a:prstDash val="solid"/>
            <a:miter lim="800000"/>
            <a:headEnd type="none" w="med" len="med"/>
            <a:tailEnd type="none" w="med" len="med"/>
          </a:ln>
        </p:spPr>
        <p:txBody>
          <a:bodyPr wrap="square" lIns="91425" tIns="45700" rIns="91425" bIns="45700" anchor="ctr" anchorCtr="0">
            <a:noAutofit/>
          </a:bodyPr>
          <a:lstStyle/>
          <a:p>
            <a:pPr marL="0" marR="0" lvl="0" indent="0" algn="ctr" rtl="0">
              <a:spcBef>
                <a:spcPts val="0"/>
              </a:spcBef>
              <a:buNone/>
            </a:pPr>
            <a:endParaRPr sz="1800" b="1">
              <a:solidFill>
                <a:schemeClr val="lt1"/>
              </a:solidFill>
              <a:latin typeface="Calibri"/>
              <a:ea typeface="Calibri"/>
              <a:cs typeface="Calibri"/>
              <a:sym typeface="Calibri"/>
            </a:endParaRPr>
          </a:p>
        </p:txBody>
      </p:sp>
      <p:sp>
        <p:nvSpPr>
          <p:cNvPr id="10" name="Footer Placeholder 4">
            <a:extLst>
              <a:ext uri="{FF2B5EF4-FFF2-40B4-BE49-F238E27FC236}">
                <a16:creationId xmlns:a16="http://schemas.microsoft.com/office/drawing/2014/main" id="{06CE33BE-5965-4385-A50F-EE3044A3C612}"/>
              </a:ext>
            </a:extLst>
          </p:cNvPr>
          <p:cNvSpPr txBox="1">
            <a:spLocks/>
          </p:cNvSpPr>
          <p:nvPr userDrawn="1"/>
        </p:nvSpPr>
        <p:spPr>
          <a:xfrm>
            <a:off x="302435" y="6248282"/>
            <a:ext cx="2590051" cy="365125"/>
          </a:xfrm>
          <a:prstGeom prst="rect">
            <a:avLst/>
          </a:prstGeom>
        </p:spPr>
        <p:txBody>
          <a:bodyPr vert="horz" lIns="91440" tIns="45720" rIns="91440" bIns="45720" rtlCol="0" anchor="ctr"/>
          <a:lstStyle>
            <a:defPPr>
              <a:defRPr lang="en-US"/>
            </a:defPPr>
            <a:lvl1pPr marL="0" algn="l" defTabSz="914400" rtl="0" eaLnBrk="1" latinLnBrk="0" hangingPunct="1">
              <a:defRPr sz="1200" kern="1200">
                <a:solidFill>
                  <a:schemeClr val="tx1">
                    <a:tint val="75000"/>
                  </a:schemeClr>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a:lstStyle>
          <a:p>
            <a:r>
              <a:rPr lang="en-US" sz="1400" b="1" dirty="0">
                <a:solidFill>
                  <a:schemeClr val="bg1"/>
                </a:solidFill>
              </a:rPr>
              <a:t>Department of Neighborhoods</a:t>
            </a:r>
          </a:p>
        </p:txBody>
      </p:sp>
      <p:pic>
        <p:nvPicPr>
          <p:cNvPr id="12" name="Picture 11">
            <a:extLst>
              <a:ext uri="{FF2B5EF4-FFF2-40B4-BE49-F238E27FC236}">
                <a16:creationId xmlns:a16="http://schemas.microsoft.com/office/drawing/2014/main" id="{AC2D44D1-75DE-4BDD-8018-D6C834D9310C}"/>
              </a:ext>
            </a:extLst>
          </p:cNvPr>
          <p:cNvPicPr>
            <a:picLocks noChangeAspect="1"/>
          </p:cNvPicPr>
          <p:nvPr userDrawn="1"/>
        </p:nvPicPr>
        <p:blipFill>
          <a:blip r:embed="rId12">
            <a:extLst>
              <a:ext uri="{28A0092B-C50C-407E-A947-70E740481C1C}">
                <a14:useLocalDpi xmlns:a14="http://schemas.microsoft.com/office/drawing/2010/main" val="0"/>
              </a:ext>
            </a:extLst>
          </a:blip>
          <a:stretch>
            <a:fillRect/>
          </a:stretch>
        </p:blipFill>
        <p:spPr>
          <a:xfrm>
            <a:off x="9189720" y="5991605"/>
            <a:ext cx="3002280" cy="935678"/>
          </a:xfrm>
          <a:prstGeom prst="rect">
            <a:avLst/>
          </a:prstGeom>
        </p:spPr>
      </p:pic>
    </p:spTree>
    <p:extLst>
      <p:ext uri="{BB962C8B-B14F-4D97-AF65-F5344CB8AC3E}">
        <p14:creationId xmlns:p14="http://schemas.microsoft.com/office/powerpoint/2010/main" val="653309650"/>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Lst>
  <p:txStyles>
    <p:titleStyle>
      <a:lvl1pPr algn="l" defTabSz="914400" rtl="0" eaLnBrk="1" latinLnBrk="0" hangingPunct="1">
        <a:lnSpc>
          <a:spcPct val="90000"/>
        </a:lnSpc>
        <a:spcBef>
          <a:spcPct val="0"/>
        </a:spcBef>
        <a:buNone/>
        <a:defRPr sz="4400" b="1" kern="1200">
          <a:solidFill>
            <a:schemeClr val="tx1">
              <a:lumMod val="50000"/>
            </a:schemeClr>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3200" kern="1200">
          <a:solidFill>
            <a:schemeClr val="tx1">
              <a:lumMod val="50000"/>
            </a:schemeClr>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800" kern="1200">
          <a:solidFill>
            <a:schemeClr val="tx1">
              <a:lumMod val="50000"/>
            </a:schemeClr>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400" kern="1200">
          <a:solidFill>
            <a:schemeClr val="tx1">
              <a:lumMod val="50000"/>
            </a:schemeClr>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2000" kern="1200">
          <a:solidFill>
            <a:schemeClr val="tx1">
              <a:lumMod val="50000"/>
            </a:schemeClr>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lumMod val="50000"/>
            </a:schemeClr>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s>
</file>

<file path=ppt/slides/_rels/slide2.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hyperlink" Target="http://clerk.ci.seattle.wa.us/~scripts/nph-brs.exe?s1=25.12&amp;s2=&amp;S3=&amp;Sect4=AND&amp;l=20&amp;Sect1=IMAGE&amp;Sect3=PLURON&amp;Sect5=CODE1&amp;d=CODE&amp;p=1&amp;u=/~public/code1.htm&amp;r=1&amp;Sect6=HITOFF&amp;f=G" TargetMode="External"/><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7.emf"/><Relationship Id="rId2" Type="http://schemas.openxmlformats.org/officeDocument/2006/relationships/image" Target="../media/image6.emf"/><Relationship Id="rId1" Type="http://schemas.openxmlformats.org/officeDocument/2006/relationships/slideLayout" Target="../slideLayouts/slideLayout8.xml"/></Relationships>
</file>

<file path=ppt/slides/_rels/slide6.xml.rels><?xml version="1.0" encoding="UTF-8" standalone="yes"?>
<Relationships xmlns="http://schemas.openxmlformats.org/package/2006/relationships"><Relationship Id="rId2" Type="http://schemas.openxmlformats.org/officeDocument/2006/relationships/image" Target="../media/image8.jpg"/><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E6240E-CBCD-4F39-ABEB-14C0F141E8AD}"/>
              </a:ext>
            </a:extLst>
          </p:cNvPr>
          <p:cNvSpPr>
            <a:spLocks noGrp="1"/>
          </p:cNvSpPr>
          <p:nvPr>
            <p:ph type="ctrTitle"/>
          </p:nvPr>
        </p:nvSpPr>
        <p:spPr/>
        <p:txBody>
          <a:bodyPr/>
          <a:lstStyle/>
          <a:p>
            <a:r>
              <a:rPr lang="en-US" dirty="0"/>
              <a:t>Landmark Designation</a:t>
            </a:r>
          </a:p>
        </p:txBody>
      </p:sp>
      <p:sp>
        <p:nvSpPr>
          <p:cNvPr id="3" name="Subtitle 2">
            <a:extLst>
              <a:ext uri="{FF2B5EF4-FFF2-40B4-BE49-F238E27FC236}">
                <a16:creationId xmlns:a16="http://schemas.microsoft.com/office/drawing/2014/main" id="{BBA659F2-145A-4D6F-8079-8290319E2695}"/>
              </a:ext>
            </a:extLst>
          </p:cNvPr>
          <p:cNvSpPr>
            <a:spLocks noGrp="1"/>
          </p:cNvSpPr>
          <p:nvPr>
            <p:ph type="subTitle" idx="1"/>
          </p:nvPr>
        </p:nvSpPr>
        <p:spPr/>
        <p:txBody>
          <a:bodyPr/>
          <a:lstStyle/>
          <a:p>
            <a:r>
              <a:rPr lang="en-US" dirty="0"/>
              <a:t>HISTORIC PRESERVATION</a:t>
            </a:r>
          </a:p>
        </p:txBody>
      </p:sp>
    </p:spTree>
    <p:extLst>
      <p:ext uri="{BB962C8B-B14F-4D97-AF65-F5344CB8AC3E}">
        <p14:creationId xmlns:p14="http://schemas.microsoft.com/office/powerpoint/2010/main" val="2705406176"/>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C74461D6-F31C-605D-E5BD-32BC4337AF6E}"/>
              </a:ext>
            </a:extLst>
          </p:cNvPr>
          <p:cNvSpPr>
            <a:spLocks noGrp="1"/>
          </p:cNvSpPr>
          <p:nvPr>
            <p:ph type="title"/>
          </p:nvPr>
        </p:nvSpPr>
        <p:spPr>
          <a:xfrm>
            <a:off x="838200" y="70335"/>
            <a:ext cx="10515600" cy="1325563"/>
          </a:xfrm>
        </p:spPr>
        <p:txBody>
          <a:bodyPr/>
          <a:lstStyle/>
          <a:p>
            <a:r>
              <a:rPr lang="en-US" dirty="0">
                <a:solidFill>
                  <a:srgbClr val="000000"/>
                </a:solidFill>
                <a:latin typeface="Arial" panose="020B0604020202020204" pitchFamily="34" charset="0"/>
                <a:cs typeface="Arial" panose="020B0604020202020204" pitchFamily="34" charset="0"/>
              </a:rPr>
              <a:t>Historic Preservation</a:t>
            </a:r>
          </a:p>
        </p:txBody>
      </p:sp>
      <p:sp>
        <p:nvSpPr>
          <p:cNvPr id="3" name="Content Placeholder 2">
            <a:extLst>
              <a:ext uri="{FF2B5EF4-FFF2-40B4-BE49-F238E27FC236}">
                <a16:creationId xmlns:a16="http://schemas.microsoft.com/office/drawing/2014/main" id="{9D11CE39-C023-8B91-A7E4-0E94E71CC49F}"/>
              </a:ext>
            </a:extLst>
          </p:cNvPr>
          <p:cNvSpPr>
            <a:spLocks noGrp="1"/>
          </p:cNvSpPr>
          <p:nvPr>
            <p:ph idx="1"/>
          </p:nvPr>
        </p:nvSpPr>
        <p:spPr>
          <a:xfrm>
            <a:off x="838200" y="1263843"/>
            <a:ext cx="10515600" cy="1765685"/>
          </a:xfrm>
        </p:spPr>
        <p:txBody>
          <a:bodyPr wrap="square">
            <a:noAutofit/>
          </a:bodyPr>
          <a:lstStyle/>
          <a:p>
            <a:pPr marL="0" indent="0">
              <a:buNone/>
            </a:pPr>
            <a:r>
              <a:rPr lang="en-US" sz="2800"/>
              <a:t>The mission of Seattle Department of Neighborhoods is to provide resources and opportunities for community members to build strong communities, receive equitable access to government, and improve their quality of life.</a:t>
            </a:r>
          </a:p>
          <a:p>
            <a:endParaRPr lang="en-US"/>
          </a:p>
        </p:txBody>
      </p:sp>
      <p:sp>
        <p:nvSpPr>
          <p:cNvPr id="9" name="TextBox 8">
            <a:extLst>
              <a:ext uri="{FF2B5EF4-FFF2-40B4-BE49-F238E27FC236}">
                <a16:creationId xmlns:a16="http://schemas.microsoft.com/office/drawing/2014/main" id="{48B1D66C-D2C3-519B-B29A-D375B99DE723}"/>
              </a:ext>
            </a:extLst>
          </p:cNvPr>
          <p:cNvSpPr txBox="1"/>
          <p:nvPr/>
        </p:nvSpPr>
        <p:spPr>
          <a:xfrm>
            <a:off x="838200" y="3255728"/>
            <a:ext cx="7760855" cy="2246769"/>
          </a:xfrm>
          <a:prstGeom prst="rect">
            <a:avLst/>
          </a:prstGeom>
          <a:noFill/>
        </p:spPr>
        <p:txBody>
          <a:bodyPr wrap="square" lIns="91440" tIns="45720" rIns="91440" bIns="45720" anchor="t">
            <a:spAutoFit/>
          </a:bodyPr>
          <a:lstStyle/>
          <a:p>
            <a:r>
              <a:rPr lang="en-US" sz="2800" b="1" dirty="0">
                <a:solidFill>
                  <a:schemeClr val="tx1">
                    <a:lumMod val="50000"/>
                  </a:schemeClr>
                </a:solidFill>
              </a:rPr>
              <a:t>Historic Preservation </a:t>
            </a:r>
            <a:r>
              <a:rPr lang="en-US" sz="2800" dirty="0">
                <a:solidFill>
                  <a:schemeClr val="tx1">
                    <a:lumMod val="50000"/>
                  </a:schemeClr>
                </a:solidFill>
              </a:rPr>
              <a:t>works in collaboration with communities to preserve places that are identified as important. Keeping a tangible connection with the past helps foster community belonging in the present and future.</a:t>
            </a:r>
          </a:p>
        </p:txBody>
      </p:sp>
      <p:pic>
        <p:nvPicPr>
          <p:cNvPr id="4" name="Picture 3" descr="Crowd of people at outdoor celebration with dragon and historic red brick building.">
            <a:extLst>
              <a:ext uri="{FF2B5EF4-FFF2-40B4-BE49-F238E27FC236}">
                <a16:creationId xmlns:a16="http://schemas.microsoft.com/office/drawing/2014/main" id="{F4FD4BCF-FD03-6134-3AED-AD77E98A05D5}"/>
              </a:ext>
            </a:extLst>
          </p:cNvPr>
          <p:cNvPicPr>
            <a:picLocks noChangeAspect="1"/>
          </p:cNvPicPr>
          <p:nvPr/>
        </p:nvPicPr>
        <p:blipFill>
          <a:blip r:embed="rId2"/>
          <a:srcRect l="16138"/>
          <a:stretch>
            <a:fillRect/>
          </a:stretch>
        </p:blipFill>
        <p:spPr>
          <a:xfrm>
            <a:off x="8608386" y="2969251"/>
            <a:ext cx="2973111" cy="2449851"/>
          </a:xfrm>
          <a:prstGeom prst="rect">
            <a:avLst/>
          </a:prstGeom>
        </p:spPr>
      </p:pic>
    </p:spTree>
    <p:extLst>
      <p:ext uri="{BB962C8B-B14F-4D97-AF65-F5344CB8AC3E}">
        <p14:creationId xmlns:p14="http://schemas.microsoft.com/office/powerpoint/2010/main" val="4157282150"/>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6"/>
            <a:ext cx="10515600" cy="894180"/>
          </a:xfrm>
        </p:spPr>
        <p:txBody>
          <a:bodyPr/>
          <a:lstStyle/>
          <a:p>
            <a:r>
              <a:rPr lang="en-US" dirty="0">
                <a:solidFill>
                  <a:srgbClr val="000000"/>
                </a:solidFill>
                <a:latin typeface="Arial" panose="020B0604020202020204" pitchFamily="34" charset="0"/>
                <a:cs typeface="Arial" panose="020B0604020202020204" pitchFamily="34" charset="0"/>
              </a:rPr>
              <a:t>Designation Standards</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92287"/>
            <a:ext cx="10570828" cy="4661704"/>
          </a:xfrm>
        </p:spPr>
        <p:txBody>
          <a:bodyPr>
            <a:normAutofit/>
          </a:bodyPr>
          <a:lstStyle/>
          <a:p>
            <a:pPr marL="0" indent="0">
              <a:spcBef>
                <a:spcPts val="200"/>
              </a:spcBef>
              <a:buNone/>
              <a:defRPr/>
            </a:pPr>
            <a:r>
              <a:rPr lang="en-US" sz="2400" dirty="0">
                <a:latin typeface="Arial" panose="020B0604020202020204" pitchFamily="34" charset="0"/>
                <a:cs typeface="Arial" panose="020B0604020202020204" pitchFamily="34" charset="0"/>
              </a:rPr>
              <a:t>In order to be designated, the building, object, or site must be at least 25 years old and must meet at least one of the six standards for designation outlined in the Seattle Landmarks Preservation Ordinance (</a:t>
            </a:r>
            <a:r>
              <a:rPr lang="en-US" sz="2400" dirty="0">
                <a:latin typeface="Arial" panose="020B0604020202020204" pitchFamily="34" charset="0"/>
                <a:cs typeface="Arial" panose="020B0604020202020204" pitchFamily="34" charset="0"/>
                <a:hlinkClick r:id="rId2"/>
              </a:rPr>
              <a:t>SMC 25.12.350</a:t>
            </a:r>
            <a:r>
              <a:rPr lang="en-US" sz="2400" dirty="0">
                <a:latin typeface="Arial" panose="020B0604020202020204" pitchFamily="34" charset="0"/>
                <a:cs typeface="Arial" panose="020B0604020202020204" pitchFamily="34" charset="0"/>
              </a:rPr>
              <a:t>):</a:t>
            </a:r>
          </a:p>
          <a:p>
            <a:pPr marL="0" indent="0">
              <a:lnSpc>
                <a:spcPct val="120000"/>
              </a:lnSpc>
              <a:spcBef>
                <a:spcPts val="200"/>
              </a:spcBef>
              <a:buNone/>
              <a:defRPr/>
            </a:pP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the location of, or is associated in a significant way with, a historic event with a significant effect upon the community,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the life of a person important in the history of the City, state, or nation; or</a:t>
            </a:r>
            <a:br>
              <a:rPr lang="en-US" sz="2400" dirty="0">
                <a:latin typeface="Arial" panose="020B0604020202020204" pitchFamily="34" charset="0"/>
                <a:cs typeface="Arial" panose="020B0604020202020204" pitchFamily="34" charset="0"/>
              </a:rPr>
            </a:br>
            <a:endParaRPr lang="en-US" sz="1200" dirty="0">
              <a:latin typeface="Arial" panose="020B0604020202020204" pitchFamily="34" charset="0"/>
              <a:cs typeface="Arial" panose="020B0604020202020204" pitchFamily="34" charset="0"/>
            </a:endParaRPr>
          </a:p>
          <a:p>
            <a:pPr marL="365760" indent="-365760">
              <a:spcBef>
                <a:spcPts val="0"/>
              </a:spcBef>
              <a:buFont typeface="+mj-lt"/>
              <a:buAutoNum type="alphaLcParenR"/>
              <a:defRPr/>
            </a:pPr>
            <a:r>
              <a:rPr lang="en-US" sz="2400" dirty="0">
                <a:latin typeface="Arial" panose="020B0604020202020204" pitchFamily="34" charset="0"/>
                <a:cs typeface="Arial" panose="020B0604020202020204" pitchFamily="34" charset="0"/>
              </a:rPr>
              <a:t>It is associated in a significant way with a significant aspect of the cultural, political, or economic heritage of the community, City, state or nation; or</a:t>
            </a:r>
          </a:p>
          <a:p>
            <a:pPr marL="265176" indent="-265176">
              <a:buFont typeface="Wingdings 2"/>
              <a:buChar char=""/>
              <a:defRPr/>
            </a:pPr>
            <a:endParaRPr lang="en-US" sz="2400" dirty="0"/>
          </a:p>
        </p:txBody>
      </p:sp>
    </p:spTree>
    <p:extLst>
      <p:ext uri="{BB962C8B-B14F-4D97-AF65-F5344CB8AC3E}">
        <p14:creationId xmlns:p14="http://schemas.microsoft.com/office/powerpoint/2010/main" val="3877322329"/>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E6D45379-6C70-4FBE-96B0-718202168C7F}"/>
              </a:ext>
            </a:extLst>
          </p:cNvPr>
          <p:cNvSpPr>
            <a:spLocks noGrp="1"/>
          </p:cNvSpPr>
          <p:nvPr>
            <p:ph type="title"/>
          </p:nvPr>
        </p:nvSpPr>
        <p:spPr>
          <a:xfrm>
            <a:off x="838200" y="365125"/>
            <a:ext cx="10515600" cy="805949"/>
          </a:xfrm>
        </p:spPr>
        <p:txBody>
          <a:bodyPr/>
          <a:lstStyle/>
          <a:p>
            <a:r>
              <a:rPr lang="en-US" dirty="0">
                <a:solidFill>
                  <a:srgbClr val="000000"/>
                </a:solidFill>
                <a:latin typeface="Arial" panose="020B0604020202020204" pitchFamily="34" charset="0"/>
                <a:cs typeface="Arial" panose="020B0604020202020204" pitchFamily="34" charset="0"/>
              </a:rPr>
              <a:t>Designation Standards, cont.</a:t>
            </a:r>
            <a:endParaRPr lang="en-US" dirty="0"/>
          </a:p>
        </p:txBody>
      </p:sp>
      <p:sp>
        <p:nvSpPr>
          <p:cNvPr id="3" name="Content Placeholder 2">
            <a:extLst>
              <a:ext uri="{FF2B5EF4-FFF2-40B4-BE49-F238E27FC236}">
                <a16:creationId xmlns:a16="http://schemas.microsoft.com/office/drawing/2014/main" id="{A82CB3AE-8732-4F5B-AADC-0BA1C32A1306}"/>
              </a:ext>
            </a:extLst>
          </p:cNvPr>
          <p:cNvSpPr>
            <a:spLocks noGrp="1"/>
          </p:cNvSpPr>
          <p:nvPr>
            <p:ph idx="1"/>
          </p:nvPr>
        </p:nvSpPr>
        <p:spPr>
          <a:xfrm>
            <a:off x="838200" y="1365777"/>
            <a:ext cx="10515600" cy="4494696"/>
          </a:xfrm>
        </p:spPr>
        <p:txBody>
          <a:bodyPr>
            <a:normAutofit/>
          </a:bodyPr>
          <a:lstStyle/>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embodies the distinctive visible characteristics of an architectural style, or period, or a method of construction;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It is an outstanding work of a designer or builder; or</a:t>
            </a:r>
          </a:p>
          <a:p>
            <a:pPr marL="457200" indent="-457200">
              <a:spcBef>
                <a:spcPts val="1200"/>
              </a:spcBef>
              <a:buFont typeface="+mj-lt"/>
              <a:buAutoNum type="alphaLcParenR" startAt="4"/>
              <a:defRPr/>
            </a:pPr>
            <a:r>
              <a:rPr lang="en-US" sz="2400" dirty="0">
                <a:latin typeface="Arial" panose="020B0604020202020204" pitchFamily="34" charset="0"/>
                <a:cs typeface="Arial" panose="020B0604020202020204" pitchFamily="34" charset="0"/>
              </a:rPr>
              <a:t>Because of its prominence of spatial location, contrasts of siting, age, or scale, it is an easily identifiable visual feature of its neighborhood or the city and contributes to the distinctive quality or identity of such neighborhood or the City.</a:t>
            </a:r>
          </a:p>
          <a:p>
            <a:pPr marL="0" indent="0">
              <a:spcBef>
                <a:spcPts val="1800"/>
              </a:spcBef>
              <a:buNone/>
              <a:defRPr/>
            </a:pPr>
            <a:r>
              <a:rPr lang="en-US" sz="2400" dirty="0">
                <a:latin typeface="Arial" panose="020B0604020202020204" pitchFamily="34" charset="0"/>
                <a:cs typeface="Arial" panose="020B0604020202020204" pitchFamily="34" charset="0"/>
              </a:rPr>
              <a:t>In addition to meeting at least one of the above standards, the object, site, or improvement must also possess integrity or the ability to convey its significance.</a:t>
            </a:r>
          </a:p>
          <a:p>
            <a:pPr marL="265176" indent="-265176">
              <a:buFont typeface="Wingdings 2"/>
              <a:buChar char=""/>
              <a:defRPr/>
            </a:pPr>
            <a:endParaRPr lang="en-US" sz="2800" dirty="0"/>
          </a:p>
        </p:txBody>
      </p:sp>
    </p:spTree>
    <p:extLst>
      <p:ext uri="{BB962C8B-B14F-4D97-AF65-F5344CB8AC3E}">
        <p14:creationId xmlns:p14="http://schemas.microsoft.com/office/powerpoint/2010/main" val="547955750"/>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10" name="TextBox 9">
            <a:extLst>
              <a:ext uri="{FF2B5EF4-FFF2-40B4-BE49-F238E27FC236}">
                <a16:creationId xmlns:a16="http://schemas.microsoft.com/office/drawing/2014/main" id="{39D3C74B-400F-4911-86BB-1C9D06AC23F3}"/>
              </a:ext>
            </a:extLst>
          </p:cNvPr>
          <p:cNvSpPr txBox="1"/>
          <p:nvPr/>
        </p:nvSpPr>
        <p:spPr>
          <a:xfrm>
            <a:off x="725552" y="317858"/>
            <a:ext cx="11247195" cy="769441"/>
          </a:xfrm>
          <a:prstGeom prst="rect">
            <a:avLst/>
          </a:prstGeom>
          <a:noFill/>
        </p:spPr>
        <p:txBody>
          <a:bodyPr wrap="square" rtlCol="0">
            <a:spAutoFit/>
          </a:bodyPr>
          <a:lstStyle/>
          <a:p>
            <a:r>
              <a:rPr lang="en-US" sz="4400" b="1" dirty="0">
                <a:solidFill>
                  <a:srgbClr val="000000"/>
                </a:solidFill>
                <a:latin typeface="Arial" panose="020B0604020202020204" pitchFamily="34" charset="0"/>
                <a:cs typeface="Arial" panose="020B0604020202020204" pitchFamily="34" charset="0"/>
              </a:rPr>
              <a:t>Woodin House</a:t>
            </a:r>
            <a:endParaRPr lang="en-US" sz="4400" b="1" dirty="0">
              <a:latin typeface="Arial" panose="020B0604020202020204" pitchFamily="34" charset="0"/>
              <a:cs typeface="Arial" panose="020B0604020202020204" pitchFamily="34" charset="0"/>
            </a:endParaRPr>
          </a:p>
        </p:txBody>
      </p:sp>
      <p:sp>
        <p:nvSpPr>
          <p:cNvPr id="2" name="Title 1">
            <a:extLst>
              <a:ext uri="{FF2B5EF4-FFF2-40B4-BE49-F238E27FC236}">
                <a16:creationId xmlns:a16="http://schemas.microsoft.com/office/drawing/2014/main" id="{E42A9AD4-A83C-4E10-B976-D55F773E6332}"/>
              </a:ext>
            </a:extLst>
          </p:cNvPr>
          <p:cNvSpPr>
            <a:spLocks noGrp="1"/>
          </p:cNvSpPr>
          <p:nvPr>
            <p:ph type="title"/>
          </p:nvPr>
        </p:nvSpPr>
        <p:spPr>
          <a:xfrm>
            <a:off x="725552" y="1103287"/>
            <a:ext cx="5567734" cy="830997"/>
          </a:xfrm>
        </p:spPr>
        <p:txBody>
          <a:bodyPr>
            <a:noAutofit/>
          </a:bodyPr>
          <a:lstStyle/>
          <a:p>
            <a:pPr>
              <a:spcAft>
                <a:spcPts val="600"/>
              </a:spcAft>
            </a:pPr>
            <a:r>
              <a:rPr lang="en-US" sz="2800" b="0" dirty="0">
                <a:solidFill>
                  <a:srgbClr val="000000"/>
                </a:solidFill>
                <a:latin typeface="Arial" panose="020B0604020202020204" pitchFamily="34" charset="0"/>
                <a:cs typeface="Arial" panose="020B0604020202020204" pitchFamily="34" charset="0"/>
              </a:rPr>
              <a:t>5801 Corson Avenue S</a:t>
            </a:r>
            <a:br>
              <a:rPr lang="en-US" sz="2800" b="0" dirty="0">
                <a:solidFill>
                  <a:srgbClr val="000000"/>
                </a:solidFill>
                <a:latin typeface="Arial" panose="020B0604020202020204" pitchFamily="34" charset="0"/>
                <a:cs typeface="Arial" panose="020B0604020202020204" pitchFamily="34" charset="0"/>
              </a:rPr>
            </a:br>
            <a:endParaRPr lang="en-US" sz="2800" b="0" dirty="0"/>
          </a:p>
        </p:txBody>
      </p:sp>
      <p:sp>
        <p:nvSpPr>
          <p:cNvPr id="4" name="Text Placeholder 3">
            <a:extLst>
              <a:ext uri="{FF2B5EF4-FFF2-40B4-BE49-F238E27FC236}">
                <a16:creationId xmlns:a16="http://schemas.microsoft.com/office/drawing/2014/main" id="{892F77D0-17F5-4F87-B106-67ED80F23AB5}"/>
              </a:ext>
            </a:extLst>
          </p:cNvPr>
          <p:cNvSpPr>
            <a:spLocks noGrp="1"/>
          </p:cNvSpPr>
          <p:nvPr>
            <p:ph type="body" sz="half" idx="2"/>
          </p:nvPr>
        </p:nvSpPr>
        <p:spPr>
          <a:xfrm>
            <a:off x="725551" y="1639898"/>
            <a:ext cx="5259619" cy="4248007"/>
          </a:xfrm>
        </p:spPr>
        <p:txBody>
          <a:bodyPr>
            <a:noAutofit/>
          </a:bodyPr>
          <a:lstStyle/>
          <a:p>
            <a:pPr>
              <a:spcBef>
                <a:spcPts val="1200"/>
              </a:spcBef>
            </a:pPr>
            <a:r>
              <a:rPr lang="en-US" sz="2400" b="1" dirty="0">
                <a:solidFill>
                  <a:srgbClr val="000000"/>
                </a:solidFill>
                <a:latin typeface="Arial" panose="020B0604020202020204" pitchFamily="34" charset="0"/>
                <a:cs typeface="Arial" panose="020B0604020202020204" pitchFamily="34" charset="0"/>
              </a:rPr>
              <a:t>Designation:</a:t>
            </a:r>
            <a:r>
              <a:rPr lang="en-US" sz="2400" dirty="0">
                <a:solidFill>
                  <a:srgbClr val="000000"/>
                </a:solidFill>
                <a:latin typeface="Arial" panose="020B0604020202020204" pitchFamily="34" charset="0"/>
                <a:cs typeface="Arial" panose="020B0604020202020204" pitchFamily="34" charset="0"/>
              </a:rPr>
              <a:t> November 6, 2024</a:t>
            </a:r>
          </a:p>
          <a:p>
            <a:pPr>
              <a:spcBef>
                <a:spcPts val="1200"/>
              </a:spcBef>
            </a:pPr>
            <a:r>
              <a:rPr lang="en-US" sz="2400" b="1" dirty="0">
                <a:solidFill>
                  <a:srgbClr val="000000"/>
                </a:solidFill>
                <a:latin typeface="Arial" panose="020B0604020202020204" pitchFamily="34" charset="0"/>
                <a:cs typeface="Arial" panose="020B0604020202020204" pitchFamily="34" charset="0"/>
              </a:rPr>
              <a:t>Standard:</a:t>
            </a:r>
            <a:r>
              <a:rPr lang="en-US" sz="2400" dirty="0">
                <a:solidFill>
                  <a:srgbClr val="000000"/>
                </a:solidFill>
                <a:latin typeface="Arial" panose="020B0604020202020204" pitchFamily="34" charset="0"/>
                <a:cs typeface="Arial" panose="020B0604020202020204" pitchFamily="34" charset="0"/>
              </a:rPr>
              <a:t> B, C, D and F</a:t>
            </a:r>
          </a:p>
          <a:p>
            <a:pPr>
              <a:spcBef>
                <a:spcPts val="1200"/>
              </a:spcBef>
            </a:pPr>
            <a:r>
              <a:rPr lang="en-US" sz="2400" b="1" dirty="0">
                <a:solidFill>
                  <a:srgbClr val="000000"/>
                </a:solidFill>
                <a:latin typeface="Arial" panose="020B0604020202020204" pitchFamily="34" charset="0"/>
                <a:cs typeface="Arial" panose="020B0604020202020204" pitchFamily="34" charset="0"/>
              </a:rPr>
              <a:t>Controlled features:</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site </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the exterior of the house</a:t>
            </a:r>
          </a:p>
          <a:p>
            <a:pPr marL="548640" indent="-342900">
              <a:spcBef>
                <a:spcPts val="1200"/>
              </a:spcBef>
              <a:buFont typeface="Arial" panose="020B0604020202020204" pitchFamily="34" charset="0"/>
              <a:buChar char="•"/>
            </a:pPr>
            <a:r>
              <a:rPr lang="en-US" sz="2400" dirty="0">
                <a:solidFill>
                  <a:srgbClr val="000000"/>
                </a:solidFill>
                <a:latin typeface="Arial" panose="020B0604020202020204" pitchFamily="34" charset="0"/>
                <a:cs typeface="Arial" panose="020B0604020202020204" pitchFamily="34" charset="0"/>
              </a:rPr>
              <a:t>most of the first-floor interior and a portion of the second floor</a:t>
            </a:r>
          </a:p>
          <a:p>
            <a:pPr>
              <a:spcBef>
                <a:spcPts val="1200"/>
              </a:spcBef>
            </a:pPr>
            <a:r>
              <a:rPr lang="en-US" sz="2400" b="1" dirty="0">
                <a:solidFill>
                  <a:srgbClr val="000000"/>
                </a:solidFill>
                <a:latin typeface="Arial" panose="020B0604020202020204" pitchFamily="34" charset="0"/>
                <a:cs typeface="Arial" panose="020B0604020202020204" pitchFamily="34" charset="0"/>
              </a:rPr>
              <a:t>Date Built: </a:t>
            </a:r>
            <a:r>
              <a:rPr lang="en-US" sz="2400" dirty="0">
                <a:solidFill>
                  <a:srgbClr val="000000"/>
                </a:solidFill>
                <a:latin typeface="Arial" panose="020B0604020202020204" pitchFamily="34" charset="0"/>
                <a:cs typeface="Arial" panose="020B0604020202020204" pitchFamily="34" charset="0"/>
              </a:rPr>
              <a:t>1904-05</a:t>
            </a:r>
          </a:p>
          <a:p>
            <a:pPr>
              <a:spcBef>
                <a:spcPts val="1200"/>
              </a:spcBef>
            </a:pPr>
            <a:r>
              <a:rPr lang="en-US" sz="2400" b="1" dirty="0">
                <a:solidFill>
                  <a:srgbClr val="000000"/>
                </a:solidFill>
                <a:latin typeface="Arial" panose="020B0604020202020204" pitchFamily="34" charset="0"/>
                <a:cs typeface="Arial" panose="020B0604020202020204" pitchFamily="34" charset="0"/>
              </a:rPr>
              <a:t>Architect:</a:t>
            </a:r>
            <a:r>
              <a:rPr lang="en-US" sz="2400" dirty="0">
                <a:solidFill>
                  <a:srgbClr val="000000"/>
                </a:solidFill>
                <a:latin typeface="Arial" panose="020B0604020202020204" pitchFamily="34" charset="0"/>
                <a:cs typeface="Arial" panose="020B0604020202020204" pitchFamily="34" charset="0"/>
              </a:rPr>
              <a:t> unknown</a:t>
            </a:r>
          </a:p>
        </p:txBody>
      </p:sp>
      <p:sp>
        <p:nvSpPr>
          <p:cNvPr id="7" name="TextBox 6">
            <a:extLst>
              <a:ext uri="{FF2B5EF4-FFF2-40B4-BE49-F238E27FC236}">
                <a16:creationId xmlns:a16="http://schemas.microsoft.com/office/drawing/2014/main" id="{0F04A6DA-09D2-379F-7FBA-DDB80B01ACF1}"/>
              </a:ext>
            </a:extLst>
          </p:cNvPr>
          <p:cNvSpPr txBox="1"/>
          <p:nvPr/>
        </p:nvSpPr>
        <p:spPr>
          <a:xfrm>
            <a:off x="5780545" y="2418517"/>
            <a:ext cx="1577577" cy="707886"/>
          </a:xfrm>
          <a:prstGeom prst="rect">
            <a:avLst/>
          </a:prstGeom>
          <a:noFill/>
        </p:spPr>
        <p:txBody>
          <a:bodyPr wrap="square" rtlCol="0">
            <a:spAutoFit/>
          </a:bodyPr>
          <a:lstStyle/>
          <a:p>
            <a:pPr algn="r"/>
            <a:r>
              <a:rPr lang="en-US" sz="1400" dirty="0">
                <a:solidFill>
                  <a:srgbClr val="000000"/>
                </a:solidFill>
              </a:rPr>
              <a:t>Contemporary Photo, 2024</a:t>
            </a:r>
            <a:endParaRPr lang="en-US" sz="1100" dirty="0">
              <a:solidFill>
                <a:srgbClr val="000000"/>
              </a:solidFill>
            </a:endParaRPr>
          </a:p>
          <a:p>
            <a:pPr lvl="0" algn="r"/>
            <a:r>
              <a:rPr lang="en-US" sz="1200" dirty="0">
                <a:solidFill>
                  <a:srgbClr val="000000"/>
                </a:solidFill>
                <a:latin typeface="Calibri" panose="020F0502020204030204" pitchFamily="34" charset="0"/>
                <a:ea typeface="Calibri" panose="020F0502020204030204" pitchFamily="34" charset="0"/>
                <a:cs typeface="Times New Roman" panose="02020603050405020304" pitchFamily="18" charset="0"/>
              </a:rPr>
              <a:t>  </a:t>
            </a:r>
            <a:endParaRPr lang="en-US" sz="1400" dirty="0">
              <a:solidFill>
                <a:srgbClr val="000000"/>
              </a:solidFill>
            </a:endParaRPr>
          </a:p>
        </p:txBody>
      </p:sp>
      <p:pic>
        <p:nvPicPr>
          <p:cNvPr id="6" name="Picture 5" descr="Contemporary color image of 2-story house. Hipped roof with deep overhanging eaves, a tall brick chimney, and projecting corner entry porch. Shingle wood siding on top floor painted green and lapped wood siding on lower floor painted yellow. White windows, doors and trim on the house. White picket fence in front.">
            <a:extLst>
              <a:ext uri="{FF2B5EF4-FFF2-40B4-BE49-F238E27FC236}">
                <a16:creationId xmlns:a16="http://schemas.microsoft.com/office/drawing/2014/main" id="{DAF89A9D-D511-E7EC-C360-B09D42B217A2}"/>
              </a:ext>
            </a:extLst>
          </p:cNvPr>
          <p:cNvPicPr>
            <a:picLocks noChangeAspect="1"/>
          </p:cNvPicPr>
          <p:nvPr/>
        </p:nvPicPr>
        <p:blipFill rotWithShape="1">
          <a:blip r:embed="rId2">
            <a:extLst>
              <a:ext uri="{28A0092B-C50C-407E-A947-70E740481C1C}">
                <a14:useLocalDpi xmlns:a14="http://schemas.microsoft.com/office/drawing/2010/main" val="0"/>
              </a:ext>
            </a:extLst>
          </a:blip>
          <a:srcRect t="5853" r="11064" b="7875"/>
          <a:stretch/>
        </p:blipFill>
        <p:spPr bwMode="auto">
          <a:xfrm>
            <a:off x="7417332" y="375805"/>
            <a:ext cx="3854391" cy="2489221"/>
          </a:xfrm>
          <a:prstGeom prst="rect">
            <a:avLst/>
          </a:prstGeom>
          <a:noFill/>
          <a:ln>
            <a:noFill/>
          </a:ln>
          <a:extLst>
            <a:ext uri="{53640926-AAD7-44D8-BBD7-CCE9431645EC}">
              <a14:shadowObscured xmlns:a14="http://schemas.microsoft.com/office/drawing/2010/main"/>
            </a:ext>
          </a:extLst>
        </p:spPr>
      </p:pic>
      <p:sp>
        <p:nvSpPr>
          <p:cNvPr id="5" name="TextBox 4">
            <a:extLst>
              <a:ext uri="{FF2B5EF4-FFF2-40B4-BE49-F238E27FC236}">
                <a16:creationId xmlns:a16="http://schemas.microsoft.com/office/drawing/2014/main" id="{D7003B99-69F6-42EB-8107-227FDB4F4CD4}"/>
              </a:ext>
            </a:extLst>
          </p:cNvPr>
          <p:cNvSpPr txBox="1"/>
          <p:nvPr/>
        </p:nvSpPr>
        <p:spPr>
          <a:xfrm>
            <a:off x="6114099" y="5245813"/>
            <a:ext cx="1273628" cy="523220"/>
          </a:xfrm>
          <a:prstGeom prst="rect">
            <a:avLst/>
          </a:prstGeom>
          <a:noFill/>
        </p:spPr>
        <p:txBody>
          <a:bodyPr wrap="square" rtlCol="0">
            <a:spAutoFit/>
          </a:bodyPr>
          <a:lstStyle/>
          <a:p>
            <a:pPr algn="r"/>
            <a:r>
              <a:rPr lang="en-US" sz="1400" dirty="0">
                <a:solidFill>
                  <a:srgbClr val="000000"/>
                </a:solidFill>
              </a:rPr>
              <a:t>Historic photo, c. 1904-1910</a:t>
            </a:r>
          </a:p>
        </p:txBody>
      </p:sp>
      <p:pic>
        <p:nvPicPr>
          <p:cNvPr id="3" name="Picture 2" descr="Historic sepia tone image of 2-story house. Hipped roof with deep overhanging eaves, a tall brick chimney, and projecting corner entry porch. Shingle wood siding on top floor and lapped wood siding on lower floor. White picket fence in front.">
            <a:extLst>
              <a:ext uri="{FF2B5EF4-FFF2-40B4-BE49-F238E27FC236}">
                <a16:creationId xmlns:a16="http://schemas.microsoft.com/office/drawing/2014/main" id="{F9113F60-1C8E-AEBF-E9BB-E904E0DA112C}"/>
              </a:ext>
            </a:extLst>
          </p:cNvPr>
          <p:cNvPicPr>
            <a:picLocks noChangeAspect="1"/>
          </p:cNvPicPr>
          <p:nvPr/>
        </p:nvPicPr>
        <p:blipFill rotWithShape="1">
          <a:blip r:embed="rId3">
            <a:extLst>
              <a:ext uri="{28A0092B-C50C-407E-A947-70E740481C1C}">
                <a14:useLocalDpi xmlns:a14="http://schemas.microsoft.com/office/drawing/2010/main" val="0"/>
              </a:ext>
            </a:extLst>
          </a:blip>
          <a:srcRect l="4881" t="2021" r="1661" b="2890"/>
          <a:stretch/>
        </p:blipFill>
        <p:spPr bwMode="auto">
          <a:xfrm>
            <a:off x="7417332" y="3126403"/>
            <a:ext cx="3886168" cy="2642630"/>
          </a:xfrm>
          <a:prstGeom prst="rect">
            <a:avLst/>
          </a:prstGeom>
          <a:noFill/>
          <a:ln>
            <a:noFill/>
          </a:ln>
          <a:extLst>
            <a:ext uri="{53640926-AAD7-44D8-BBD7-CCE9431645EC}">
              <a14:shadowObscured xmlns:a14="http://schemas.microsoft.com/office/drawing/2010/main"/>
            </a:ext>
          </a:extLst>
        </p:spPr>
      </p:pic>
    </p:spTree>
    <p:extLst>
      <p:ext uri="{BB962C8B-B14F-4D97-AF65-F5344CB8AC3E}">
        <p14:creationId xmlns:p14="http://schemas.microsoft.com/office/powerpoint/2010/main" val="347883022"/>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5" name="Title 4">
            <a:extLst>
              <a:ext uri="{FF2B5EF4-FFF2-40B4-BE49-F238E27FC236}">
                <a16:creationId xmlns:a16="http://schemas.microsoft.com/office/drawing/2014/main" id="{E1F1E418-5E04-A3F3-BDFE-A86644BE5F1A}"/>
              </a:ext>
            </a:extLst>
          </p:cNvPr>
          <p:cNvSpPr>
            <a:spLocks noGrp="1"/>
          </p:cNvSpPr>
          <p:nvPr>
            <p:ph type="title"/>
          </p:nvPr>
        </p:nvSpPr>
        <p:spPr>
          <a:xfrm>
            <a:off x="838200" y="45085"/>
            <a:ext cx="1606838" cy="1325563"/>
          </a:xfrm>
        </p:spPr>
        <p:txBody>
          <a:bodyPr/>
          <a:lstStyle/>
          <a:p>
            <a:r>
              <a:rPr lang="en-US" dirty="0">
                <a:solidFill>
                  <a:srgbClr val="000000"/>
                </a:solidFill>
                <a:latin typeface="Arial" panose="020B0604020202020204" pitchFamily="34" charset="0"/>
                <a:cs typeface="Arial" panose="020B0604020202020204" pitchFamily="34" charset="0"/>
              </a:rPr>
              <a:t>Map</a:t>
            </a:r>
          </a:p>
        </p:txBody>
      </p:sp>
      <p:pic>
        <p:nvPicPr>
          <p:cNvPr id="10" name="Picture 9" descr="Map of Georgetown neighborhood. Location of 5801 Corson Avenue S property, south of Georgetown Playfield.">
            <a:extLst>
              <a:ext uri="{FF2B5EF4-FFF2-40B4-BE49-F238E27FC236}">
                <a16:creationId xmlns:a16="http://schemas.microsoft.com/office/drawing/2014/main" id="{EE51F1ED-7B6C-9E4E-EEF8-04A3EB3E98F4}"/>
              </a:ext>
            </a:extLst>
          </p:cNvPr>
          <p:cNvPicPr>
            <a:picLocks noChangeAspect="1"/>
          </p:cNvPicPr>
          <p:nvPr/>
        </p:nvPicPr>
        <p:blipFill rotWithShape="1">
          <a:blip r:embed="rId2">
            <a:extLst>
              <a:ext uri="{28A0092B-C50C-407E-A947-70E740481C1C}">
                <a14:useLocalDpi xmlns:a14="http://schemas.microsoft.com/office/drawing/2010/main" val="0"/>
              </a:ext>
            </a:extLst>
          </a:blip>
          <a:srcRect l="9295" t="21704" r="31264" b="21886"/>
          <a:stretch/>
        </p:blipFill>
        <p:spPr bwMode="auto">
          <a:xfrm>
            <a:off x="2445038" y="346196"/>
            <a:ext cx="7301923" cy="5355265"/>
          </a:xfrm>
          <a:prstGeom prst="rect">
            <a:avLst/>
          </a:prstGeom>
          <a:ln>
            <a:noFill/>
          </a:ln>
          <a:extLst>
            <a:ext uri="{53640926-AAD7-44D8-BBD7-CCE9431645EC}">
              <a14:shadowObscured xmlns:a14="http://schemas.microsoft.com/office/drawing/2010/main"/>
            </a:ext>
          </a:extLst>
        </p:spPr>
      </p:pic>
      <p:sp>
        <p:nvSpPr>
          <p:cNvPr id="6" name="Rectangle 5" descr="Red box indicating location of property.">
            <a:extLst>
              <a:ext uri="{FF2B5EF4-FFF2-40B4-BE49-F238E27FC236}">
                <a16:creationId xmlns:a16="http://schemas.microsoft.com/office/drawing/2014/main" id="{6BCA577B-9F57-0F4B-613C-145DA2624FBE}"/>
              </a:ext>
            </a:extLst>
          </p:cNvPr>
          <p:cNvSpPr/>
          <p:nvPr/>
        </p:nvSpPr>
        <p:spPr>
          <a:xfrm rot="18314059">
            <a:off x="6373241" y="2461428"/>
            <a:ext cx="137569" cy="205908"/>
          </a:xfrm>
          <a:prstGeom prst="rect">
            <a:avLst/>
          </a:prstGeom>
          <a:noFill/>
          <a:ln w="28575">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rtlCol="0" anchor="ctr"/>
          <a:lstStyle/>
          <a:p>
            <a:endParaRPr lang="en-US"/>
          </a:p>
        </p:txBody>
      </p:sp>
      <p:sp>
        <p:nvSpPr>
          <p:cNvPr id="7" name="Text Box 1">
            <a:extLst>
              <a:ext uri="{FF2B5EF4-FFF2-40B4-BE49-F238E27FC236}">
                <a16:creationId xmlns:a16="http://schemas.microsoft.com/office/drawing/2014/main" id="{3E2232BC-C3F4-DD96-23E8-53A54923AC66}"/>
              </a:ext>
            </a:extLst>
          </p:cNvPr>
          <p:cNvSpPr txBox="1">
            <a:spLocks noChangeArrowheads="1"/>
          </p:cNvSpPr>
          <p:nvPr/>
        </p:nvSpPr>
        <p:spPr bwMode="auto">
          <a:xfrm>
            <a:off x="5622175" y="2699902"/>
            <a:ext cx="2540318" cy="299078"/>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5801 Corson Avenue S</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
        <p:nvSpPr>
          <p:cNvPr id="2" name="Text Box 1">
            <a:extLst>
              <a:ext uri="{FF2B5EF4-FFF2-40B4-BE49-F238E27FC236}">
                <a16:creationId xmlns:a16="http://schemas.microsoft.com/office/drawing/2014/main" id="{BA3D305D-1E02-ED8C-1373-44B0672A84FD}"/>
              </a:ext>
            </a:extLst>
          </p:cNvPr>
          <p:cNvSpPr txBox="1">
            <a:spLocks noChangeArrowheads="1"/>
          </p:cNvSpPr>
          <p:nvPr/>
        </p:nvSpPr>
        <p:spPr bwMode="auto">
          <a:xfrm>
            <a:off x="4864329" y="1622153"/>
            <a:ext cx="2463339" cy="540326"/>
          </a:xfrm>
          <a:prstGeom prst="rect">
            <a:avLst/>
          </a:prstGeom>
          <a:noFill/>
          <a:ln w="9525">
            <a:noFill/>
            <a:miter lim="800000"/>
            <a:headEnd/>
            <a:tailEnd/>
          </a:ln>
          <a:extLst>
            <a:ext uri="{909E8E84-426E-40DD-AFC4-6F175D3DCCD1}">
              <a14:hiddenFill xmlns:a14="http://schemas.microsoft.com/office/drawing/2010/main">
                <a:solidFill>
                  <a:srgbClr val="FFFFFF"/>
                </a:solidFill>
              </a14:hiddenFill>
            </a:ext>
          </a:extLst>
        </p:spPr>
        <p:txBody>
          <a:bodyPr rot="0" vert="horz" wrap="square" lIns="91440" tIns="45720" rIns="91440" bIns="45720" anchor="t" anchorCtr="0" upright="1">
            <a:noAutofit/>
          </a:bodyPr>
          <a:lstStyle/>
          <a:p>
            <a:pPr marL="0" marR="0" algn="ctr">
              <a:lnSpc>
                <a:spcPct val="115000"/>
              </a:lnSpc>
              <a:spcBef>
                <a:spcPts val="0"/>
              </a:spcBef>
              <a:spcAft>
                <a:spcPts val="1000"/>
              </a:spcAft>
            </a:pPr>
            <a:r>
              <a:rPr lang="en-US" sz="1300" b="1" kern="1200" dirty="0">
                <a:solidFill>
                  <a:srgbClr val="0070C0"/>
                </a:solidFill>
                <a:effectLst/>
                <a:latin typeface="Calibri" panose="020F0502020204030204" pitchFamily="34" charset="0"/>
                <a:ea typeface="Calibri" panose="020F0502020204030204" pitchFamily="34" charset="0"/>
                <a:cs typeface="Times New Roman" panose="02020603050405020304" pitchFamily="18" charset="0"/>
              </a:rPr>
              <a:t>Georgetown/Imogene Woodin Playfield</a:t>
            </a:r>
            <a:endParaRPr lang="en-US" sz="1100" dirty="0">
              <a:effectLst/>
              <a:latin typeface="Calibri" panose="020F0502020204030204" pitchFamily="34" charset="0"/>
              <a:ea typeface="Calibri" panose="020F0502020204030204" pitchFamily="34" charset="0"/>
              <a:cs typeface="Times New Roman" panose="02020603050405020304" pitchFamily="18" charset="0"/>
            </a:endParaRPr>
          </a:p>
        </p:txBody>
      </p:sp>
    </p:spTree>
    <p:extLst>
      <p:ext uri="{BB962C8B-B14F-4D97-AF65-F5344CB8AC3E}">
        <p14:creationId xmlns:p14="http://schemas.microsoft.com/office/powerpoint/2010/main" val="2582740636"/>
      </p:ext>
    </p:extLst>
  </p:cSld>
  <p:clrMapOvr>
    <a:masterClrMapping/>
  </p:clrMapOvr>
</p:sld>
</file>

<file path=ppt/theme/theme1.xml><?xml version="1.0" encoding="utf-8"?>
<a:theme xmlns:a="http://schemas.openxmlformats.org/drawingml/2006/main" name="Office Theme">
  <a:themeElements>
    <a:clrScheme name="Custom 1">
      <a:dk1>
        <a:srgbClr val="003DA5"/>
      </a:dk1>
      <a:lt1>
        <a:sysClr val="window" lastClr="FFFFFF"/>
      </a:lt1>
      <a:dk2>
        <a:srgbClr val="003DA5"/>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Custom 1">
      <a:majorFont>
        <a:latin typeface="Seattle Text"/>
        <a:ea typeface=""/>
        <a:cs typeface=""/>
      </a:majorFont>
      <a:minorFont>
        <a:latin typeface="Calibri"/>
        <a:ea typeface=""/>
        <a:cs typeface=""/>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Presentation2" id="{B2E6C7E0-4A2C-4388-8F5B-50CDB6BC2794}" vid="{44CEAD6E-D6A3-4ABC-B315-E2A6A3E2D32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3.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customXml/_rels/item1.xml.rels><?xml version="1.0" encoding="UTF-8" standalone="yes"?>
<Relationships xmlns="http://schemas.openxmlformats.org/package/2006/relationships"><Relationship Id="rId1" Type="http://schemas.openxmlformats.org/officeDocument/2006/relationships/customXmlProps" Target="itemProps1.xml"/></Relationships>
</file>

<file path=customXml/_rels/item2.xml.rels><?xml version="1.0" encoding="UTF-8" standalone="yes"?>
<Relationships xmlns="http://schemas.openxmlformats.org/package/2006/relationships"><Relationship Id="rId1" Type="http://schemas.openxmlformats.org/officeDocument/2006/relationships/customXmlProps" Target="itemProps2.xml"/></Relationships>
</file>

<file path=customXml/_rels/item3.xml.rels><?xml version="1.0" encoding="UTF-8" standalone="yes"?>
<Relationships xmlns="http://schemas.openxmlformats.org/package/2006/relationships"><Relationship Id="rId1" Type="http://schemas.openxmlformats.org/officeDocument/2006/relationships/customXmlProps" Target="itemProps3.xml"/></Relationships>
</file>

<file path=customXml/item1.xml><?xml version="1.0" encoding="utf-8"?>
<ct:contentTypeSchema xmlns:ct="http://schemas.microsoft.com/office/2006/metadata/contentType" xmlns:ma="http://schemas.microsoft.com/office/2006/metadata/properties/metaAttributes" ct:_="" ma:_="" ma:contentTypeName="Document" ma:contentTypeID="0x010100004CF55A1A49724684A83F3D4E2B386B" ma:contentTypeVersion="9" ma:contentTypeDescription="Create a new document." ma:contentTypeScope="" ma:versionID="7ec372bcb02df72a5d293223239e4749">
  <xsd:schema xmlns:xsd="http://www.w3.org/2001/XMLSchema" xmlns:xs="http://www.w3.org/2001/XMLSchema" xmlns:p="http://schemas.microsoft.com/office/2006/metadata/properties" xmlns:ns2="66091077-0018-4d97-8229-652e5486a31a" xmlns:ns3="07fd993a-42f5-4c6d-baca-5e0df26ee0ee" targetNamespace="http://schemas.microsoft.com/office/2006/metadata/properties" ma:root="true" ma:fieldsID="cb6128ee44b06a0ff3845aa051653074" ns2:_="" ns3:_="">
    <xsd:import namespace="66091077-0018-4d97-8229-652e5486a31a"/>
    <xsd:import namespace="07fd993a-42f5-4c6d-baca-5e0df26ee0ee"/>
    <xsd:element name="properties">
      <xsd:complexType>
        <xsd:sequence>
          <xsd:element name="documentManagement">
            <xsd:complexType>
              <xsd:all>
                <xsd:element ref="ns2:MediaServiceMetadata" minOccurs="0"/>
                <xsd:element ref="ns2:MediaServiceFastMetadata" minOccurs="0"/>
                <xsd:element ref="ns2:MediaServiceSearchProperties" minOccurs="0"/>
                <xsd:element ref="ns2:MediaServiceDateTaken" minOccurs="0"/>
                <xsd:element ref="ns2:lcf76f155ced4ddcb4097134ff3c332f" minOccurs="0"/>
                <xsd:element ref="ns3:TaxCatchAll" minOccurs="0"/>
                <xsd:element ref="ns2:MediaServiceGenerationTime" minOccurs="0"/>
                <xsd:element ref="ns2:MediaServiceEventHashCode" minOccurs="0"/>
              </xsd:all>
            </xsd:complexType>
          </xsd:element>
        </xsd:sequence>
      </xsd:complexType>
    </xsd:element>
  </xsd:schema>
  <xsd:schema xmlns:xsd="http://www.w3.org/2001/XMLSchema" xmlns:xs="http://www.w3.org/2001/XMLSchema" xmlns:dms="http://schemas.microsoft.com/office/2006/documentManagement/types" xmlns:pc="http://schemas.microsoft.com/office/infopath/2007/PartnerControls" targetNamespace="66091077-0018-4d97-8229-652e5486a31a" elementFormDefault="qualified">
    <xsd:import namespace="http://schemas.microsoft.com/office/2006/documentManagement/types"/>
    <xsd:import namespace="http://schemas.microsoft.com/office/infopath/2007/PartnerControls"/>
    <xsd:element name="MediaServiceMetadata" ma:index="8" nillable="true" ma:displayName="MediaServiceMetadata" ma:hidden="true" ma:internalName="MediaServiceMetadata" ma:readOnly="true">
      <xsd:simpleType>
        <xsd:restriction base="dms:Note"/>
      </xsd:simpleType>
    </xsd:element>
    <xsd:element name="MediaServiceFastMetadata" ma:index="9" nillable="true" ma:displayName="MediaServiceFastMetadata" ma:hidden="true" ma:internalName="MediaServiceFastMetadata" ma:readOnly="true">
      <xsd:simpleType>
        <xsd:restriction base="dms:Note"/>
      </xsd:simpleType>
    </xsd:element>
    <xsd:element name="MediaServiceSearchProperties" ma:index="10" nillable="true" ma:displayName="MediaServiceSearchProperties" ma:hidden="true" ma:internalName="MediaServiceSearchProperties" ma:readOnly="true">
      <xsd:simpleType>
        <xsd:restriction base="dms:Note"/>
      </xsd:simpleType>
    </xsd:element>
    <xsd:element name="MediaServiceDateTaken" ma:index="11" nillable="true" ma:displayName="MediaServiceDateTaken" ma:hidden="true" ma:indexed="true" ma:internalName="MediaServiceDateTaken" ma:readOnly="true">
      <xsd:simpleType>
        <xsd:restriction base="dms:Text"/>
      </xsd:simpleType>
    </xsd:element>
    <xsd:element name="lcf76f155ced4ddcb4097134ff3c332f" ma:index="13" nillable="true" ma:taxonomy="true" ma:internalName="lcf76f155ced4ddcb4097134ff3c332f" ma:taxonomyFieldName="MediaServiceImageTags" ma:displayName="Image Tags" ma:readOnly="false" ma:fieldId="{5cf76f15-5ced-4ddc-b409-7134ff3c332f}" ma:taxonomyMulti="true" ma:sspId="a72261f7-19c4-4b9d-9a20-b3b4d4aaf1c7" ma:termSetId="09814cd3-568e-fe90-9814-8d621ff8fb84" ma:anchorId="fba54fb3-c3e1-fe81-a776-ca4b69148c4d" ma:open="true" ma:isKeyword="false">
      <xsd:complexType>
        <xsd:sequence>
          <xsd:element ref="pc:Terms" minOccurs="0" maxOccurs="1"/>
        </xsd:sequence>
      </xsd:complexType>
    </xsd:element>
    <xsd:element name="MediaServiceGenerationTime" ma:index="15" nillable="true" ma:displayName="MediaServiceGenerationTime" ma:hidden="true" ma:internalName="MediaServiceGenerationTime" ma:readOnly="true">
      <xsd:simpleType>
        <xsd:restriction base="dms:Text"/>
      </xsd:simpleType>
    </xsd:element>
    <xsd:element name="MediaServiceEventHashCode" ma:index="16" nillable="true" ma:displayName="MediaServiceEventHashCode" ma:hidden="true" ma:internalName="MediaServiceEventHashCode" ma:readOnly="true">
      <xsd:simpleType>
        <xsd:restriction base="dms:Text"/>
      </xsd:simpleType>
    </xsd:element>
  </xsd:schema>
  <xsd:schema xmlns:xsd="http://www.w3.org/2001/XMLSchema" xmlns:xs="http://www.w3.org/2001/XMLSchema" xmlns:dms="http://schemas.microsoft.com/office/2006/documentManagement/types" xmlns:pc="http://schemas.microsoft.com/office/infopath/2007/PartnerControls" targetNamespace="07fd993a-42f5-4c6d-baca-5e0df26ee0ee" elementFormDefault="qualified">
    <xsd:import namespace="http://schemas.microsoft.com/office/2006/documentManagement/types"/>
    <xsd:import namespace="http://schemas.microsoft.com/office/infopath/2007/PartnerControls"/>
    <xsd:element name="TaxCatchAll" ma:index="14" nillable="true" ma:displayName="Taxonomy Catch All Column" ma:hidden="true" ma:list="{a738484c-1bbf-4faa-b0af-40dacb0c4b59}" ma:internalName="TaxCatchAll" ma:showField="CatchAllData" ma:web="07fd993a-42f5-4c6d-baca-5e0df26ee0ee">
      <xsd:complexType>
        <xsd:complexContent>
          <xsd:extension base="dms:MultiChoiceLookup">
            <xsd:sequence>
              <xsd:element name="Value" type="dms:Lookup" maxOccurs="unbounded" minOccurs="0" nillable="true"/>
            </xsd:sequence>
          </xsd:extension>
        </xsd:complexContent>
      </xsd:complexType>
    </xsd:element>
  </xsd:schema>
  <xsd:schema xmlns="http://schemas.openxmlformats.org/package/2006/metadata/core-properties" xmlns:xsd="http://www.w3.org/2001/XMLSchema" xmlns:xsi="http://www.w3.org/2001/XMLSchema-instance" xmlns:dc="http://purl.org/dc/elements/1.1/" xmlns:dcterms="http://purl.org/dc/terms/" xmlns:odoc="http://schemas.microsoft.com/internal/obd" targetNamespace="http://schemas.openxmlformats.org/package/2006/metadata/core-properties" elementFormDefault="qualified" attributeFormDefault="unqualified" blockDefault="#all">
    <xsd:import namespace="http://purl.org/dc/elements/1.1/" schemaLocation="http://dublincore.org/schemas/xmls/qdc/2003/04/02/dc.xsd"/>
    <xsd:import namespace="http://purl.org/dc/terms/" schemaLocation="http://dublincore.org/schemas/xmls/qdc/2003/04/02/dcterms.xsd"/>
    <xsd:element name="coreProperties" type="CT_coreProperties"/>
    <xsd:complexType name="CT_coreProperties">
      <xsd:all>
        <xsd:element ref="dc:creator" minOccurs="0" maxOccurs="1"/>
        <xsd:element ref="dcterms:created" minOccurs="0" maxOccurs="1"/>
        <xsd:element ref="dc:identifier" minOccurs="0" maxOccurs="1"/>
        <xsd:element name="contentType" minOccurs="0" maxOccurs="1" type="xsd:string" ma:index="0" ma:displayName="Content Type"/>
        <xsd:element ref="dc:title" minOccurs="0" maxOccurs="1" ma:index="4" ma:displayName="Title"/>
        <xsd:element ref="dc:subject" minOccurs="0" maxOccurs="1"/>
        <xsd:element ref="dc:description" minOccurs="0" maxOccurs="1"/>
        <xsd:element name="keywords" minOccurs="0" maxOccurs="1" type="xsd:string"/>
        <xsd:element ref="dc:language" minOccurs="0" maxOccurs="1"/>
        <xsd:element name="category" minOccurs="0" maxOccurs="1" type="xsd:string"/>
        <xsd:element name="version" minOccurs="0" maxOccurs="1" type="xsd:string"/>
        <xsd:element name="revision" minOccurs="0" maxOccurs="1" type="xsd:string">
          <xsd:annotation>
            <xsd:documentation>
                        This value indicates the number of saves or revisions. The application is responsible for updating this value after each revision.
                    </xsd:documentation>
          </xsd:annotation>
        </xsd:element>
        <xsd:element name="lastModifiedBy" minOccurs="0" maxOccurs="1" type="xsd:string"/>
        <xsd:element ref="dcterms:modified" minOccurs="0" maxOccurs="1"/>
        <xsd:element name="contentStatus" minOccurs="0" maxOccurs="1" type="xsd:string"/>
      </xsd:all>
    </xsd:complexType>
  </xsd:schema>
  <xs:schema xmlns:pc="http://schemas.microsoft.com/office/infopath/2007/PartnerControls" xmlns:xs="http://www.w3.org/2001/XMLSchema" targetNamespace="http://schemas.microsoft.com/office/infopath/2007/PartnerControls" elementFormDefault="qualified" attributeFormDefault="unqualified">
    <xs:element name="Person">
      <xs:complexType>
        <xs:sequence>
          <xs:element ref="pc:DisplayName" minOccurs="0"/>
          <xs:element ref="pc:AccountId" minOccurs="0"/>
          <xs:element ref="pc:AccountType" minOccurs="0"/>
        </xs:sequence>
      </xs:complexType>
    </xs:element>
    <xs:element name="DisplayName" type="xs:string"/>
    <xs:element name="AccountId" type="xs:string"/>
    <xs:element name="AccountType" type="xs:string"/>
    <xs:element name="BDCAssociatedEntity">
      <xs:complexType>
        <xs:sequence>
          <xs:element ref="pc:BDCEntity" minOccurs="0" maxOccurs="unbounded"/>
        </xs:sequence>
        <xs:attribute ref="pc:EntityNamespace"/>
        <xs:attribute ref="pc:EntityName"/>
        <xs:attribute ref="pc:SystemInstanceName"/>
        <xs:attribute ref="pc:AssociationName"/>
      </xs:complexType>
    </xs:element>
    <xs:attribute name="EntityNamespace" type="xs:string"/>
    <xs:attribute name="EntityName" type="xs:string"/>
    <xs:attribute name="SystemInstanceName" type="xs:string"/>
    <xs:attribute name="AssociationName" type="xs:string"/>
    <xs:element name="BDCEntity">
      <xs:complexType>
        <xs:sequence>
          <xs:element ref="pc:EntityDisplayName" minOccurs="0"/>
          <xs:element ref="pc:EntityInstanceReference" minOccurs="0"/>
          <xs:element ref="pc:EntityId1" minOccurs="0"/>
          <xs:element ref="pc:EntityId2" minOccurs="0"/>
          <xs:element ref="pc:EntityId3" minOccurs="0"/>
          <xs:element ref="pc:EntityId4" minOccurs="0"/>
          <xs:element ref="pc:EntityId5" minOccurs="0"/>
        </xs:sequence>
      </xs:complexType>
    </xs:element>
    <xs:element name="EntityDisplayName" type="xs:string"/>
    <xs:element name="EntityInstanceReference" type="xs:string"/>
    <xs:element name="EntityId1" type="xs:string"/>
    <xs:element name="EntityId2" type="xs:string"/>
    <xs:element name="EntityId3" type="xs:string"/>
    <xs:element name="EntityId4" type="xs:string"/>
    <xs:element name="EntityId5" type="xs:string"/>
    <xs:element name="Terms">
      <xs:complexType>
        <xs:sequence>
          <xs:element ref="pc:TermInfo" minOccurs="0" maxOccurs="unbounded"/>
        </xs:sequence>
      </xs:complexType>
    </xs:element>
    <xs:element name="TermInfo">
      <xs:complexType>
        <xs:sequence>
          <xs:element ref="pc:TermName" minOccurs="0"/>
          <xs:element ref="pc:TermId" minOccurs="0"/>
        </xs:sequence>
      </xs:complexType>
    </xs:element>
    <xs:element name="TermName" type="xs:string"/>
    <xs:element name="TermId" type="xs:string"/>
  </xs:schema>
</ct:contentTypeSchema>
</file>

<file path=customXml/item2.xml><?xml version="1.0" encoding="utf-8"?>
<p:properties xmlns:p="http://schemas.microsoft.com/office/2006/metadata/properties" xmlns:xsi="http://www.w3.org/2001/XMLSchema-instance" xmlns:pc="http://schemas.microsoft.com/office/infopath/2007/PartnerControls">
  <documentManagement>
    <TaxCatchAll xmlns="07fd993a-42f5-4c6d-baca-5e0df26ee0ee" xsi:nil="true"/>
    <lcf76f155ced4ddcb4097134ff3c332f xmlns="66091077-0018-4d97-8229-652e5486a31a">
      <Terms xmlns="http://schemas.microsoft.com/office/infopath/2007/PartnerControls"/>
    </lcf76f155ced4ddcb4097134ff3c332f>
  </documentManagement>
</p:properties>
</file>

<file path=customXml/item3.xml><?xml version="1.0" encoding="utf-8"?>
<?mso-contentType ?>
<FormTemplates xmlns="http://schemas.microsoft.com/sharepoint/v3/contenttype/forms">
  <Display>DocumentLibraryForm</Display>
  <Edit>DocumentLibraryForm</Edit>
  <New>DocumentLibraryForm</New>
</FormTemplates>
</file>

<file path=customXml/itemProps1.xml><?xml version="1.0" encoding="utf-8"?>
<ds:datastoreItem xmlns:ds="http://schemas.openxmlformats.org/officeDocument/2006/customXml" ds:itemID="{C7AE62F8-C260-4BCC-8451-C1FC4E3BD105}"/>
</file>

<file path=customXml/itemProps2.xml><?xml version="1.0" encoding="utf-8"?>
<ds:datastoreItem xmlns:ds="http://schemas.openxmlformats.org/officeDocument/2006/customXml" ds:itemID="{2F0CD351-0561-4B41-9079-EB7703943CEB}">
  <ds:schemaRefs>
    <ds:schemaRef ds:uri="http://purl.org/dc/elements/1.1/"/>
    <ds:schemaRef ds:uri="http://schemas.microsoft.com/office/2006/documentManagement/types"/>
    <ds:schemaRef ds:uri="http://schemas.microsoft.com/office/infopath/2007/PartnerControls"/>
    <ds:schemaRef ds:uri="http://purl.org/dc/terms/"/>
    <ds:schemaRef ds:uri="http://schemas.openxmlformats.org/package/2006/metadata/core-properties"/>
    <ds:schemaRef ds:uri="59b99cce-b69a-4ba1-9164-0674c41793a4"/>
    <ds:schemaRef ds:uri="http://schemas.microsoft.com/office/2006/metadata/properties"/>
    <ds:schemaRef ds:uri="http://www.w3.org/XML/1998/namespace"/>
    <ds:schemaRef ds:uri="http://purl.org/dc/dcmitype/"/>
    <ds:schemaRef ds:uri="97c2a25c-25db-4634-b347-87ab0af10b27"/>
    <ds:schemaRef ds:uri="ff7e52d5-961c-41d4-9f99-dbde9ec38fc7"/>
  </ds:schemaRefs>
</ds:datastoreItem>
</file>

<file path=customXml/itemProps3.xml><?xml version="1.0" encoding="utf-8"?>
<ds:datastoreItem xmlns:ds="http://schemas.openxmlformats.org/officeDocument/2006/customXml" ds:itemID="{62A82C13-6FD8-4D5E-B1CD-6BADBA76DEB0}">
  <ds:schemaRefs>
    <ds:schemaRef ds:uri="http://schemas.microsoft.com/sharepoint/v3/contenttype/forms"/>
  </ds:schemaRefs>
</ds:datastoreItem>
</file>

<file path=docMetadata/LabelInfo.xml><?xml version="1.0" encoding="utf-8"?>
<clbl:labelList xmlns:clbl="http://schemas.microsoft.com/office/2020/mipLabelMetadata">
  <clbl:label id="{662f23f7-e650-410c-b749-92297414ea08}" enabled="1" method="Standard" siteId="{78e61e45-6beb-4009-8f99-359d8b54f41b}" contentBits="0" removed="0"/>
</clbl:labelList>
</file>

<file path=docProps/app.xml><?xml version="1.0" encoding="utf-8"?>
<Properties xmlns="http://schemas.openxmlformats.org/officeDocument/2006/extended-properties" xmlns:vt="http://schemas.openxmlformats.org/officeDocument/2006/docPropsVTypes">
  <Template>DON PowerPoint</Template>
  <TotalTime>1293</TotalTime>
  <Words>398</Words>
  <Application>Microsoft Office PowerPoint</Application>
  <PresentationFormat>Widescreen</PresentationFormat>
  <Paragraphs>32</Paragraphs>
  <Slides>6</Slides>
  <Notes>0</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6</vt:i4>
      </vt:variant>
    </vt:vector>
  </HeadingPairs>
  <TitlesOfParts>
    <vt:vector size="11" baseType="lpstr">
      <vt:lpstr>Arial</vt:lpstr>
      <vt:lpstr>Wingdings 2</vt:lpstr>
      <vt:lpstr>Seattle Text</vt:lpstr>
      <vt:lpstr>Calibri</vt:lpstr>
      <vt:lpstr>Office Theme</vt:lpstr>
      <vt:lpstr>Landmark Designation</vt:lpstr>
      <vt:lpstr>Historic Preservation</vt:lpstr>
      <vt:lpstr>Designation Standards</vt:lpstr>
      <vt:lpstr>Designation Standards, cont.</vt:lpstr>
      <vt:lpstr>5801 Corson Avenue S </vt:lpstr>
      <vt:lpstr>Map</vt:lpstr>
    </vt:vector>
  </TitlesOfParts>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Landmark Designation</dc:title>
  <dc:creator>Philipsen, Susie</dc:creator>
  <cp:lastModifiedBy>Duda, Nicholas</cp:lastModifiedBy>
  <cp:revision>150</cp:revision>
  <cp:lastPrinted>2019-09-07T00:21:13Z</cp:lastPrinted>
  <dcterms:created xsi:type="dcterms:W3CDTF">2018-05-21T16:57:51Z</dcterms:created>
  <dcterms:modified xsi:type="dcterms:W3CDTF">2026-05-08T19:49:17Z</dcterms:modified>
</cp:coreProperties>
</file>

<file path=docProps/custom.xml><?xml version="1.0" encoding="utf-8"?>
<Properties xmlns="http://schemas.openxmlformats.org/officeDocument/2006/custom-properties" xmlns:vt="http://schemas.openxmlformats.org/officeDocument/2006/docPropsVTypes">
  <property fmtid="{D5CDD505-2E9C-101B-9397-08002B2CF9AE}" pid="2" name="ContentTypeId">
    <vt:lpwstr>0x010100004CF55A1A49724684A83F3D4E2B386B</vt:lpwstr>
  </property>
  <property fmtid="{D5CDD505-2E9C-101B-9397-08002B2CF9AE}" pid="3" name="MediaServiceImageTags">
    <vt:lpwstr/>
  </property>
  <property fmtid="{D5CDD505-2E9C-101B-9397-08002B2CF9AE}" pid="4" name="EuJurisdiction">
    <vt:lpwstr>US-WA-SEA</vt:lpwstr>
  </property>
  <property fmtid="{D5CDD505-2E9C-101B-9397-08002B2CF9AE}" pid="5" name="EuSourceUrl">
    <vt:lpwstr>https://legistar2.granicus.com/seattle/attachments/0bef1803-c96f-4031-a685-5e36b775e346.pptx</vt:lpwstr>
  </property>
  <property fmtid="{D5CDD505-2E9C-101B-9397-08002B2CF9AE}" pid="6" name="EuExternalId">
    <vt:lpwstr>sea|16198|attachment|47939</vt:lpwstr>
  </property>
  <property fmtid="{D5CDD505-2E9C-101B-9397-08002B2CF9AE}" pid="7" name="EuLoaderVersion">
    <vt:r8>1</vt:r8>
  </property>
</Properties>
</file>