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54" r:id="rId4"/>
  </p:sldMasterIdLst>
  <p:notesMasterIdLst>
    <p:notesMasterId r:id="rId11"/>
  </p:notesMasterIdLst>
  <p:handoutMasterIdLst>
    <p:handoutMasterId r:id="rId12"/>
  </p:handoutMasterIdLst>
  <p:sldIdLst>
    <p:sldId id="270" r:id="rId5"/>
    <p:sldId id="426" r:id="rId6"/>
    <p:sldId id="427" r:id="rId7"/>
    <p:sldId id="428" r:id="rId8"/>
    <p:sldId id="429" r:id="rId9"/>
    <p:sldId id="425" r:id="rId1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y Pennucci" initials="AMP" lastIdx="1" clrIdx="0">
    <p:extLst>
      <p:ext uri="{19B8F6BF-5375-455C-9EA6-DF929625EA0E}">
        <p15:presenceInfo xmlns:p15="http://schemas.microsoft.com/office/powerpoint/2012/main" userId="Aly Pennucc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DDC"/>
    <a:srgbClr val="5AA7E0"/>
    <a:srgbClr val="75B6E5"/>
    <a:srgbClr val="003DA5"/>
    <a:srgbClr val="1067F4"/>
    <a:srgbClr val="073C93"/>
    <a:srgbClr val="02122C"/>
    <a:srgbClr val="2573F3"/>
    <a:srgbClr val="0944A8"/>
    <a:srgbClr val="306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30977-0024-44BF-912A-4EBB1A0725D9}" v="29" dt="2025-09-24T17:39:58.560"/>
    <p1510:client id="{42B7CD47-D07E-4C57-B578-26A1210D8DA0}" v="1162" dt="2025-09-24T18:46:41.905"/>
    <p1510:client id="{4B676FD2-DF1D-64F2-97A7-9CF8A633C0B5}" v="702" dt="2025-09-24T17:14:43.709"/>
    <p1510:client id="{9C0D4B14-B8C8-F6D6-7FCC-0ACB9D97C43E}" v="2" dt="2025-09-25T20:56:20.094"/>
    <p1510:client id="{B6B54336-253A-473D-90BD-70B6423FE568}" v="2958" dt="2025-09-24T19:24:39.9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3070CC-7023-49A3-B57B-F3AEB986AB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78EE7-5AFA-48D4-936E-B156AA7EF2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31DAF0-1B26-4CA6-8DFE-0885B9CD8E92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42F98-5695-4863-9AF9-02B07CA07E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38A1A-CF31-447C-9D42-5A522B4A1D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7A0B8B-3EC1-4898-93FE-56C6A225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50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76A40D-3720-4760-B0DA-6DE9A4A352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8F1D5BA1-D11E-4778-A4D4-B3F53B2259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2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Enter department name/issue area, your name and the date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CD013DE6-4B73-414E-825E-4E6814C7A5F0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30033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94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23C28-AF61-449C-AE62-6262FD3202B0}" type="datetime1">
              <a:rPr lang="en-US" smtClean="0"/>
              <a:t>9/25/2025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92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‒"/>
              <a:defRPr sz="2400" baseline="0"/>
            </a:lvl1pPr>
            <a:lvl2pPr marL="688975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2pPr>
            <a:lvl3pPr marL="1033463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3pPr>
            <a:lvl4pPr marL="1377950" indent="-3444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4pPr>
            <a:lvl5pPr marL="1709738" indent="-331788">
              <a:lnSpc>
                <a:spcPct val="100000"/>
              </a:lnSpc>
              <a:buClrTx/>
              <a:buFont typeface="Calibri" panose="020F0502020204030204" pitchFamily="34" charset="0"/>
              <a:buChar char="‒"/>
              <a:defRPr sz="24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DA39CA-F8B5-41DC-BEBF-3B46C2B2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C66AF191-4BDC-4C75-A148-B7C628D36789}" type="datetime1">
              <a:rPr lang="en-US" smtClean="0"/>
              <a:t>9/25/2025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1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468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579418"/>
            <a:ext cx="4937760" cy="4289675"/>
          </a:xfrm>
        </p:spPr>
        <p:txBody>
          <a:bodyPr/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1pPr>
            <a:lvl2pPr marL="688975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2pPr>
            <a:lvl3pPr marL="1033463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3pPr>
            <a:lvl4pPr marL="1377950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4pPr>
            <a:lvl5pPr marL="1709738" indent="-3317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06315-9FDA-44E3-A705-9E1131A1E05B}" type="datetime1">
              <a:rPr lang="en-US" smtClean="0"/>
              <a:t>9/25/2025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2518B1-697A-4F4A-AC8E-6EFC95D044A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74723" y="1579417"/>
            <a:ext cx="4937760" cy="4289675"/>
          </a:xfrm>
        </p:spPr>
        <p:txBody>
          <a:bodyPr/>
          <a:lstStyle>
            <a:lvl1pPr marL="344488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1pPr>
            <a:lvl2pPr marL="688975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2pPr>
            <a:lvl3pPr marL="1033463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3pPr>
            <a:lvl4pPr marL="1377950" indent="-3444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4pPr>
            <a:lvl5pPr marL="1709738" indent="-331788">
              <a:lnSpc>
                <a:spcPct val="100000"/>
              </a:lnSpc>
              <a:buFont typeface="Calibri" panose="020F0502020204030204" pitchFamily="34" charset="0"/>
              <a:buChar char="−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7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13E1-333A-4EBB-95F0-472B5CE3BA47}" type="datetime1">
              <a:rPr lang="en-US" smtClean="0"/>
              <a:t>9/25/2025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4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106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DE77AC0-51BD-4B65-A700-E401DD0291C4}" type="datetime1">
              <a:rPr lang="en-US" smtClean="0"/>
              <a:t>9/25/2025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14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rgbClr val="003D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E007-CB70-4D7A-86C7-9E3F988F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-1"/>
            <a:ext cx="10420350" cy="3130995"/>
          </a:xfrm>
        </p:spPr>
        <p:txBody>
          <a:bodyPr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345F8-564E-4FFA-A55D-BAB5C00C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28C2-C76F-4CFB-A92A-D7A01B88D779}" type="datetime1">
              <a:rPr lang="en-US" smtClean="0"/>
              <a:t>9/25/2025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075BD-6F00-4EC3-A82B-9DA213C2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2848C-A785-4F9C-9BAF-D1A23B79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8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3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489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8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472541"/>
            <a:ext cx="10058400" cy="448886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2/1/2021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9CB5B1-55C6-405B-AA1D-4FC0652A0BD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272624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80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8" r:id="rId3"/>
    <p:sldLayoutId id="2147483761" r:id="rId4"/>
    <p:sldLayoutId id="2147483762" r:id="rId5"/>
    <p:sldLayoutId id="2147483766" r:id="rId6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8975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33463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7950" indent="-3444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tabLst>
          <a:tab pos="1033463" algn="l"/>
          <a:tab pos="1377950" algn="l"/>
        </a:tabLst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9738" indent="-3317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leg.wa.gov/billsummary?BillNumber=2015&amp;Year=202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4400" b="1" dirty="0">
                <a:solidFill>
                  <a:schemeClr val="tx1"/>
                </a:solidFill>
              </a:rPr>
              <a:t>Public Safety Sales Tax: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Policy Considerations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none" numCol="1">
            <a:noAutofit/>
          </a:bodyPr>
          <a:lstStyle/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</a:t>
            </a:r>
            <a:r>
              <a:rPr lang="en-US" sz="2000" cap="none" spc="-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 Noble and Tom Mikesell, Central Staff</a:t>
            </a:r>
            <a:endParaRPr lang="en-US" sz="2000" spc="-5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000" spc="-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293938" indent="-22939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Select Budget Committee</a:t>
            </a:r>
          </a:p>
          <a:p>
            <a:pPr marL="2293938" indent="-2293938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September 25, 2026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5" y="329379"/>
            <a:ext cx="2965621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6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Background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Calibri"/>
                <a:cs typeface="Calibri"/>
                <a:hlinkClick r:id="rId2"/>
              </a:rPr>
              <a:t>Chapter 350, Laws of 2025</a:t>
            </a:r>
            <a:r>
              <a:rPr lang="en-US" dirty="0">
                <a:ea typeface="Calibri"/>
                <a:cs typeface="Calibri"/>
              </a:rPr>
              <a:t> (effective July 27, 2025)</a:t>
            </a:r>
          </a:p>
          <a:p>
            <a:pPr lvl="1" indent="-344170"/>
            <a:r>
              <a:rPr lang="en-US" dirty="0">
                <a:ea typeface="Calibri"/>
                <a:cs typeface="Calibri"/>
              </a:rPr>
              <a:t>Provides for a 0.1% councilmanic sales tax for public safety purposes</a:t>
            </a:r>
          </a:p>
          <a:p>
            <a:pPr lvl="1" indent="-344170"/>
            <a:r>
              <a:rPr lang="en-US" dirty="0">
                <a:ea typeface="Calibri"/>
                <a:cs typeface="Calibri"/>
              </a:rPr>
              <a:t>Would generate $39M in 2026; full amount is allocated in Mayor’s Proposed Budget</a:t>
            </a:r>
          </a:p>
          <a:p>
            <a:pPr lvl="1" indent="-344170"/>
            <a:r>
              <a:rPr lang="en-US" dirty="0"/>
              <a:t>Seattle cannot create its own deductions, exemptions or credits against this tax </a:t>
            </a:r>
          </a:p>
          <a:p>
            <a:pPr lvl="1" indent="-344170"/>
            <a:r>
              <a:rPr lang="en-US" dirty="0">
                <a:ea typeface="Calibri"/>
                <a:cs typeface="Calibri"/>
              </a:rPr>
              <a:t>Due to Department of Revenue implementation deadlines, tax must be adopted by </a:t>
            </a:r>
            <a:r>
              <a:rPr lang="en-US" u="sng" dirty="0">
                <a:ea typeface="Calibri"/>
                <a:cs typeface="Calibri"/>
              </a:rPr>
              <a:t>October 18th </a:t>
            </a:r>
            <a:r>
              <a:rPr lang="en-US" dirty="0">
                <a:ea typeface="Calibri"/>
                <a:cs typeface="Calibri"/>
              </a:rPr>
              <a:t>to receive a full year’s revenue in 2026.  A Select Budget Committee meeting has been scheduled for October 8</a:t>
            </a:r>
            <a:r>
              <a:rPr lang="en-US" baseline="30000" dirty="0">
                <a:ea typeface="Calibri"/>
                <a:cs typeface="Calibri"/>
              </a:rPr>
              <a:t>th</a:t>
            </a:r>
            <a:r>
              <a:rPr lang="en-US" dirty="0">
                <a:ea typeface="Calibri"/>
                <a:cs typeface="Calibri"/>
              </a:rPr>
              <a:t>, for a possible vote, and the Full Council is scheduled to meet on October 15</a:t>
            </a:r>
            <a:r>
              <a:rPr lang="en-US" baseline="30000" dirty="0">
                <a:ea typeface="Calibri"/>
                <a:cs typeface="Calibri"/>
              </a:rPr>
              <a:t>th</a:t>
            </a:r>
            <a:r>
              <a:rPr lang="en-US" dirty="0">
                <a:ea typeface="Calibri"/>
                <a:cs typeface="Calibri"/>
              </a:rPr>
              <a:t>.   </a:t>
            </a:r>
          </a:p>
          <a:p>
            <a:pPr marL="1033145" lvl="2" indent="-344170"/>
            <a:endParaRPr lang="en-US" dirty="0">
              <a:ea typeface="Calibri"/>
              <a:cs typeface="Calibri"/>
            </a:endParaRPr>
          </a:p>
          <a:p>
            <a:pPr lvl="3" indent="-344170"/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6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Considerations (1 of 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801370" lvl="1" indent="-457200">
              <a:buFont typeface="+mj-lt"/>
              <a:buAutoNum type="arabicPeriod"/>
            </a:pPr>
            <a:r>
              <a:rPr lang="en-US" dirty="0"/>
              <a:t>Sales taxes are regressive, meaning their impacts are larger on those with lower incomes: </a:t>
            </a:r>
            <a:endParaRPr lang="en-US"/>
          </a:p>
          <a:p>
            <a:pPr marL="1033145" lvl="2" indent="-344170"/>
            <a:r>
              <a:rPr lang="en-US" dirty="0"/>
              <a:t>Current 2025 tax rate on purchases in Seattle is 10.35%. The 2026 tax rate on most purchases would be 10.55% with the King County increase and this increase (most food bought from grocery stores for consumption at home is exempt).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1709420" lvl="4" indent="-331470"/>
            <a:r>
              <a:rPr lang="en-US" dirty="0"/>
              <a:t>Would add $25 to a $25,000 car purchase, for example.</a:t>
            </a:r>
            <a:endParaRPr lang="en-US" dirty="0">
              <a:ea typeface="Calibri"/>
              <a:cs typeface="Calibri"/>
            </a:endParaRPr>
          </a:p>
          <a:p>
            <a:pPr marL="1033145" lvl="2" indent="-344170"/>
            <a:r>
              <a:rPr lang="en-US" dirty="0"/>
              <a:t>Current economic environment indicates high inflation will continue, with the full impact from tariffs still uncertain.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3" indent="-344170"/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80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1B5D-1ADA-40DF-94A0-268A9FFA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Considerations (2 of 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93D4-AB7D-4A39-A75D-6F71DCCB0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1687" lvl="1" indent="-457200">
              <a:buFont typeface="+mj-lt"/>
              <a:buAutoNum type="arabicPeriod" startAt="2"/>
            </a:pPr>
            <a:r>
              <a:rPr lang="en-US">
                <a:ea typeface="Calibri"/>
                <a:cs typeface="Calibri"/>
              </a:rPr>
              <a:t>Delaying adoption to coincide with final Council action on the budget would reduce 2026 revenue by $9M  (1</a:t>
            </a:r>
            <a:r>
              <a:rPr lang="en-US" baseline="30000">
                <a:ea typeface="Calibri"/>
                <a:cs typeface="Calibri"/>
              </a:rPr>
              <a:t>st</a:t>
            </a:r>
            <a:r>
              <a:rPr lang="en-US">
                <a:ea typeface="Calibri"/>
                <a:cs typeface="Calibri"/>
              </a:rPr>
              <a:t> quarter revenue) based on Forecast Office estimates</a:t>
            </a:r>
            <a:endParaRPr lang="en-US"/>
          </a:p>
          <a:p>
            <a:pPr marL="801687" lvl="1" indent="-457200">
              <a:buFont typeface="+mj-lt"/>
              <a:buAutoNum type="arabicPeriod" startAt="2"/>
            </a:pPr>
            <a:r>
              <a:rPr lang="en-US"/>
              <a:t>October revenue forecast risk:</a:t>
            </a:r>
          </a:p>
          <a:p>
            <a:pPr lvl="2"/>
            <a:r>
              <a:rPr lang="en-US"/>
              <a:t>National jobs data has shown considerable weakness since the August Forecast.</a:t>
            </a:r>
          </a:p>
          <a:p>
            <a:pPr lvl="2"/>
            <a:r>
              <a:rPr lang="en-US"/>
              <a:t>The balance of uncertainty weighs towards a revenue forecast reduction in October.</a:t>
            </a:r>
          </a:p>
          <a:p>
            <a:pPr marL="801687" lvl="1" indent="-457200">
              <a:buFont typeface="+mj-lt"/>
              <a:buAutoNum type="arabicPeriod" startAt="2"/>
            </a:pPr>
            <a:endParaRPr lang="en-US"/>
          </a:p>
          <a:p>
            <a:pPr lvl="3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A232-7E6E-4864-B517-55607049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7EC9-8F75-7027-FD1A-480B5BFF1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8BEB1-93BD-967C-CE79-013D45D9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Considerations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EF6E3-DB30-0868-D04C-71972BD95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01687" lvl="1" indent="-457200">
              <a:buFont typeface="+mj-lt"/>
              <a:buAutoNum type="arabicPeriod" startAt="4"/>
            </a:pPr>
            <a:r>
              <a:rPr lang="en-US">
                <a:ea typeface="Calibri"/>
                <a:cs typeface="Calibri"/>
              </a:rPr>
              <a:t>Updated </a:t>
            </a:r>
            <a:r>
              <a:rPr lang="en-US" dirty="0">
                <a:ea typeface="Calibri"/>
                <a:cs typeface="Calibri"/>
              </a:rPr>
              <a:t>General Fund Financial Plan shows a $140 million deficit beginning in 2027, even after assuming passage of both the Business and Occupations Tax restructure authorized and the new public safety sales tax</a:t>
            </a:r>
            <a:r>
              <a:rPr lang="en-US">
                <a:ea typeface="Calibri"/>
                <a:cs typeface="Calibri"/>
              </a:rPr>
              <a:t>.   </a:t>
            </a:r>
          </a:p>
          <a:p>
            <a:pPr marL="801687" lvl="1" indent="-457200">
              <a:buFont typeface="+mj-lt"/>
              <a:buAutoNum type="arabicPeriod" startAt="4"/>
            </a:pPr>
            <a:endParaRPr lang="en-US">
              <a:ea typeface="Calibri"/>
              <a:cs typeface="Calibri"/>
            </a:endParaRPr>
          </a:p>
          <a:p>
            <a:pPr marL="801687" lvl="1" indent="-457200">
              <a:buFont typeface="+mj-lt"/>
              <a:buAutoNum type="arabicPeriod" startAt="4"/>
            </a:pPr>
            <a:r>
              <a:rPr lang="en-US">
                <a:ea typeface="Calibri"/>
                <a:cs typeface="Calibri"/>
              </a:rPr>
              <a:t>So, the projected deficit remains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>
                <a:ea typeface="Calibri"/>
                <a:cs typeface="Calibri"/>
              </a:rPr>
              <a:t>and at least two of the available revenue </a:t>
            </a:r>
            <a:r>
              <a:rPr lang="en-US" dirty="0">
                <a:ea typeface="Calibri"/>
                <a:cs typeface="Calibri"/>
              </a:rPr>
              <a:t>options will </a:t>
            </a:r>
            <a:r>
              <a:rPr lang="en-US">
                <a:ea typeface="Calibri"/>
                <a:cs typeface="Calibri"/>
              </a:rPr>
              <a:t>no longer remain as potential “solutions”. </a:t>
            </a:r>
          </a:p>
          <a:p>
            <a:pPr marL="801687" lvl="1" indent="-457200">
              <a:buFont typeface="+mj-lt"/>
              <a:buAutoNum type="arabicPeriod" startAt="4"/>
            </a:pPr>
            <a:endParaRPr lang="en-US">
              <a:ea typeface="Calibri"/>
              <a:cs typeface="Calibri"/>
            </a:endParaRPr>
          </a:p>
          <a:p>
            <a:pPr marL="801687" lvl="1" indent="-457200">
              <a:buFont typeface="+mj-lt"/>
              <a:buAutoNum type="arabicPeriod" startAt="4"/>
            </a:pPr>
            <a:r>
              <a:rPr lang="en-US">
                <a:ea typeface="Calibri"/>
                <a:cs typeface="Calibri"/>
              </a:rPr>
              <a:t>Note that the State authorizing legislation </a:t>
            </a:r>
            <a:r>
              <a:rPr lang="en-US" u="sng" dirty="0">
                <a:ea typeface="Calibri"/>
                <a:cs typeface="Calibri"/>
              </a:rPr>
              <a:t>does not </a:t>
            </a:r>
            <a:r>
              <a:rPr lang="en-US" dirty="0">
                <a:ea typeface="Calibri"/>
                <a:cs typeface="Calibri"/>
              </a:rPr>
              <a:t>include a non-supplanting clause, meaning that revenues from this </a:t>
            </a:r>
            <a:r>
              <a:rPr lang="en-US">
                <a:ea typeface="Calibri"/>
                <a:cs typeface="Calibri"/>
              </a:rPr>
              <a:t>new </a:t>
            </a:r>
            <a:r>
              <a:rPr lang="en-US" dirty="0">
                <a:ea typeface="Calibri"/>
                <a:cs typeface="Calibri"/>
              </a:rPr>
              <a:t>tax authority can be used for existing public safety expenditures</a:t>
            </a:r>
            <a:r>
              <a:rPr lang="en-US">
                <a:ea typeface="Calibri"/>
                <a:cs typeface="Calibri"/>
              </a:rPr>
              <a:t>.  In</a:t>
            </a:r>
            <a:r>
              <a:rPr lang="en-US" dirty="0">
                <a:ea typeface="Calibri"/>
                <a:cs typeface="Calibri"/>
              </a:rPr>
              <a:t> the 2026 </a:t>
            </a:r>
            <a:r>
              <a:rPr lang="en-US">
                <a:ea typeface="Calibri"/>
                <a:cs typeface="Calibri"/>
              </a:rPr>
              <a:t>Proposed Budget, approximately $25 million of the revenue is dedicated to new spending, rather than being used to mitigate </a:t>
            </a:r>
            <a:r>
              <a:rPr lang="en-US" dirty="0">
                <a:ea typeface="Calibri"/>
                <a:cs typeface="Calibri"/>
              </a:rPr>
              <a:t>the </a:t>
            </a:r>
            <a:r>
              <a:rPr lang="en-US">
                <a:ea typeface="Calibri"/>
                <a:cs typeface="Calibri"/>
              </a:rPr>
              <a:t>deficit</a:t>
            </a:r>
            <a:r>
              <a:rPr lang="en-US" dirty="0">
                <a:ea typeface="Calibri"/>
                <a:cs typeface="Calibri"/>
              </a:rPr>
              <a:t>.</a:t>
            </a:r>
            <a:r>
              <a:rPr lang="en-US">
                <a:ea typeface="Calibri"/>
                <a:cs typeface="Calibri"/>
              </a:rPr>
              <a:t> </a:t>
            </a:r>
          </a:p>
          <a:p>
            <a:pPr marL="801687" lvl="1" indent="-457200">
              <a:buFont typeface="+mj-lt"/>
              <a:buAutoNum type="arabicPeriod" startAt="2"/>
            </a:pPr>
            <a:endParaRPr lang="en-US" dirty="0"/>
          </a:p>
          <a:p>
            <a:pPr lvl="3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DD070-E348-1CCD-4370-8135CE17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5E161-02FC-4FDF-8584-3437827E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B5B1-55C6-405B-AA1D-4FC0652A0BD2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EDB839-DB83-499B-8E77-022DF6E42ADA}"/>
              </a:ext>
            </a:extLst>
          </p:cNvPr>
          <p:cNvSpPr txBox="1">
            <a:spLocks/>
          </p:cNvSpPr>
          <p:nvPr/>
        </p:nvSpPr>
        <p:spPr>
          <a:xfrm>
            <a:off x="3558702" y="2817813"/>
            <a:ext cx="5074596" cy="12223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>
                <a:solidFill>
                  <a:schemeClr val="tx1"/>
                </a:solidFill>
              </a:rPr>
              <a:t>Questions?	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E2A2EB7-22E3-43BA-AC2F-426F406B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95B7866F-B89B-4F59-9ACE-BFFC1CC97C71}" type="datetime1">
              <a:rPr lang="en-US" smtClean="0"/>
              <a:t>9/25/2025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283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sue ID template.potx" id="{14696078-931A-4347-8088-20D10DB65D47}" vid="{03CE146E-2E10-4FCE-9C32-F793A5B53B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>
      <Terms xmlns="http://schemas.microsoft.com/office/infopath/2007/PartnerControls"/>
    </lcf76f155ced4ddcb4097134ff3c332f>
    <TaxCatchAll xmlns="07fd993a-42f5-4c6d-baca-5e0df26ee0e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258314-FB96-47BF-BEB7-9464AE1E691F}">
  <ds:schemaRefs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30758022-f1b0-4207-98cc-b1e6b5a35b44"/>
    <ds:schemaRef ds:uri="http://schemas.openxmlformats.org/package/2006/metadata/core-properties"/>
    <ds:schemaRef ds:uri="bb5e0114-0293-40d2-9f48-83c5b9e451df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6C4C5C0-AAB9-4B5B-9A96-6778883E7194}"/>
</file>

<file path=customXml/itemProps3.xml><?xml version="1.0" encoding="utf-8"?>
<ds:datastoreItem xmlns:ds="http://schemas.openxmlformats.org/officeDocument/2006/customXml" ds:itemID="{E922694F-CF6A-4E1A-8253-7D9073CBB95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8e61e45-6beb-4009-8f99-359d8b54f41b}" enabled="0" method="" siteId="{78e61e45-6beb-4009-8f99-359d8b54f4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</TotalTime>
  <Words>445</Words>
  <Application>Microsoft Office PowerPoint</Application>
  <PresentationFormat>Widescreen</PresentationFormat>
  <Paragraphs>36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Retrospect</vt:lpstr>
      <vt:lpstr>Public Safety Sales Tax: Policy Considerations</vt:lpstr>
      <vt:lpstr>Background</vt:lpstr>
      <vt:lpstr>Policy Considerations (1 of 3)</vt:lpstr>
      <vt:lpstr>Policy Considerations (2 of 3)</vt:lpstr>
      <vt:lpstr>Policy Considerations (2 of 3)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Aly Pennucci</dc:creator>
  <cp:lastModifiedBy>Mikesell, Tom</cp:lastModifiedBy>
  <cp:revision>17</cp:revision>
  <dcterms:created xsi:type="dcterms:W3CDTF">2019-10-20T17:58:33Z</dcterms:created>
  <dcterms:modified xsi:type="dcterms:W3CDTF">2025-09-26T00:35:00Z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Order">
    <vt:r8>3240700</vt:r8>
  </property>
  <property fmtid="{D5CDD505-2E9C-101B-9397-08002B2CF9AE}" pid="4" name="ComplianceAssetId">
    <vt:lpwstr/>
  </property>
  <property fmtid="{D5CDD505-2E9C-101B-9397-08002B2CF9AE}" pid="5" name="MediaServiceImageTags">
    <vt:lpwstr/>
  </property>
  <property fmtid="{D5CDD505-2E9C-101B-9397-08002B2CF9AE}" pid="6" name="EuLoaderVersion">
    <vt:r8>1</vt:r8>
  </property>
  <property fmtid="{D5CDD505-2E9C-101B-9397-08002B2CF9AE}" pid="7" name="EuJurisdiction">
    <vt:lpwstr>US-WA-SEA</vt:lpwstr>
  </property>
  <property fmtid="{D5CDD505-2E9C-101B-9397-08002B2CF9AE}" pid="8" name="EuSourceUrl">
    <vt:lpwstr>https://legistar2.granicus.com/seattle/attachments/83e6b623-81b3-41a4-bb86-6c2a3dff26a3.pptx</vt:lpwstr>
  </property>
  <property fmtid="{D5CDD505-2E9C-101B-9397-08002B2CF9AE}" pid="9" name="EuExternalId">
    <vt:lpwstr>sea|16438|attachment|46094</vt:lpwstr>
  </property>
</Properties>
</file>