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4"/>
  </p:notesMasterIdLst>
  <p:handoutMasterIdLst>
    <p:handoutMasterId r:id="rId15"/>
  </p:handoutMasterIdLst>
  <p:sldIdLst>
    <p:sldId id="256" r:id="rId5"/>
    <p:sldId id="306" r:id="rId6"/>
    <p:sldId id="305" r:id="rId7"/>
    <p:sldId id="257" r:id="rId8"/>
    <p:sldId id="259" r:id="rId9"/>
    <p:sldId id="284" r:id="rId10"/>
    <p:sldId id="285" r:id="rId11"/>
    <p:sldId id="288" r:id="rId12"/>
    <p:sldId id="289" r:id="rId13"/>
  </p:sldIdLst>
  <p:sldSz cx="12192000" cy="6858000"/>
  <p:notesSz cx="7010400" cy="9296400"/>
  <p:embeddedFontLst>
    <p:embeddedFont>
      <p:font typeface="Open Sans" panose="020B0606030504020204" pitchFamily="34" charset="0"/>
      <p:regular r:id="rId16"/>
      <p:bold r:id="rId17"/>
      <p:italic r:id="rId18"/>
      <p:boldItalic r:id="rId19"/>
    </p:embeddedFont>
    <p:embeddedFont>
      <p:font typeface="Seattle Text" pitchFamily="2" charset="0"/>
      <p:regular r:id="rId20"/>
      <p:bold r:id="rId21"/>
      <p:italic r:id="rId22"/>
      <p:boldItalic r:id="rId23"/>
    </p:embeddedFont>
    <p:embeddedFont>
      <p:font typeface="Wingdings 2" panose="05020102010507070707" pitchFamily="18" charset="2"/>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3DA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20" autoAdjust="0"/>
    <p:restoredTop sz="94660"/>
  </p:normalViewPr>
  <p:slideViewPr>
    <p:cSldViewPr snapToGrid="0">
      <p:cViewPr varScale="1">
        <p:scale>
          <a:sx n="95" d="100"/>
          <a:sy n="95" d="100"/>
        </p:scale>
        <p:origin x="235" y="53"/>
      </p:cViewPr>
      <p:guideLst/>
    </p:cSldViewPr>
  </p:slideViewPr>
  <p:notesTextViewPr>
    <p:cViewPr>
      <p:scale>
        <a:sx n="1" d="1"/>
        <a:sy n="1" d="1"/>
      </p:scale>
      <p:origin x="0" y="0"/>
    </p:cViewPr>
  </p:notesTextViewPr>
  <p:notesViewPr>
    <p:cSldViewPr snapToGrid="0">
      <p:cViewPr varScale="1">
        <p:scale>
          <a:sx n="99" d="100"/>
          <a:sy n="99" d="100"/>
        </p:scale>
        <p:origin x="357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3.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6.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2.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9.fntdata"/><Relationship Id="rId5" Type="http://schemas.openxmlformats.org/officeDocument/2006/relationships/slide" Target="slides/slide1.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D695AB-BE3E-46CA-85D4-512D1EDE2476}"/>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A95EFC9E-5A79-4CF6-A36D-1376DE24F407}"/>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1E0AC9A-01DD-407E-AF04-2647DB62ECFF}" type="datetimeFigureOut">
              <a:rPr lang="en-US" smtClean="0"/>
              <a:t>12/8/2025</a:t>
            </a:fld>
            <a:endParaRPr lang="en-US"/>
          </a:p>
        </p:txBody>
      </p:sp>
      <p:sp>
        <p:nvSpPr>
          <p:cNvPr id="4" name="Footer Placeholder 3">
            <a:extLst>
              <a:ext uri="{FF2B5EF4-FFF2-40B4-BE49-F238E27FC236}">
                <a16:creationId xmlns:a16="http://schemas.microsoft.com/office/drawing/2014/main" id="{94DFFAA3-7889-43DF-A5D9-185111834B43}"/>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A7C4A55-56FF-44AA-87B7-BC754C32267B}"/>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1CA4CBAC-428B-4441-92C2-427715362B4C}" type="slidenum">
              <a:rPr lang="en-US" smtClean="0"/>
              <a:t>‹#›</a:t>
            </a:fld>
            <a:endParaRPr lang="en-US"/>
          </a:p>
        </p:txBody>
      </p:sp>
    </p:spTree>
    <p:extLst>
      <p:ext uri="{BB962C8B-B14F-4D97-AF65-F5344CB8AC3E}">
        <p14:creationId xmlns:p14="http://schemas.microsoft.com/office/powerpoint/2010/main" val="1327092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CD803E2-883C-4F05-A20D-CA0552523330}" type="datetimeFigureOut">
              <a:rPr lang="en-US" smtClean="0"/>
              <a:t>12/8/2025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6B4387B-C1FD-4951-B1E9-7AA880AA4775}" type="slidenum">
              <a:rPr lang="en-US" smtClean="0"/>
              <a:t>‹#›</a:t>
            </a:fld>
            <a:endParaRPr lang="en-US"/>
          </a:p>
        </p:txBody>
      </p:sp>
    </p:spTree>
    <p:extLst>
      <p:ext uri="{BB962C8B-B14F-4D97-AF65-F5344CB8AC3E}">
        <p14:creationId xmlns:p14="http://schemas.microsoft.com/office/powerpoint/2010/main" val="3861128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30681-A803-0EA0-5719-66D37547AE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DFDC24-A112-E7B3-69ED-BE10F80DCC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F9FE6D-4FF4-D9E9-94D6-3952600EB8B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AB43EB6-0F92-460B-4C30-A6FCC900D8E5}"/>
              </a:ext>
            </a:extLst>
          </p:cNvPr>
          <p:cNvSpPr>
            <a:spLocks noGrp="1"/>
          </p:cNvSpPr>
          <p:nvPr>
            <p:ph type="sldNum" sz="quarter" idx="5"/>
          </p:nvPr>
        </p:nvSpPr>
        <p:spPr/>
        <p:txBody>
          <a:bodyPr/>
          <a:lstStyle/>
          <a:p>
            <a:fld id="{84419714-D1EF-40B1-89BF-6B94CE43B931}" type="slidenum">
              <a:rPr lang="en-US" smtClean="0"/>
              <a:t>3</a:t>
            </a:fld>
            <a:endParaRPr lang="en-US"/>
          </a:p>
        </p:txBody>
      </p:sp>
    </p:spTree>
    <p:extLst>
      <p:ext uri="{BB962C8B-B14F-4D97-AF65-F5344CB8AC3E}">
        <p14:creationId xmlns:p14="http://schemas.microsoft.com/office/powerpoint/2010/main" val="23137122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pic>
        <p:nvPicPr>
          <p:cNvPr id="9" name="Shape 88">
            <a:extLst>
              <a:ext uri="{FF2B5EF4-FFF2-40B4-BE49-F238E27FC236}">
                <a16:creationId xmlns:a16="http://schemas.microsoft.com/office/drawing/2014/main" id="{0AC49FDB-9065-40C0-A909-67E66AFA4F4B}"/>
              </a:ext>
            </a:extLst>
          </p:cNvPr>
          <p:cNvPicPr preferRelativeResize="0"/>
          <p:nvPr userDrawn="1"/>
        </p:nvPicPr>
        <p:blipFill rotWithShape="1">
          <a:blip r:embed="rId2">
            <a:alphaModFix/>
          </a:blip>
          <a:srcRect b="23492"/>
          <a:stretch/>
        </p:blipFill>
        <p:spPr>
          <a:xfrm>
            <a:off x="-25054" y="0"/>
            <a:ext cx="12217054" cy="6936656"/>
          </a:xfrm>
          <a:prstGeom prst="rect">
            <a:avLst/>
          </a:prstGeom>
          <a:noFill/>
          <a:ln>
            <a:noFill/>
          </a:ln>
        </p:spPr>
      </p:pic>
      <p:pic>
        <p:nvPicPr>
          <p:cNvPr id="6" name="Picture 5">
            <a:extLst>
              <a:ext uri="{FF2B5EF4-FFF2-40B4-BE49-F238E27FC236}">
                <a16:creationId xmlns:a16="http://schemas.microsoft.com/office/drawing/2014/main" id="{0F12F8D7-7114-4278-A8C6-262B2635CDB4}"/>
              </a:ext>
            </a:extLst>
          </p:cNvPr>
          <p:cNvPicPr>
            <a:picLocks noChangeAspect="1"/>
          </p:cNvPicPr>
          <p:nvPr userDrawn="1"/>
        </p:nvPicPr>
        <p:blipFill>
          <a:blip r:embed="rId3"/>
          <a:stretch>
            <a:fillRect/>
          </a:stretch>
        </p:blipFill>
        <p:spPr>
          <a:xfrm>
            <a:off x="-25054" y="-909"/>
            <a:ext cx="12217054" cy="6936656"/>
          </a:xfrm>
          <a:prstGeom prst="rect">
            <a:avLst/>
          </a:prstGeom>
        </p:spPr>
      </p:pic>
      <p:sp>
        <p:nvSpPr>
          <p:cNvPr id="2" name="Title 1">
            <a:extLst>
              <a:ext uri="{FF2B5EF4-FFF2-40B4-BE49-F238E27FC236}">
                <a16:creationId xmlns:a16="http://schemas.microsoft.com/office/drawing/2014/main" id="{DA8CB5BF-7B1D-4C2F-8DCE-3B48B409DB54}"/>
              </a:ext>
            </a:extLst>
          </p:cNvPr>
          <p:cNvSpPr>
            <a:spLocks noGrp="1"/>
          </p:cNvSpPr>
          <p:nvPr>
            <p:ph type="ctrTitle" hasCustomPrompt="1"/>
          </p:nvPr>
        </p:nvSpPr>
        <p:spPr>
          <a:xfrm>
            <a:off x="1524000" y="1122363"/>
            <a:ext cx="9144000" cy="2387600"/>
          </a:xfrm>
        </p:spPr>
        <p:txBody>
          <a:bodyPr anchor="b">
            <a:normAutofit/>
          </a:bodyPr>
          <a:lstStyle>
            <a:lvl1pPr algn="l">
              <a:defRPr sz="5400" b="1">
                <a:solidFill>
                  <a:schemeClr val="tx1"/>
                </a:solidFill>
              </a:defRPr>
            </a:lvl1pPr>
          </a:lstStyle>
          <a:p>
            <a:r>
              <a:rPr lang="en-US" dirty="0"/>
              <a:t>Title</a:t>
            </a:r>
          </a:p>
        </p:txBody>
      </p:sp>
      <p:sp>
        <p:nvSpPr>
          <p:cNvPr id="3" name="Subtitle 2">
            <a:extLst>
              <a:ext uri="{FF2B5EF4-FFF2-40B4-BE49-F238E27FC236}">
                <a16:creationId xmlns:a16="http://schemas.microsoft.com/office/drawing/2014/main" id="{E29B9B91-2B82-4546-B83D-1C806B64C22A}"/>
              </a:ext>
            </a:extLst>
          </p:cNvPr>
          <p:cNvSpPr>
            <a:spLocks noGrp="1"/>
          </p:cNvSpPr>
          <p:nvPr>
            <p:ph type="subTitle" idx="1" hasCustomPrompt="1"/>
          </p:nvPr>
        </p:nvSpPr>
        <p:spPr>
          <a:xfrm>
            <a:off x="1524000" y="3602038"/>
            <a:ext cx="9144000" cy="1655762"/>
          </a:xfrm>
        </p:spPr>
        <p:txBody>
          <a:bodyPr>
            <a:normAutofit/>
          </a:bodyPr>
          <a:lstStyle>
            <a:lvl1pPr marL="0" indent="0" algn="l">
              <a:buNone/>
              <a:defRPr sz="4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pic>
        <p:nvPicPr>
          <p:cNvPr id="10" name="Picture 9">
            <a:extLst>
              <a:ext uri="{FF2B5EF4-FFF2-40B4-BE49-F238E27FC236}">
                <a16:creationId xmlns:a16="http://schemas.microsoft.com/office/drawing/2014/main" id="{B4A7E2E5-B5A7-494A-ADB5-BD542C1378D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89720" y="6000978"/>
            <a:ext cx="3002280" cy="935678"/>
          </a:xfrm>
          <a:prstGeom prst="rect">
            <a:avLst/>
          </a:prstGeom>
        </p:spPr>
      </p:pic>
      <p:sp>
        <p:nvSpPr>
          <p:cNvPr id="15" name="Date Placeholder 3">
            <a:extLst>
              <a:ext uri="{FF2B5EF4-FFF2-40B4-BE49-F238E27FC236}">
                <a16:creationId xmlns:a16="http://schemas.microsoft.com/office/drawing/2014/main" id="{138633C0-2225-4203-8672-BE1FF8F3CB26}"/>
              </a:ext>
            </a:extLst>
          </p:cNvPr>
          <p:cNvSpPr txBox="1">
            <a:spLocks/>
          </p:cNvSpPr>
          <p:nvPr userDrawn="1"/>
        </p:nvSpPr>
        <p:spPr>
          <a:xfrm>
            <a:off x="152398" y="6249509"/>
            <a:ext cx="1860886" cy="365127"/>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solidFill>
                  <a:schemeClr val="tx1"/>
                </a:solidFill>
              </a:rPr>
              <a:t>December 12, 2025</a:t>
            </a:r>
          </a:p>
        </p:txBody>
      </p:sp>
      <p:sp>
        <p:nvSpPr>
          <p:cNvPr id="16" name="Footer Placeholder 4">
            <a:extLst>
              <a:ext uri="{FF2B5EF4-FFF2-40B4-BE49-F238E27FC236}">
                <a16:creationId xmlns:a16="http://schemas.microsoft.com/office/drawing/2014/main" id="{DA9AFD60-3737-4450-BE19-5CF0B1965CC6}"/>
              </a:ext>
            </a:extLst>
          </p:cNvPr>
          <p:cNvSpPr txBox="1">
            <a:spLocks/>
          </p:cNvSpPr>
          <p:nvPr userDrawn="1"/>
        </p:nvSpPr>
        <p:spPr>
          <a:xfrm>
            <a:off x="1709535" y="6248284"/>
            <a:ext cx="3832849"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solidFill>
                  <a:schemeClr val="tx1"/>
                </a:solidFill>
              </a:rPr>
              <a:t>Department of Neighborhoods</a:t>
            </a:r>
          </a:p>
        </p:txBody>
      </p:sp>
    </p:spTree>
    <p:extLst>
      <p:ext uri="{BB962C8B-B14F-4D97-AF65-F5344CB8AC3E}">
        <p14:creationId xmlns:p14="http://schemas.microsoft.com/office/powerpoint/2010/main" val="132987481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A6640-AAF9-498F-A6FD-C91E4B710D3D}"/>
              </a:ext>
            </a:extLst>
          </p:cNvPr>
          <p:cNvSpPr>
            <a:spLocks noGrp="1"/>
          </p:cNvSpPr>
          <p:nvPr>
            <p:ph type="title" hasCustomPrompt="1"/>
          </p:nvPr>
        </p:nvSpPr>
        <p:spPr/>
        <p:txBody>
          <a:bodyPr/>
          <a:lstStyle>
            <a:lvl1pPr>
              <a:defRPr/>
            </a:lvl1pPr>
          </a:lstStyle>
          <a:p>
            <a:r>
              <a:rPr lang="en-US" dirty="0"/>
              <a:t>Title </a:t>
            </a:r>
          </a:p>
        </p:txBody>
      </p:sp>
      <p:sp>
        <p:nvSpPr>
          <p:cNvPr id="3" name="Content Placeholder 2">
            <a:extLst>
              <a:ext uri="{FF2B5EF4-FFF2-40B4-BE49-F238E27FC236}">
                <a16:creationId xmlns:a16="http://schemas.microsoft.com/office/drawing/2014/main" id="{7DD26F17-7903-4D43-813F-6A908669D64E}"/>
              </a:ext>
            </a:extLst>
          </p:cNvPr>
          <p:cNvSpPr>
            <a:spLocks noGrp="1"/>
          </p:cNvSpPr>
          <p:nvPr>
            <p:ph idx="1" hasCustomPrompt="1"/>
          </p:nvPr>
        </p:nvSpPr>
        <p:spPr>
          <a:xfrm>
            <a:off x="838200" y="1825625"/>
            <a:ext cx="10515600" cy="4087324"/>
          </a:xfrm>
        </p:spPr>
        <p:txBody>
          <a:bodyPr/>
          <a:lstStyle>
            <a:lvl1pPr>
              <a:defRPr/>
            </a:lvl1p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10732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A49D0-05FB-4A13-9342-93E5AA7FB64F}"/>
              </a:ext>
            </a:extLst>
          </p:cNvPr>
          <p:cNvSpPr>
            <a:spLocks noGrp="1"/>
          </p:cNvSpPr>
          <p:nvPr>
            <p:ph type="title" hasCustomPrompt="1"/>
          </p:nvPr>
        </p:nvSpPr>
        <p:spPr>
          <a:xfrm>
            <a:off x="831850" y="1709738"/>
            <a:ext cx="10515600" cy="2852737"/>
          </a:xfrm>
        </p:spPr>
        <p:txBody>
          <a:bodyPr anchor="b"/>
          <a:lstStyle>
            <a:lvl1pPr>
              <a:defRPr sz="6000"/>
            </a:lvl1pPr>
          </a:lstStyle>
          <a:p>
            <a:r>
              <a:rPr lang="en-US" dirty="0"/>
              <a:t>Title</a:t>
            </a:r>
          </a:p>
        </p:txBody>
      </p:sp>
      <p:sp>
        <p:nvSpPr>
          <p:cNvPr id="3" name="Text Placeholder 2">
            <a:extLst>
              <a:ext uri="{FF2B5EF4-FFF2-40B4-BE49-F238E27FC236}">
                <a16:creationId xmlns:a16="http://schemas.microsoft.com/office/drawing/2014/main" id="{DE880D4A-F83B-4EB0-9CF2-C37A931B4EBC}"/>
              </a:ext>
            </a:extLst>
          </p:cNvPr>
          <p:cNvSpPr>
            <a:spLocks noGrp="1"/>
          </p:cNvSpPr>
          <p:nvPr>
            <p:ph type="body" idx="1" hasCustomPrompt="1"/>
          </p:nvPr>
        </p:nvSpPr>
        <p:spPr>
          <a:xfrm>
            <a:off x="831850" y="4589464"/>
            <a:ext cx="10515600" cy="1332860"/>
          </a:xfrm>
        </p:spPr>
        <p:txBody>
          <a:bodyPr/>
          <a:lstStyle>
            <a:lvl1pPr marL="0" indent="0">
              <a:buNone/>
              <a:defRPr sz="2400">
                <a:solidFill>
                  <a:schemeClr val="tx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a:t>
            </a:r>
          </a:p>
        </p:txBody>
      </p:sp>
    </p:spTree>
    <p:extLst>
      <p:ext uri="{BB962C8B-B14F-4D97-AF65-F5344CB8AC3E}">
        <p14:creationId xmlns:p14="http://schemas.microsoft.com/office/powerpoint/2010/main" val="3505997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E3097-AC2D-4E71-B5A6-B37F847BCD7E}"/>
              </a:ext>
            </a:extLst>
          </p:cNvPr>
          <p:cNvSpPr>
            <a:spLocks noGrp="1"/>
          </p:cNvSpPr>
          <p:nvPr>
            <p:ph type="title" hasCustomPrompt="1"/>
          </p:nvPr>
        </p:nvSpPr>
        <p:spPr/>
        <p:txBody>
          <a:bodyPr/>
          <a:lstStyle>
            <a:lvl1pPr>
              <a:defRPr/>
            </a:lvl1pPr>
          </a:lstStyle>
          <a:p>
            <a:r>
              <a:rPr lang="en-US" dirty="0"/>
              <a:t>Title</a:t>
            </a:r>
          </a:p>
        </p:txBody>
      </p:sp>
      <p:sp>
        <p:nvSpPr>
          <p:cNvPr id="3" name="Content Placeholder 2">
            <a:extLst>
              <a:ext uri="{FF2B5EF4-FFF2-40B4-BE49-F238E27FC236}">
                <a16:creationId xmlns:a16="http://schemas.microsoft.com/office/drawing/2014/main" id="{14D7275A-6671-4B2A-BF8E-E0A27F323956}"/>
              </a:ext>
            </a:extLst>
          </p:cNvPr>
          <p:cNvSpPr>
            <a:spLocks noGrp="1"/>
          </p:cNvSpPr>
          <p:nvPr>
            <p:ph sz="half" idx="1" hasCustomPrompt="1"/>
          </p:nvPr>
        </p:nvSpPr>
        <p:spPr>
          <a:xfrm>
            <a:off x="838200" y="1825625"/>
            <a:ext cx="5181600" cy="4096698"/>
          </a:xfrm>
        </p:spPr>
        <p:txBody>
          <a:bodyPr/>
          <a:lstStyle>
            <a:lvl1pPr>
              <a:defRPr/>
            </a:lvl1p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AC32B95-ABB2-41D5-B74B-4C216A81799C}"/>
              </a:ext>
            </a:extLst>
          </p:cNvPr>
          <p:cNvSpPr>
            <a:spLocks noGrp="1"/>
          </p:cNvSpPr>
          <p:nvPr>
            <p:ph sz="half" idx="2" hasCustomPrompt="1"/>
          </p:nvPr>
        </p:nvSpPr>
        <p:spPr>
          <a:xfrm>
            <a:off x="6172200" y="1825625"/>
            <a:ext cx="5181600" cy="4096698"/>
          </a:xfrm>
        </p:spPr>
        <p:txBody>
          <a:bodyPr/>
          <a:lstStyle>
            <a:lvl1pPr>
              <a:defRPr/>
            </a:lvl1p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65851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860C1-C8F4-42C5-9A6B-D6B62C06FB3A}"/>
              </a:ext>
            </a:extLst>
          </p:cNvPr>
          <p:cNvSpPr>
            <a:spLocks noGrp="1"/>
          </p:cNvSpPr>
          <p:nvPr>
            <p:ph type="title" hasCustomPrompt="1"/>
          </p:nvPr>
        </p:nvSpPr>
        <p:spPr>
          <a:xfrm>
            <a:off x="839788" y="365125"/>
            <a:ext cx="10515600" cy="1325563"/>
          </a:xfrm>
        </p:spPr>
        <p:txBody>
          <a:bodyPr/>
          <a:lstStyle>
            <a:lvl1pPr>
              <a:defRPr/>
            </a:lvl1pPr>
          </a:lstStyle>
          <a:p>
            <a:r>
              <a:rPr lang="en-US" dirty="0"/>
              <a:t>Title</a:t>
            </a:r>
          </a:p>
        </p:txBody>
      </p:sp>
      <p:sp>
        <p:nvSpPr>
          <p:cNvPr id="3" name="Text Placeholder 2">
            <a:extLst>
              <a:ext uri="{FF2B5EF4-FFF2-40B4-BE49-F238E27FC236}">
                <a16:creationId xmlns:a16="http://schemas.microsoft.com/office/drawing/2014/main" id="{B9BD1FAB-9430-4266-9D4D-60E3919DFF43}"/>
              </a:ext>
            </a:extLst>
          </p:cNvPr>
          <p:cNvSpPr>
            <a:spLocks noGrp="1"/>
          </p:cNvSpPr>
          <p:nvPr>
            <p:ph type="body" idx="1" hasCustomPrompt="1"/>
          </p:nvPr>
        </p:nvSpPr>
        <p:spPr>
          <a:xfrm>
            <a:off x="839788" y="1681163"/>
            <a:ext cx="5157787" cy="823912"/>
          </a:xfrm>
        </p:spPr>
        <p:txBody>
          <a:bodyPr anchor="b"/>
          <a:lstStyle>
            <a:lvl1pPr marL="0" indent="0">
              <a:buNone/>
              <a:defRPr sz="3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a:t>
            </a:r>
          </a:p>
        </p:txBody>
      </p:sp>
      <p:sp>
        <p:nvSpPr>
          <p:cNvPr id="4" name="Content Placeholder 3">
            <a:extLst>
              <a:ext uri="{FF2B5EF4-FFF2-40B4-BE49-F238E27FC236}">
                <a16:creationId xmlns:a16="http://schemas.microsoft.com/office/drawing/2014/main" id="{FA161C4E-4B6A-401B-9388-434C46C23CEC}"/>
              </a:ext>
            </a:extLst>
          </p:cNvPr>
          <p:cNvSpPr>
            <a:spLocks noGrp="1"/>
          </p:cNvSpPr>
          <p:nvPr>
            <p:ph sz="half" idx="2" hasCustomPrompt="1"/>
          </p:nvPr>
        </p:nvSpPr>
        <p:spPr>
          <a:xfrm>
            <a:off x="839788" y="2505075"/>
            <a:ext cx="5157787" cy="3417248"/>
          </a:xfrm>
        </p:spPr>
        <p:txBody>
          <a:bodyPr/>
          <a:lstStyle>
            <a:lvl1pPr>
              <a:defRPr/>
            </a:lvl1p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246F982-9B7A-4DB7-BD8A-33EE8EBA929F}"/>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3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a:t>
            </a:r>
          </a:p>
        </p:txBody>
      </p:sp>
      <p:sp>
        <p:nvSpPr>
          <p:cNvPr id="6" name="Content Placeholder 5">
            <a:extLst>
              <a:ext uri="{FF2B5EF4-FFF2-40B4-BE49-F238E27FC236}">
                <a16:creationId xmlns:a16="http://schemas.microsoft.com/office/drawing/2014/main" id="{91B2C2E3-4EBB-4A84-826A-812CC9487D3F}"/>
              </a:ext>
            </a:extLst>
          </p:cNvPr>
          <p:cNvSpPr>
            <a:spLocks noGrp="1"/>
          </p:cNvSpPr>
          <p:nvPr>
            <p:ph sz="quarter" idx="4" hasCustomPrompt="1"/>
          </p:nvPr>
        </p:nvSpPr>
        <p:spPr>
          <a:xfrm>
            <a:off x="6172200" y="2505075"/>
            <a:ext cx="5183188" cy="3417248"/>
          </a:xfrm>
        </p:spPr>
        <p:txBody>
          <a:bodyPr/>
          <a:lstStyle>
            <a:lvl1pPr>
              <a:defRPr/>
            </a:lvl1p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0231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2F0A6-C5A2-443E-8D49-43D6387DC9EC}"/>
              </a:ext>
            </a:extLst>
          </p:cNvPr>
          <p:cNvSpPr>
            <a:spLocks noGrp="1"/>
          </p:cNvSpPr>
          <p:nvPr>
            <p:ph type="title" hasCustomPrompt="1"/>
          </p:nvPr>
        </p:nvSpPr>
        <p:spPr/>
        <p:txBody>
          <a:bodyPr/>
          <a:lstStyle/>
          <a:p>
            <a:r>
              <a:rPr lang="en-US" dirty="0"/>
              <a:t>Title</a:t>
            </a:r>
          </a:p>
        </p:txBody>
      </p:sp>
    </p:spTree>
    <p:extLst>
      <p:ext uri="{BB962C8B-B14F-4D97-AF65-F5344CB8AC3E}">
        <p14:creationId xmlns:p14="http://schemas.microsoft.com/office/powerpoint/2010/main" val="2180470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0458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0E995-D949-4665-B2BE-6C1BCBCBF2FB}"/>
              </a:ext>
            </a:extLst>
          </p:cNvPr>
          <p:cNvSpPr>
            <a:spLocks noGrp="1"/>
          </p:cNvSpPr>
          <p:nvPr>
            <p:ph type="title" hasCustomPrompt="1"/>
          </p:nvPr>
        </p:nvSpPr>
        <p:spPr>
          <a:xfrm>
            <a:off x="839788" y="457200"/>
            <a:ext cx="3932237" cy="1600200"/>
          </a:xfrm>
        </p:spPr>
        <p:txBody>
          <a:bodyPr anchor="b">
            <a:normAutofit/>
          </a:bodyPr>
          <a:lstStyle>
            <a:lvl1pPr>
              <a:defRPr sz="4400"/>
            </a:lvl1pPr>
          </a:lstStyle>
          <a:p>
            <a:r>
              <a:rPr lang="en-US" dirty="0"/>
              <a:t>Title</a:t>
            </a:r>
          </a:p>
        </p:txBody>
      </p:sp>
      <p:sp>
        <p:nvSpPr>
          <p:cNvPr id="3" name="Content Placeholder 2">
            <a:extLst>
              <a:ext uri="{FF2B5EF4-FFF2-40B4-BE49-F238E27FC236}">
                <a16:creationId xmlns:a16="http://schemas.microsoft.com/office/drawing/2014/main" id="{90D3D865-FD4B-4775-8105-EA2753B93495}"/>
              </a:ext>
            </a:extLst>
          </p:cNvPr>
          <p:cNvSpPr>
            <a:spLocks noGrp="1"/>
          </p:cNvSpPr>
          <p:nvPr>
            <p:ph idx="1" hasCustomPrompt="1"/>
          </p:nvPr>
        </p:nvSpPr>
        <p:spPr>
          <a:xfrm>
            <a:off x="5183188" y="987425"/>
            <a:ext cx="6172200" cy="493489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BD02C222-FAB2-4815-AD59-66AACA2A6EDC}"/>
              </a:ext>
            </a:extLst>
          </p:cNvPr>
          <p:cNvSpPr>
            <a:spLocks noGrp="1"/>
          </p:cNvSpPr>
          <p:nvPr>
            <p:ph type="body" sz="half" idx="2" hasCustomPrompt="1"/>
          </p:nvPr>
        </p:nvSpPr>
        <p:spPr>
          <a:xfrm>
            <a:off x="839788" y="2057399"/>
            <a:ext cx="3932237" cy="3864923"/>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copy</a:t>
            </a:r>
          </a:p>
        </p:txBody>
      </p:sp>
    </p:spTree>
    <p:extLst>
      <p:ext uri="{BB962C8B-B14F-4D97-AF65-F5344CB8AC3E}">
        <p14:creationId xmlns:p14="http://schemas.microsoft.com/office/powerpoint/2010/main" val="1008839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7CA1-AD78-47F2-9FA9-24CE3C9F4D82}"/>
              </a:ext>
            </a:extLst>
          </p:cNvPr>
          <p:cNvSpPr>
            <a:spLocks noGrp="1"/>
          </p:cNvSpPr>
          <p:nvPr>
            <p:ph type="title" hasCustomPrompt="1"/>
          </p:nvPr>
        </p:nvSpPr>
        <p:spPr>
          <a:xfrm>
            <a:off x="839788" y="457200"/>
            <a:ext cx="3932237" cy="1600200"/>
          </a:xfrm>
        </p:spPr>
        <p:txBody>
          <a:bodyPr anchor="b">
            <a:normAutofit/>
          </a:bodyPr>
          <a:lstStyle>
            <a:lvl1pPr>
              <a:defRPr sz="4400"/>
            </a:lvl1pPr>
          </a:lstStyle>
          <a:p>
            <a:r>
              <a:rPr lang="en-US" dirty="0"/>
              <a:t>Title</a:t>
            </a:r>
          </a:p>
        </p:txBody>
      </p:sp>
      <p:sp>
        <p:nvSpPr>
          <p:cNvPr id="3" name="Picture Placeholder 2">
            <a:extLst>
              <a:ext uri="{FF2B5EF4-FFF2-40B4-BE49-F238E27FC236}">
                <a16:creationId xmlns:a16="http://schemas.microsoft.com/office/drawing/2014/main" id="{239A6B14-1176-46C3-92A7-C9D09DD5CF19}"/>
              </a:ext>
            </a:extLst>
          </p:cNvPr>
          <p:cNvSpPr>
            <a:spLocks noGrp="1"/>
          </p:cNvSpPr>
          <p:nvPr>
            <p:ph type="pic" idx="1"/>
          </p:nvPr>
        </p:nvSpPr>
        <p:spPr>
          <a:xfrm>
            <a:off x="5183188" y="987425"/>
            <a:ext cx="6172200" cy="4934898"/>
          </a:xfrm>
        </p:spPr>
        <p:txBody>
          <a:bodyPr anchor="b">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2176BB76-673A-42AA-810D-796158A9DABB}"/>
              </a:ext>
            </a:extLst>
          </p:cNvPr>
          <p:cNvSpPr>
            <a:spLocks noGrp="1"/>
          </p:cNvSpPr>
          <p:nvPr>
            <p:ph type="body" sz="half" idx="2" hasCustomPrompt="1"/>
          </p:nvPr>
        </p:nvSpPr>
        <p:spPr>
          <a:xfrm>
            <a:off x="839788" y="2057399"/>
            <a:ext cx="3932237" cy="3864923"/>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copy</a:t>
            </a:r>
          </a:p>
        </p:txBody>
      </p:sp>
    </p:spTree>
    <p:extLst>
      <p:ext uri="{BB962C8B-B14F-4D97-AF65-F5344CB8AC3E}">
        <p14:creationId xmlns:p14="http://schemas.microsoft.com/office/powerpoint/2010/main" val="410741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76596CD-1A53-40BF-86B6-CCF9641C4F72}"/>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9193037" y="5922323"/>
            <a:ext cx="2998963" cy="935677"/>
          </a:xfrm>
          <a:prstGeom prst="rect">
            <a:avLst/>
          </a:prstGeom>
        </p:spPr>
      </p:pic>
      <p:sp>
        <p:nvSpPr>
          <p:cNvPr id="2" name="Title Placeholder 1">
            <a:extLst>
              <a:ext uri="{FF2B5EF4-FFF2-40B4-BE49-F238E27FC236}">
                <a16:creationId xmlns:a16="http://schemas.microsoft.com/office/drawing/2014/main" id="{45D674A9-8420-4BC9-958B-60904E1FD9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a:t>
            </a:r>
          </a:p>
        </p:txBody>
      </p:sp>
      <p:sp>
        <p:nvSpPr>
          <p:cNvPr id="3" name="Text Placeholder 2">
            <a:extLst>
              <a:ext uri="{FF2B5EF4-FFF2-40B4-BE49-F238E27FC236}">
                <a16:creationId xmlns:a16="http://schemas.microsoft.com/office/drawing/2014/main" id="{3DCE9525-7613-44D5-9D3B-D9B1A513A491}"/>
              </a:ext>
            </a:extLst>
          </p:cNvPr>
          <p:cNvSpPr>
            <a:spLocks noGrp="1"/>
          </p:cNvSpPr>
          <p:nvPr>
            <p:ph type="body" idx="1"/>
          </p:nvPr>
        </p:nvSpPr>
        <p:spPr>
          <a:xfrm>
            <a:off x="838200" y="1825625"/>
            <a:ext cx="10515600" cy="4096698"/>
          </a:xfrm>
          <a:prstGeom prst="rect">
            <a:avLst/>
          </a:prstGeom>
        </p:spPr>
        <p:txBody>
          <a:bodyPr vert="horz" lIns="91440" tIns="45720" rIns="91440" bIns="45720" rtlCol="0">
            <a:normAutofit/>
          </a:body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3">
            <a:extLst>
              <a:ext uri="{FF2B5EF4-FFF2-40B4-BE49-F238E27FC236}">
                <a16:creationId xmlns:a16="http://schemas.microsoft.com/office/drawing/2014/main" id="{EDD451B4-C473-4A29-A539-AB086CAEEC4C}"/>
              </a:ext>
            </a:extLst>
          </p:cNvPr>
          <p:cNvSpPr txBox="1">
            <a:spLocks/>
          </p:cNvSpPr>
          <p:nvPr userDrawn="1"/>
        </p:nvSpPr>
        <p:spPr>
          <a:xfrm>
            <a:off x="152400" y="6248284"/>
            <a:ext cx="1371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3DA5"/>
                </a:solidFill>
              </a:rPr>
              <a:t>Date (xx/xx/</a:t>
            </a:r>
            <a:r>
              <a:rPr lang="en-US" dirty="0" err="1">
                <a:solidFill>
                  <a:srgbClr val="003DA5"/>
                </a:solidFill>
              </a:rPr>
              <a:t>xxxx</a:t>
            </a:r>
            <a:r>
              <a:rPr lang="en-US" dirty="0">
                <a:solidFill>
                  <a:srgbClr val="003DA5"/>
                </a:solidFill>
              </a:rPr>
              <a:t>)</a:t>
            </a:r>
          </a:p>
        </p:txBody>
      </p:sp>
      <p:sp>
        <p:nvSpPr>
          <p:cNvPr id="14" name="Footer Placeholder 4">
            <a:extLst>
              <a:ext uri="{FF2B5EF4-FFF2-40B4-BE49-F238E27FC236}">
                <a16:creationId xmlns:a16="http://schemas.microsoft.com/office/drawing/2014/main" id="{B5122A13-69DF-40C1-9F36-4B12A61C3C27}"/>
              </a:ext>
            </a:extLst>
          </p:cNvPr>
          <p:cNvSpPr txBox="1">
            <a:spLocks/>
          </p:cNvSpPr>
          <p:nvPr userDrawn="1"/>
        </p:nvSpPr>
        <p:spPr>
          <a:xfrm>
            <a:off x="1524000" y="6248283"/>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3DA5"/>
                </a:solidFill>
              </a:rPr>
              <a:t>Department Name</a:t>
            </a:r>
          </a:p>
        </p:txBody>
      </p:sp>
      <p:sp>
        <p:nvSpPr>
          <p:cNvPr id="15" name="Slide Number Placeholder 5">
            <a:extLst>
              <a:ext uri="{FF2B5EF4-FFF2-40B4-BE49-F238E27FC236}">
                <a16:creationId xmlns:a16="http://schemas.microsoft.com/office/drawing/2014/main" id="{2BB9B98A-278E-4B52-9EE2-9C31F9863037}"/>
              </a:ext>
            </a:extLst>
          </p:cNvPr>
          <p:cNvSpPr txBox="1">
            <a:spLocks/>
          </p:cNvSpPr>
          <p:nvPr userDrawn="1"/>
        </p:nvSpPr>
        <p:spPr>
          <a:xfrm>
            <a:off x="3581400" y="6248283"/>
            <a:ext cx="1165167"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3DA5"/>
                </a:solidFill>
              </a:rPr>
              <a:t>Page Number</a:t>
            </a:r>
          </a:p>
        </p:txBody>
      </p:sp>
      <p:sp>
        <p:nvSpPr>
          <p:cNvPr id="8" name="Shape 98">
            <a:extLst>
              <a:ext uri="{FF2B5EF4-FFF2-40B4-BE49-F238E27FC236}">
                <a16:creationId xmlns:a16="http://schemas.microsoft.com/office/drawing/2014/main" id="{6301E5A9-264C-4A8D-9812-87FFC06AE62B}"/>
              </a:ext>
            </a:extLst>
          </p:cNvPr>
          <p:cNvSpPr/>
          <p:nvPr userDrawn="1"/>
        </p:nvSpPr>
        <p:spPr>
          <a:xfrm>
            <a:off x="0" y="5984478"/>
            <a:ext cx="12192000" cy="898460"/>
          </a:xfrm>
          <a:prstGeom prst="rect">
            <a:avLst/>
          </a:prstGeom>
          <a:solidFill>
            <a:srgbClr val="003DA5"/>
          </a:solidFill>
          <a:ln w="12700" cap="flat" cmpd="sng">
            <a:solidFill>
              <a:srgbClr val="31538F"/>
            </a:solidFill>
            <a:prstDash val="solid"/>
            <a:miter lim="800000"/>
            <a:headEnd type="none" w="med" len="med"/>
            <a:tailEnd type="none" w="med" len="med"/>
          </a:ln>
        </p:spPr>
        <p:txBody>
          <a:bodyPr wrap="square" lIns="91425" tIns="45700" rIns="91425" bIns="45700" anchor="ctr" anchorCtr="0">
            <a:noAutofit/>
          </a:bodyPr>
          <a:lstStyle/>
          <a:p>
            <a:pPr marL="0" marR="0" lvl="0" indent="0" algn="ctr" rtl="0">
              <a:spcBef>
                <a:spcPts val="0"/>
              </a:spcBef>
              <a:buNone/>
            </a:pPr>
            <a:endParaRPr sz="1800" b="1">
              <a:solidFill>
                <a:schemeClr val="lt1"/>
              </a:solidFill>
              <a:latin typeface="Calibri"/>
              <a:ea typeface="Calibri"/>
              <a:cs typeface="Calibri"/>
              <a:sym typeface="Calibri"/>
            </a:endParaRPr>
          </a:p>
        </p:txBody>
      </p:sp>
      <p:sp>
        <p:nvSpPr>
          <p:cNvPr id="10" name="Footer Placeholder 4">
            <a:extLst>
              <a:ext uri="{FF2B5EF4-FFF2-40B4-BE49-F238E27FC236}">
                <a16:creationId xmlns:a16="http://schemas.microsoft.com/office/drawing/2014/main" id="{06CE33BE-5965-4385-A50F-EE3044A3C612}"/>
              </a:ext>
            </a:extLst>
          </p:cNvPr>
          <p:cNvSpPr txBox="1">
            <a:spLocks/>
          </p:cNvSpPr>
          <p:nvPr userDrawn="1"/>
        </p:nvSpPr>
        <p:spPr>
          <a:xfrm>
            <a:off x="302435" y="6248282"/>
            <a:ext cx="259005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solidFill>
                  <a:schemeClr val="bg1"/>
                </a:solidFill>
              </a:rPr>
              <a:t>Department of Neighborhoods</a:t>
            </a:r>
          </a:p>
        </p:txBody>
      </p:sp>
      <p:pic>
        <p:nvPicPr>
          <p:cNvPr id="12" name="Picture 11">
            <a:extLst>
              <a:ext uri="{FF2B5EF4-FFF2-40B4-BE49-F238E27FC236}">
                <a16:creationId xmlns:a16="http://schemas.microsoft.com/office/drawing/2014/main" id="{AC2D44D1-75DE-4BDD-8018-D6C834D9310C}"/>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9189720" y="5991605"/>
            <a:ext cx="3002280" cy="935678"/>
          </a:xfrm>
          <a:prstGeom prst="rect">
            <a:avLst/>
          </a:prstGeom>
        </p:spPr>
      </p:pic>
    </p:spTree>
    <p:extLst>
      <p:ext uri="{BB962C8B-B14F-4D97-AF65-F5344CB8AC3E}">
        <p14:creationId xmlns:p14="http://schemas.microsoft.com/office/powerpoint/2010/main" val="653309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b="1" kern="1200">
          <a:solidFill>
            <a:schemeClr val="tx1">
              <a:lumMod val="5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clerk.ci.seattle.wa.us/~scripts/nph-brs.exe?s1=25.12&amp;s2=&amp;S3=&amp;Sect4=AND&amp;l=20&amp;Sect1=IMAGE&amp;Sect3=PLURON&amp;Sect5=CODE1&amp;d=CODE&amp;p=1&amp;u=/~public/code1.htm&amp;r=1&amp;Sect6=HITOFF&amp;f=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8.xml"/><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6240E-CBCD-4F39-ABEB-14C0F141E8AD}"/>
              </a:ext>
            </a:extLst>
          </p:cNvPr>
          <p:cNvSpPr>
            <a:spLocks noGrp="1"/>
          </p:cNvSpPr>
          <p:nvPr>
            <p:ph type="ctrTitle"/>
          </p:nvPr>
        </p:nvSpPr>
        <p:spPr/>
        <p:txBody>
          <a:bodyPr/>
          <a:lstStyle/>
          <a:p>
            <a:r>
              <a:rPr lang="en-US" dirty="0"/>
              <a:t>Landmark Designation</a:t>
            </a:r>
          </a:p>
        </p:txBody>
      </p:sp>
      <p:sp>
        <p:nvSpPr>
          <p:cNvPr id="3" name="Subtitle 2">
            <a:extLst>
              <a:ext uri="{FF2B5EF4-FFF2-40B4-BE49-F238E27FC236}">
                <a16:creationId xmlns:a16="http://schemas.microsoft.com/office/drawing/2014/main" id="{BBA659F2-145A-4D6F-8079-8290319E2695}"/>
              </a:ext>
            </a:extLst>
          </p:cNvPr>
          <p:cNvSpPr>
            <a:spLocks noGrp="1"/>
          </p:cNvSpPr>
          <p:nvPr>
            <p:ph type="subTitle" idx="1"/>
          </p:nvPr>
        </p:nvSpPr>
        <p:spPr/>
        <p:txBody>
          <a:bodyPr>
            <a:normAutofit/>
          </a:bodyPr>
          <a:lstStyle/>
          <a:p>
            <a:r>
              <a:rPr lang="en-US" dirty="0"/>
              <a:t>HISTORIC PRESERVATION</a:t>
            </a:r>
          </a:p>
          <a:p>
            <a:r>
              <a:rPr lang="en-US" sz="2400" i="1" dirty="0"/>
              <a:t>Presented by Erin Doherty, Landmarks Coordinator</a:t>
            </a:r>
          </a:p>
        </p:txBody>
      </p:sp>
    </p:spTree>
    <p:extLst>
      <p:ext uri="{BB962C8B-B14F-4D97-AF65-F5344CB8AC3E}">
        <p14:creationId xmlns:p14="http://schemas.microsoft.com/office/powerpoint/2010/main" val="2705406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461D6-F31C-605D-E5BD-32BC4337AF6E}"/>
              </a:ext>
            </a:extLst>
          </p:cNvPr>
          <p:cNvSpPr>
            <a:spLocks noGrp="1"/>
          </p:cNvSpPr>
          <p:nvPr>
            <p:ph type="title"/>
          </p:nvPr>
        </p:nvSpPr>
        <p:spPr>
          <a:xfrm>
            <a:off x="838200" y="0"/>
            <a:ext cx="10515600" cy="1325563"/>
          </a:xfrm>
        </p:spPr>
        <p:txBody>
          <a:bodyPr/>
          <a:lstStyle/>
          <a:p>
            <a:r>
              <a:rPr lang="en-US"/>
              <a:t>Historic Preservation</a:t>
            </a:r>
          </a:p>
        </p:txBody>
      </p:sp>
      <p:sp>
        <p:nvSpPr>
          <p:cNvPr id="3" name="Content Placeholder 2">
            <a:extLst>
              <a:ext uri="{FF2B5EF4-FFF2-40B4-BE49-F238E27FC236}">
                <a16:creationId xmlns:a16="http://schemas.microsoft.com/office/drawing/2014/main" id="{9D11CE39-C023-8B91-A7E4-0E94E71CC49F}"/>
              </a:ext>
            </a:extLst>
          </p:cNvPr>
          <p:cNvSpPr>
            <a:spLocks noGrp="1"/>
          </p:cNvSpPr>
          <p:nvPr>
            <p:ph idx="1"/>
          </p:nvPr>
        </p:nvSpPr>
        <p:spPr>
          <a:xfrm>
            <a:off x="838200" y="1263843"/>
            <a:ext cx="10515600" cy="1765685"/>
          </a:xfrm>
        </p:spPr>
        <p:txBody>
          <a:bodyPr wrap="square">
            <a:noAutofit/>
          </a:bodyPr>
          <a:lstStyle/>
          <a:p>
            <a:pPr marL="0" indent="0">
              <a:buNone/>
            </a:pPr>
            <a:r>
              <a:rPr lang="en-US" sz="2800"/>
              <a:t>The mission of Seattle Department of Neighborhoods is to provide resources and opportunities for community members to build strong communities, receive equitable access to government, and improve their quality of life.</a:t>
            </a:r>
          </a:p>
          <a:p>
            <a:endParaRPr lang="en-US"/>
          </a:p>
        </p:txBody>
      </p:sp>
      <p:sp>
        <p:nvSpPr>
          <p:cNvPr id="9" name="TextBox 8">
            <a:extLst>
              <a:ext uri="{FF2B5EF4-FFF2-40B4-BE49-F238E27FC236}">
                <a16:creationId xmlns:a16="http://schemas.microsoft.com/office/drawing/2014/main" id="{48B1D66C-D2C3-519B-B29A-D375B99DE723}"/>
              </a:ext>
            </a:extLst>
          </p:cNvPr>
          <p:cNvSpPr txBox="1"/>
          <p:nvPr/>
        </p:nvSpPr>
        <p:spPr>
          <a:xfrm>
            <a:off x="838200" y="3255728"/>
            <a:ext cx="7760855" cy="2246769"/>
          </a:xfrm>
          <a:prstGeom prst="rect">
            <a:avLst/>
          </a:prstGeom>
          <a:noFill/>
        </p:spPr>
        <p:txBody>
          <a:bodyPr wrap="square" lIns="91440" tIns="45720" rIns="91440" bIns="45720" anchor="t">
            <a:spAutoFit/>
          </a:bodyPr>
          <a:lstStyle/>
          <a:p>
            <a:r>
              <a:rPr lang="en-US" sz="2800" b="1" dirty="0">
                <a:solidFill>
                  <a:schemeClr val="tx1">
                    <a:lumMod val="50000"/>
                  </a:schemeClr>
                </a:solidFill>
              </a:rPr>
              <a:t>Historic Preservation </a:t>
            </a:r>
            <a:r>
              <a:rPr lang="en-US" sz="2800" dirty="0">
                <a:solidFill>
                  <a:schemeClr val="tx1">
                    <a:lumMod val="50000"/>
                  </a:schemeClr>
                </a:solidFill>
              </a:rPr>
              <a:t>works in collaboration with communities to preserve places that are identified as important. Keeping a tangible connection with the past helps foster community belonging in the present and future.</a:t>
            </a:r>
          </a:p>
        </p:txBody>
      </p:sp>
      <p:pic>
        <p:nvPicPr>
          <p:cNvPr id="4" name="Picture 3">
            <a:extLst>
              <a:ext uri="{FF2B5EF4-FFF2-40B4-BE49-F238E27FC236}">
                <a16:creationId xmlns:a16="http://schemas.microsoft.com/office/drawing/2014/main" id="{F4FD4BCF-FD03-6134-3AED-AD77E98A05D5}"/>
              </a:ext>
            </a:extLst>
          </p:cNvPr>
          <p:cNvPicPr>
            <a:picLocks noChangeAspect="1"/>
          </p:cNvPicPr>
          <p:nvPr/>
        </p:nvPicPr>
        <p:blipFill>
          <a:blip r:embed="rId2"/>
          <a:srcRect l="16138"/>
          <a:stretch>
            <a:fillRect/>
          </a:stretch>
        </p:blipFill>
        <p:spPr>
          <a:xfrm>
            <a:off x="8608386" y="2969251"/>
            <a:ext cx="2973111" cy="2449851"/>
          </a:xfrm>
          <a:prstGeom prst="rect">
            <a:avLst/>
          </a:prstGeom>
        </p:spPr>
      </p:pic>
    </p:spTree>
    <p:extLst>
      <p:ext uri="{BB962C8B-B14F-4D97-AF65-F5344CB8AC3E}">
        <p14:creationId xmlns:p14="http://schemas.microsoft.com/office/powerpoint/2010/main" val="4157282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C9946-5511-7B12-1EC1-1D518CE96C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5872B-1420-F800-8E30-B58D953A89CC}"/>
              </a:ext>
            </a:extLst>
          </p:cNvPr>
          <p:cNvSpPr>
            <a:spLocks noGrp="1"/>
          </p:cNvSpPr>
          <p:nvPr>
            <p:ph type="title"/>
          </p:nvPr>
        </p:nvSpPr>
        <p:spPr>
          <a:xfrm>
            <a:off x="838200" y="9608"/>
            <a:ext cx="10515600" cy="1325563"/>
          </a:xfrm>
        </p:spPr>
        <p:txBody>
          <a:bodyPr/>
          <a:lstStyle/>
          <a:p>
            <a:r>
              <a:rPr lang="en-US"/>
              <a:t>What we do</a:t>
            </a:r>
          </a:p>
        </p:txBody>
      </p:sp>
      <p:sp>
        <p:nvSpPr>
          <p:cNvPr id="3" name="Content Placeholder 2">
            <a:extLst>
              <a:ext uri="{FF2B5EF4-FFF2-40B4-BE49-F238E27FC236}">
                <a16:creationId xmlns:a16="http://schemas.microsoft.com/office/drawing/2014/main" id="{C4055C6A-0695-C137-DC20-5374B188DA59}"/>
              </a:ext>
            </a:extLst>
          </p:cNvPr>
          <p:cNvSpPr>
            <a:spLocks noGrp="1"/>
          </p:cNvSpPr>
          <p:nvPr>
            <p:ph idx="1"/>
          </p:nvPr>
        </p:nvSpPr>
        <p:spPr>
          <a:xfrm>
            <a:off x="4327358" y="2653093"/>
            <a:ext cx="7210926" cy="3085970"/>
          </a:xfrm>
        </p:spPr>
        <p:txBody>
          <a:bodyPr>
            <a:normAutofit/>
          </a:bodyPr>
          <a:lstStyle/>
          <a:p>
            <a:pPr marL="0" indent="0">
              <a:buNone/>
            </a:pPr>
            <a:endParaRPr lang="en-US" sz="2400">
              <a:solidFill>
                <a:srgbClr val="313335"/>
              </a:solidFill>
              <a:latin typeface="Open Sans" panose="020B0606030504020204" pitchFamily="34" charset="0"/>
            </a:endParaRPr>
          </a:p>
          <a:p>
            <a:pPr marL="0" indent="0">
              <a:buNone/>
            </a:pPr>
            <a:endParaRPr lang="en-US" sz="4000"/>
          </a:p>
        </p:txBody>
      </p:sp>
      <p:grpSp>
        <p:nvGrpSpPr>
          <p:cNvPr id="11" name="Group 10">
            <a:extLst>
              <a:ext uri="{FF2B5EF4-FFF2-40B4-BE49-F238E27FC236}">
                <a16:creationId xmlns:a16="http://schemas.microsoft.com/office/drawing/2014/main" id="{ADCE7E2F-FAAD-8F9B-F1D3-C25D82CE98DD}"/>
              </a:ext>
            </a:extLst>
          </p:cNvPr>
          <p:cNvGrpSpPr/>
          <p:nvPr/>
        </p:nvGrpSpPr>
        <p:grpSpPr>
          <a:xfrm>
            <a:off x="4685166" y="366869"/>
            <a:ext cx="3739727" cy="663230"/>
            <a:chOff x="4223083" y="1505988"/>
            <a:chExt cx="4186991" cy="742551"/>
          </a:xfrm>
        </p:grpSpPr>
        <p:sp>
          <p:nvSpPr>
            <p:cNvPr id="7" name="Rectangle 6">
              <a:extLst>
                <a:ext uri="{FF2B5EF4-FFF2-40B4-BE49-F238E27FC236}">
                  <a16:creationId xmlns:a16="http://schemas.microsoft.com/office/drawing/2014/main" id="{8B068B31-F556-3586-643B-F942BCA8CFAD}"/>
                </a:ext>
              </a:extLst>
            </p:cNvPr>
            <p:cNvSpPr/>
            <p:nvPr/>
          </p:nvSpPr>
          <p:spPr>
            <a:xfrm>
              <a:off x="4223083" y="1505988"/>
              <a:ext cx="3465095" cy="742551"/>
            </a:xfrm>
            <a:prstGeom prst="rect">
              <a:avLst/>
            </a:prstGeom>
            <a:solidFill>
              <a:schemeClr val="tx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483DAB6-F555-FD1C-872E-25EDEF2EAB48}"/>
                </a:ext>
              </a:extLst>
            </p:cNvPr>
            <p:cNvSpPr txBox="1"/>
            <p:nvPr/>
          </p:nvSpPr>
          <p:spPr>
            <a:xfrm>
              <a:off x="4327358" y="1576471"/>
              <a:ext cx="4082716" cy="584775"/>
            </a:xfrm>
            <a:prstGeom prst="rect">
              <a:avLst/>
            </a:prstGeom>
            <a:noFill/>
          </p:spPr>
          <p:txBody>
            <a:bodyPr wrap="square" rtlCol="0">
              <a:spAutoFit/>
            </a:bodyPr>
            <a:lstStyle/>
            <a:p>
              <a:r>
                <a:rPr lang="en-US" sz="2800" b="1">
                  <a:solidFill>
                    <a:schemeClr val="bg1"/>
                  </a:solidFill>
                </a:rPr>
                <a:t>8 Historic Districts</a:t>
              </a:r>
            </a:p>
          </p:txBody>
        </p:sp>
      </p:grpSp>
      <p:grpSp>
        <p:nvGrpSpPr>
          <p:cNvPr id="12" name="Group 11">
            <a:extLst>
              <a:ext uri="{FF2B5EF4-FFF2-40B4-BE49-F238E27FC236}">
                <a16:creationId xmlns:a16="http://schemas.microsoft.com/office/drawing/2014/main" id="{3C487960-4ED3-75EF-980F-DAD94D5270FC}"/>
              </a:ext>
            </a:extLst>
          </p:cNvPr>
          <p:cNvGrpSpPr/>
          <p:nvPr/>
        </p:nvGrpSpPr>
        <p:grpSpPr>
          <a:xfrm>
            <a:off x="8120179" y="366869"/>
            <a:ext cx="3896143" cy="663230"/>
            <a:chOff x="4223083" y="1505988"/>
            <a:chExt cx="4362114" cy="742551"/>
          </a:xfrm>
        </p:grpSpPr>
        <p:sp>
          <p:nvSpPr>
            <p:cNvPr id="13" name="Rectangle 12">
              <a:extLst>
                <a:ext uri="{FF2B5EF4-FFF2-40B4-BE49-F238E27FC236}">
                  <a16:creationId xmlns:a16="http://schemas.microsoft.com/office/drawing/2014/main" id="{4819BB33-A8D3-7477-9557-194BADCC73FB}"/>
                </a:ext>
              </a:extLst>
            </p:cNvPr>
            <p:cNvSpPr/>
            <p:nvPr/>
          </p:nvSpPr>
          <p:spPr>
            <a:xfrm>
              <a:off x="4223083" y="1505988"/>
              <a:ext cx="3465095" cy="742551"/>
            </a:xfrm>
            <a:prstGeom prst="rect">
              <a:avLst/>
            </a:prstGeom>
            <a:solidFill>
              <a:schemeClr val="tx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78C9353-7B1D-0C0E-88C4-11F623F2419B}"/>
                </a:ext>
              </a:extLst>
            </p:cNvPr>
            <p:cNvSpPr txBox="1"/>
            <p:nvPr/>
          </p:nvSpPr>
          <p:spPr>
            <a:xfrm>
              <a:off x="4502481" y="1576471"/>
              <a:ext cx="4082716" cy="584775"/>
            </a:xfrm>
            <a:prstGeom prst="rect">
              <a:avLst/>
            </a:prstGeom>
            <a:noFill/>
          </p:spPr>
          <p:txBody>
            <a:bodyPr wrap="square" rtlCol="0">
              <a:spAutoFit/>
            </a:bodyPr>
            <a:lstStyle/>
            <a:p>
              <a:r>
                <a:rPr lang="en-US" sz="2800" b="1">
                  <a:solidFill>
                    <a:schemeClr val="bg1"/>
                  </a:solidFill>
                </a:rPr>
                <a:t>450+ Landmarks</a:t>
              </a:r>
            </a:p>
          </p:txBody>
        </p:sp>
      </p:grpSp>
      <p:sp>
        <p:nvSpPr>
          <p:cNvPr id="5" name="Content Placeholder 2">
            <a:extLst>
              <a:ext uri="{FF2B5EF4-FFF2-40B4-BE49-F238E27FC236}">
                <a16:creationId xmlns:a16="http://schemas.microsoft.com/office/drawing/2014/main" id="{40E3E7FC-E4C0-EEDD-BA0F-628464E5433D}"/>
              </a:ext>
            </a:extLst>
          </p:cNvPr>
          <p:cNvSpPr txBox="1">
            <a:spLocks/>
          </p:cNvSpPr>
          <p:nvPr/>
        </p:nvSpPr>
        <p:spPr>
          <a:xfrm>
            <a:off x="4327358" y="1398125"/>
            <a:ext cx="7075695" cy="4340938"/>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600"/>
              </a:spcBef>
            </a:pPr>
            <a:r>
              <a:rPr lang="en-US" sz="5500"/>
              <a:t>Coordinate Historic Preservation Boards and Commissions led by community volunteers</a:t>
            </a:r>
          </a:p>
          <a:p>
            <a:pPr>
              <a:spcBef>
                <a:spcPts val="1600"/>
              </a:spcBef>
            </a:pPr>
            <a:r>
              <a:rPr lang="en-US" sz="5500"/>
              <a:t>Support people through the Landmark nomination and designation process</a:t>
            </a:r>
          </a:p>
          <a:p>
            <a:pPr>
              <a:spcBef>
                <a:spcPts val="1600"/>
              </a:spcBef>
            </a:pPr>
            <a:r>
              <a:rPr lang="en-US" sz="5500"/>
              <a:t>Manage the Certificates of Approval process</a:t>
            </a:r>
          </a:p>
          <a:p>
            <a:pPr>
              <a:spcBef>
                <a:spcPts val="1600"/>
              </a:spcBef>
            </a:pPr>
            <a:r>
              <a:rPr lang="en-US" sz="5500"/>
              <a:t>Conduct surveys and inventories of historic resources</a:t>
            </a:r>
          </a:p>
          <a:p>
            <a:pPr>
              <a:spcBef>
                <a:spcPts val="1600"/>
              </a:spcBef>
            </a:pPr>
            <a:r>
              <a:rPr lang="en-US" sz="5500"/>
              <a:t>Coordinate Major Project Review &amp; Interdepartmental Permitting </a:t>
            </a:r>
          </a:p>
          <a:p>
            <a:pPr>
              <a:spcBef>
                <a:spcPts val="1600"/>
              </a:spcBef>
            </a:pPr>
            <a:r>
              <a:rPr lang="en-US" sz="5500"/>
              <a:t>Engage community in education, outreach, and storytelling</a:t>
            </a:r>
          </a:p>
          <a:p>
            <a:endParaRPr lang="en-US" sz="2400"/>
          </a:p>
          <a:p>
            <a:endParaRPr lang="en-US" sz="1200"/>
          </a:p>
        </p:txBody>
      </p:sp>
      <p:pic>
        <p:nvPicPr>
          <p:cNvPr id="4" name="Picture 3">
            <a:extLst>
              <a:ext uri="{FF2B5EF4-FFF2-40B4-BE49-F238E27FC236}">
                <a16:creationId xmlns:a16="http://schemas.microsoft.com/office/drawing/2014/main" id="{BCD7A1F6-3BFF-058E-D7EA-B3760E5E98CA}"/>
              </a:ext>
            </a:extLst>
          </p:cNvPr>
          <p:cNvPicPr>
            <a:picLocks noChangeAspect="1"/>
          </p:cNvPicPr>
          <p:nvPr/>
        </p:nvPicPr>
        <p:blipFill>
          <a:blip r:embed="rId3"/>
          <a:stretch>
            <a:fillRect/>
          </a:stretch>
        </p:blipFill>
        <p:spPr>
          <a:xfrm>
            <a:off x="628862" y="1075219"/>
            <a:ext cx="3438442" cy="4663844"/>
          </a:xfrm>
          <a:prstGeom prst="rect">
            <a:avLst/>
          </a:prstGeom>
        </p:spPr>
      </p:pic>
    </p:spTree>
    <p:extLst>
      <p:ext uri="{BB962C8B-B14F-4D97-AF65-F5344CB8AC3E}">
        <p14:creationId xmlns:p14="http://schemas.microsoft.com/office/powerpoint/2010/main" val="4094151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45379-6C70-4FBE-96B0-718202168C7F}"/>
              </a:ext>
            </a:extLst>
          </p:cNvPr>
          <p:cNvSpPr>
            <a:spLocks noGrp="1"/>
          </p:cNvSpPr>
          <p:nvPr>
            <p:ph type="title"/>
          </p:nvPr>
        </p:nvSpPr>
        <p:spPr>
          <a:xfrm>
            <a:off x="838200" y="365126"/>
            <a:ext cx="10515600" cy="894180"/>
          </a:xfrm>
        </p:spPr>
        <p:txBody>
          <a:bodyPr/>
          <a:lstStyle/>
          <a:p>
            <a:r>
              <a:rPr lang="en-US" dirty="0">
                <a:solidFill>
                  <a:srgbClr val="000000"/>
                </a:solidFill>
                <a:latin typeface="Arial" panose="020B0604020202020204" pitchFamily="34" charset="0"/>
                <a:cs typeface="Arial" panose="020B0604020202020204" pitchFamily="34" charset="0"/>
              </a:rPr>
              <a:t>Designation Standards</a:t>
            </a:r>
            <a:endParaRPr lang="en-US" dirty="0"/>
          </a:p>
        </p:txBody>
      </p:sp>
      <p:sp>
        <p:nvSpPr>
          <p:cNvPr id="3" name="Content Placeholder 2">
            <a:extLst>
              <a:ext uri="{FF2B5EF4-FFF2-40B4-BE49-F238E27FC236}">
                <a16:creationId xmlns:a16="http://schemas.microsoft.com/office/drawing/2014/main" id="{A82CB3AE-8732-4F5B-AADC-0BA1C32A1306}"/>
              </a:ext>
            </a:extLst>
          </p:cNvPr>
          <p:cNvSpPr>
            <a:spLocks noGrp="1"/>
          </p:cNvSpPr>
          <p:nvPr>
            <p:ph idx="1"/>
          </p:nvPr>
        </p:nvSpPr>
        <p:spPr>
          <a:xfrm>
            <a:off x="838200" y="1392287"/>
            <a:ext cx="10570828" cy="4661704"/>
          </a:xfrm>
        </p:spPr>
        <p:txBody>
          <a:bodyPr>
            <a:normAutofit/>
          </a:bodyPr>
          <a:lstStyle/>
          <a:p>
            <a:pPr marL="0" indent="0">
              <a:spcBef>
                <a:spcPts val="200"/>
              </a:spcBef>
              <a:buNone/>
              <a:defRPr/>
            </a:pPr>
            <a:r>
              <a:rPr lang="en-US" sz="2400" dirty="0">
                <a:latin typeface="Arial" panose="020B0604020202020204" pitchFamily="34" charset="0"/>
                <a:cs typeface="Arial" panose="020B0604020202020204" pitchFamily="34" charset="0"/>
              </a:rPr>
              <a:t>In order to be designated, the building, object, or site must be at least 25 years old and must meet at least one of the six standards for designation outlined in the Seattle Landmarks Preservation Ordinance (</a:t>
            </a:r>
            <a:r>
              <a:rPr lang="en-US" sz="2400" dirty="0">
                <a:latin typeface="Arial" panose="020B0604020202020204" pitchFamily="34" charset="0"/>
                <a:cs typeface="Arial" panose="020B0604020202020204" pitchFamily="34" charset="0"/>
                <a:hlinkClick r:id="rId2"/>
              </a:rPr>
              <a:t>SMC 25.12.350</a:t>
            </a:r>
            <a:r>
              <a:rPr lang="en-US" sz="2400" dirty="0">
                <a:latin typeface="Arial" panose="020B0604020202020204" pitchFamily="34" charset="0"/>
                <a:cs typeface="Arial" panose="020B0604020202020204" pitchFamily="34" charset="0"/>
              </a:rPr>
              <a:t>):</a:t>
            </a:r>
          </a:p>
          <a:p>
            <a:pPr marL="0" indent="0">
              <a:lnSpc>
                <a:spcPct val="120000"/>
              </a:lnSpc>
              <a:spcBef>
                <a:spcPts val="200"/>
              </a:spcBef>
              <a:buNone/>
              <a:defRPr/>
            </a:pPr>
            <a:endParaRPr lang="en-US" sz="1200" dirty="0">
              <a:latin typeface="Arial" panose="020B0604020202020204" pitchFamily="34" charset="0"/>
              <a:cs typeface="Arial" panose="020B0604020202020204" pitchFamily="34" charset="0"/>
            </a:endParaRPr>
          </a:p>
          <a:p>
            <a:pPr marL="365760" indent="-365760">
              <a:spcBef>
                <a:spcPts val="0"/>
              </a:spcBef>
              <a:buFont typeface="+mj-lt"/>
              <a:buAutoNum type="alphaLcParenR"/>
              <a:defRPr/>
            </a:pPr>
            <a:r>
              <a:rPr lang="en-US" sz="2400" dirty="0">
                <a:latin typeface="Arial" panose="020B0604020202020204" pitchFamily="34" charset="0"/>
                <a:cs typeface="Arial" panose="020B0604020202020204" pitchFamily="34" charset="0"/>
              </a:rPr>
              <a:t>It is the location of, or is associated in a significant way with, a historic event with a significant effect upon the community, City, state, or nation; or</a:t>
            </a:r>
            <a:br>
              <a:rPr lang="en-US" sz="2400" dirty="0">
                <a:latin typeface="Arial" panose="020B0604020202020204" pitchFamily="34" charset="0"/>
                <a:cs typeface="Arial" panose="020B0604020202020204" pitchFamily="34" charset="0"/>
              </a:rPr>
            </a:br>
            <a:endParaRPr lang="en-US" sz="1200" dirty="0">
              <a:latin typeface="Arial" panose="020B0604020202020204" pitchFamily="34" charset="0"/>
              <a:cs typeface="Arial" panose="020B0604020202020204" pitchFamily="34" charset="0"/>
            </a:endParaRPr>
          </a:p>
          <a:p>
            <a:pPr marL="365760" indent="-365760">
              <a:spcBef>
                <a:spcPts val="0"/>
              </a:spcBef>
              <a:buFont typeface="+mj-lt"/>
              <a:buAutoNum type="alphaLcParenR"/>
              <a:defRPr/>
            </a:pPr>
            <a:r>
              <a:rPr lang="en-US" sz="2400" dirty="0">
                <a:latin typeface="Arial" panose="020B0604020202020204" pitchFamily="34" charset="0"/>
                <a:cs typeface="Arial" panose="020B0604020202020204" pitchFamily="34" charset="0"/>
              </a:rPr>
              <a:t>It is associated in a significant way with the life of a person important in the history of the City, state, or nation; or</a:t>
            </a:r>
            <a:br>
              <a:rPr lang="en-US" sz="2400" dirty="0">
                <a:latin typeface="Arial" panose="020B0604020202020204" pitchFamily="34" charset="0"/>
                <a:cs typeface="Arial" panose="020B0604020202020204" pitchFamily="34" charset="0"/>
              </a:rPr>
            </a:br>
            <a:endParaRPr lang="en-US" sz="1200" dirty="0">
              <a:latin typeface="Arial" panose="020B0604020202020204" pitchFamily="34" charset="0"/>
              <a:cs typeface="Arial" panose="020B0604020202020204" pitchFamily="34" charset="0"/>
            </a:endParaRPr>
          </a:p>
          <a:p>
            <a:pPr marL="365760" indent="-365760">
              <a:spcBef>
                <a:spcPts val="0"/>
              </a:spcBef>
              <a:buFont typeface="+mj-lt"/>
              <a:buAutoNum type="alphaLcParenR"/>
              <a:defRPr/>
            </a:pPr>
            <a:r>
              <a:rPr lang="en-US" sz="2400" dirty="0">
                <a:latin typeface="Arial" panose="020B0604020202020204" pitchFamily="34" charset="0"/>
                <a:cs typeface="Arial" panose="020B0604020202020204" pitchFamily="34" charset="0"/>
              </a:rPr>
              <a:t>It is associated in a significant way with a significant aspect of the cultural, political, or economic heritage of the community, City, state or nation; or</a:t>
            </a:r>
          </a:p>
          <a:p>
            <a:pPr marL="265176" indent="-265176">
              <a:buFont typeface="Wingdings 2"/>
              <a:buChar char=""/>
              <a:defRPr/>
            </a:pPr>
            <a:endParaRPr lang="en-US" sz="2400" dirty="0"/>
          </a:p>
        </p:txBody>
      </p:sp>
    </p:spTree>
    <p:extLst>
      <p:ext uri="{BB962C8B-B14F-4D97-AF65-F5344CB8AC3E}">
        <p14:creationId xmlns:p14="http://schemas.microsoft.com/office/powerpoint/2010/main" val="3877322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45379-6C70-4FBE-96B0-718202168C7F}"/>
              </a:ext>
            </a:extLst>
          </p:cNvPr>
          <p:cNvSpPr>
            <a:spLocks noGrp="1"/>
          </p:cNvSpPr>
          <p:nvPr>
            <p:ph type="title"/>
          </p:nvPr>
        </p:nvSpPr>
        <p:spPr>
          <a:xfrm>
            <a:off x="838200" y="365125"/>
            <a:ext cx="10515600" cy="805949"/>
          </a:xfrm>
        </p:spPr>
        <p:txBody>
          <a:bodyPr/>
          <a:lstStyle/>
          <a:p>
            <a:r>
              <a:rPr lang="en-US" dirty="0">
                <a:solidFill>
                  <a:srgbClr val="000000"/>
                </a:solidFill>
                <a:latin typeface="Arial" panose="020B0604020202020204" pitchFamily="34" charset="0"/>
                <a:cs typeface="Arial" panose="020B0604020202020204" pitchFamily="34" charset="0"/>
              </a:rPr>
              <a:t>Designation Standards, cont.</a:t>
            </a:r>
            <a:endParaRPr lang="en-US" dirty="0"/>
          </a:p>
        </p:txBody>
      </p:sp>
      <p:sp>
        <p:nvSpPr>
          <p:cNvPr id="3" name="Content Placeholder 2">
            <a:extLst>
              <a:ext uri="{FF2B5EF4-FFF2-40B4-BE49-F238E27FC236}">
                <a16:creationId xmlns:a16="http://schemas.microsoft.com/office/drawing/2014/main" id="{A82CB3AE-8732-4F5B-AADC-0BA1C32A1306}"/>
              </a:ext>
            </a:extLst>
          </p:cNvPr>
          <p:cNvSpPr>
            <a:spLocks noGrp="1"/>
          </p:cNvSpPr>
          <p:nvPr>
            <p:ph idx="1"/>
          </p:nvPr>
        </p:nvSpPr>
        <p:spPr>
          <a:xfrm>
            <a:off x="838200" y="1365777"/>
            <a:ext cx="10515600" cy="4494696"/>
          </a:xfrm>
        </p:spPr>
        <p:txBody>
          <a:bodyPr>
            <a:normAutofit/>
          </a:bodyPr>
          <a:lstStyle/>
          <a:p>
            <a:pPr marL="457200" indent="-457200">
              <a:spcBef>
                <a:spcPts val="1200"/>
              </a:spcBef>
              <a:buFont typeface="+mj-lt"/>
              <a:buAutoNum type="alphaLcParenR" startAt="4"/>
              <a:defRPr/>
            </a:pPr>
            <a:r>
              <a:rPr lang="en-US" sz="2400" dirty="0">
                <a:latin typeface="Arial" panose="020B0604020202020204" pitchFamily="34" charset="0"/>
                <a:cs typeface="Arial" panose="020B0604020202020204" pitchFamily="34" charset="0"/>
              </a:rPr>
              <a:t>It embodies the distinctive visible characteristics of an architectural style, or period, or a method of construction; or</a:t>
            </a:r>
          </a:p>
          <a:p>
            <a:pPr marL="457200" indent="-457200">
              <a:spcBef>
                <a:spcPts val="1200"/>
              </a:spcBef>
              <a:buFont typeface="+mj-lt"/>
              <a:buAutoNum type="alphaLcParenR" startAt="4"/>
              <a:defRPr/>
            </a:pPr>
            <a:r>
              <a:rPr lang="en-US" sz="2400" dirty="0">
                <a:latin typeface="Arial" panose="020B0604020202020204" pitchFamily="34" charset="0"/>
                <a:cs typeface="Arial" panose="020B0604020202020204" pitchFamily="34" charset="0"/>
              </a:rPr>
              <a:t>It is an outstanding work of a designer or builder; or</a:t>
            </a:r>
          </a:p>
          <a:p>
            <a:pPr marL="457200" indent="-457200">
              <a:spcBef>
                <a:spcPts val="1200"/>
              </a:spcBef>
              <a:buFont typeface="+mj-lt"/>
              <a:buAutoNum type="alphaLcParenR" startAt="4"/>
              <a:defRPr/>
            </a:pPr>
            <a:r>
              <a:rPr lang="en-US" sz="2400" dirty="0">
                <a:latin typeface="Arial" panose="020B0604020202020204" pitchFamily="34" charset="0"/>
                <a:cs typeface="Arial" panose="020B0604020202020204" pitchFamily="34" charset="0"/>
              </a:rPr>
              <a:t>Because of its prominence of spatial location, contrasts of siting, age, or scale, it is an easily identifiable visual feature of its neighborhood or the city and contributes to the distinctive quality or identity of such neighborhood or the City.</a:t>
            </a:r>
          </a:p>
          <a:p>
            <a:pPr marL="0" indent="0">
              <a:spcBef>
                <a:spcPts val="1800"/>
              </a:spcBef>
              <a:buNone/>
              <a:defRPr/>
            </a:pPr>
            <a:r>
              <a:rPr lang="en-US" sz="2400" dirty="0">
                <a:latin typeface="Arial" panose="020B0604020202020204" pitchFamily="34" charset="0"/>
                <a:cs typeface="Arial" panose="020B0604020202020204" pitchFamily="34" charset="0"/>
              </a:rPr>
              <a:t>In addition to meeting at least one of the above standards, the object, site, or improvement must also possess integrity or the ability to convey its significance.</a:t>
            </a:r>
          </a:p>
          <a:p>
            <a:pPr marL="265176" indent="-265176">
              <a:buFont typeface="Wingdings 2"/>
              <a:buChar char=""/>
              <a:defRPr/>
            </a:pPr>
            <a:endParaRPr lang="en-US" sz="2800" dirty="0"/>
          </a:p>
        </p:txBody>
      </p:sp>
    </p:spTree>
    <p:extLst>
      <p:ext uri="{BB962C8B-B14F-4D97-AF65-F5344CB8AC3E}">
        <p14:creationId xmlns:p14="http://schemas.microsoft.com/office/powerpoint/2010/main" val="547955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A9AD4-A83C-4E10-B976-D55F773E6332}"/>
              </a:ext>
            </a:extLst>
          </p:cNvPr>
          <p:cNvSpPr>
            <a:spLocks noGrp="1"/>
          </p:cNvSpPr>
          <p:nvPr>
            <p:ph type="title"/>
          </p:nvPr>
        </p:nvSpPr>
        <p:spPr>
          <a:xfrm>
            <a:off x="359786" y="1103290"/>
            <a:ext cx="5567734" cy="830997"/>
          </a:xfrm>
        </p:spPr>
        <p:txBody>
          <a:bodyPr>
            <a:noAutofit/>
          </a:bodyPr>
          <a:lstStyle/>
          <a:p>
            <a:pPr>
              <a:spcAft>
                <a:spcPts val="600"/>
              </a:spcAft>
            </a:pPr>
            <a:r>
              <a:rPr lang="en-US" sz="2800" b="0" dirty="0">
                <a:solidFill>
                  <a:srgbClr val="000000"/>
                </a:solidFill>
                <a:latin typeface="Arial" panose="020B0604020202020204" pitchFamily="34" charset="0"/>
                <a:cs typeface="Arial" panose="020B0604020202020204" pitchFamily="34" charset="0"/>
              </a:rPr>
              <a:t>9536 Ashworth Avenue N</a:t>
            </a:r>
            <a:br>
              <a:rPr lang="en-US" sz="2800" b="0" dirty="0">
                <a:solidFill>
                  <a:srgbClr val="000000"/>
                </a:solidFill>
                <a:latin typeface="Arial" panose="020B0604020202020204" pitchFamily="34" charset="0"/>
                <a:cs typeface="Arial" panose="020B0604020202020204" pitchFamily="34" charset="0"/>
              </a:rPr>
            </a:br>
            <a:endParaRPr lang="en-US" sz="2800" b="0" dirty="0"/>
          </a:p>
        </p:txBody>
      </p:sp>
      <p:sp>
        <p:nvSpPr>
          <p:cNvPr id="4" name="Text Placeholder 3">
            <a:extLst>
              <a:ext uri="{FF2B5EF4-FFF2-40B4-BE49-F238E27FC236}">
                <a16:creationId xmlns:a16="http://schemas.microsoft.com/office/drawing/2014/main" id="{892F77D0-17F5-4F87-B106-67ED80F23AB5}"/>
              </a:ext>
            </a:extLst>
          </p:cNvPr>
          <p:cNvSpPr>
            <a:spLocks noGrp="1"/>
          </p:cNvSpPr>
          <p:nvPr>
            <p:ph type="body" sz="half" idx="2"/>
          </p:nvPr>
        </p:nvSpPr>
        <p:spPr>
          <a:xfrm>
            <a:off x="359785" y="1845233"/>
            <a:ext cx="6348586" cy="3566359"/>
          </a:xfrm>
        </p:spPr>
        <p:txBody>
          <a:bodyPr>
            <a:noAutofit/>
          </a:bodyPr>
          <a:lstStyle/>
          <a:p>
            <a:pPr>
              <a:spcBef>
                <a:spcPts val="1200"/>
              </a:spcBef>
            </a:pPr>
            <a:r>
              <a:rPr lang="en-US" sz="2400" b="1" dirty="0">
                <a:solidFill>
                  <a:srgbClr val="000000"/>
                </a:solidFill>
                <a:latin typeface="Arial" panose="020B0604020202020204" pitchFamily="34" charset="0"/>
                <a:cs typeface="Arial" panose="020B0604020202020204" pitchFamily="34" charset="0"/>
              </a:rPr>
              <a:t>Designation:</a:t>
            </a:r>
            <a:r>
              <a:rPr lang="en-US" sz="2400" dirty="0">
                <a:solidFill>
                  <a:srgbClr val="000000"/>
                </a:solidFill>
                <a:latin typeface="Arial" panose="020B0604020202020204" pitchFamily="34" charset="0"/>
                <a:cs typeface="Arial" panose="020B0604020202020204" pitchFamily="34" charset="0"/>
              </a:rPr>
              <a:t> October 16, 2019</a:t>
            </a:r>
          </a:p>
          <a:p>
            <a:pPr>
              <a:spcBef>
                <a:spcPts val="1200"/>
              </a:spcBef>
            </a:pPr>
            <a:r>
              <a:rPr lang="en-US" sz="2400" b="1" dirty="0">
                <a:solidFill>
                  <a:srgbClr val="000000"/>
                </a:solidFill>
                <a:latin typeface="Arial" panose="020B0604020202020204" pitchFamily="34" charset="0"/>
                <a:cs typeface="Arial" panose="020B0604020202020204" pitchFamily="34" charset="0"/>
              </a:rPr>
              <a:t>Standards:</a:t>
            </a:r>
            <a:r>
              <a:rPr lang="en-US" sz="2400" dirty="0">
                <a:solidFill>
                  <a:srgbClr val="000000"/>
                </a:solidFill>
                <a:latin typeface="Arial" panose="020B0604020202020204" pitchFamily="34" charset="0"/>
                <a:cs typeface="Arial" panose="020B0604020202020204" pitchFamily="34" charset="0"/>
              </a:rPr>
              <a:t> A and C</a:t>
            </a:r>
          </a:p>
          <a:p>
            <a:pPr>
              <a:spcBef>
                <a:spcPts val="1200"/>
              </a:spcBef>
            </a:pPr>
            <a:r>
              <a:rPr lang="en-US" sz="2400" b="1" dirty="0">
                <a:solidFill>
                  <a:srgbClr val="000000"/>
                </a:solidFill>
                <a:latin typeface="Arial" panose="020B0604020202020204" pitchFamily="34" charset="0"/>
                <a:cs typeface="Arial" panose="020B0604020202020204" pitchFamily="34" charset="0"/>
              </a:rPr>
              <a:t>Controlled features:</a:t>
            </a:r>
          </a:p>
          <a:p>
            <a:pPr marL="342900" indent="-342900">
              <a:spcBef>
                <a:spcPts val="1200"/>
              </a:spcBef>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rPr>
              <a:t>the park site (excluding the existing shelter and play equipment on the west side) </a:t>
            </a:r>
          </a:p>
          <a:p>
            <a:pPr>
              <a:spcBef>
                <a:spcPts val="1200"/>
              </a:spcBef>
            </a:pPr>
            <a:r>
              <a:rPr lang="en-US" sz="2400" b="1" dirty="0">
                <a:solidFill>
                  <a:srgbClr val="000000"/>
                </a:solidFill>
                <a:latin typeface="Arial" panose="020B0604020202020204" pitchFamily="34" charset="0"/>
                <a:cs typeface="Arial" panose="020B0604020202020204" pitchFamily="34" charset="0"/>
              </a:rPr>
              <a:t>Park Built: </a:t>
            </a:r>
            <a:r>
              <a:rPr lang="en-US" sz="2400" dirty="0">
                <a:solidFill>
                  <a:srgbClr val="000000"/>
                </a:solidFill>
                <a:latin typeface="Arial" panose="020B0604020202020204" pitchFamily="34" charset="0"/>
                <a:cs typeface="Arial" panose="020B0604020202020204" pitchFamily="34" charset="0"/>
              </a:rPr>
              <a:t>1974</a:t>
            </a:r>
          </a:p>
          <a:p>
            <a:pPr>
              <a:spcBef>
                <a:spcPts val="1200"/>
              </a:spcBef>
            </a:pPr>
            <a:r>
              <a:rPr lang="en-US" sz="2400" b="1" dirty="0">
                <a:solidFill>
                  <a:srgbClr val="000000"/>
                </a:solidFill>
                <a:latin typeface="Arial" panose="020B0604020202020204" pitchFamily="34" charset="0"/>
                <a:cs typeface="Arial" panose="020B0604020202020204" pitchFamily="34" charset="0"/>
              </a:rPr>
              <a:t>Park Landscape Architects:</a:t>
            </a:r>
            <a:r>
              <a:rPr lang="en-US" sz="2400" dirty="0">
                <a:solidFill>
                  <a:srgbClr val="000000"/>
                </a:solidFill>
                <a:latin typeface="Arial" panose="020B0604020202020204" pitchFamily="34" charset="0"/>
                <a:cs typeface="Arial" panose="020B0604020202020204" pitchFamily="34" charset="0"/>
              </a:rPr>
              <a:t> Jones &amp; Jones</a:t>
            </a:r>
          </a:p>
          <a:p>
            <a:pPr>
              <a:spcBef>
                <a:spcPts val="1200"/>
              </a:spcBef>
            </a:pPr>
            <a:endParaRPr lang="en-US" sz="2400" dirty="0">
              <a:solidFill>
                <a:srgbClr val="00000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D7003B99-69F6-42EB-8107-227FDB4F4CD4}"/>
              </a:ext>
            </a:extLst>
          </p:cNvPr>
          <p:cNvSpPr txBox="1"/>
          <p:nvPr/>
        </p:nvSpPr>
        <p:spPr>
          <a:xfrm>
            <a:off x="6758324" y="5611104"/>
            <a:ext cx="2013131" cy="307777"/>
          </a:xfrm>
          <a:prstGeom prst="rect">
            <a:avLst/>
          </a:prstGeom>
          <a:noFill/>
        </p:spPr>
        <p:txBody>
          <a:bodyPr wrap="square" rtlCol="0">
            <a:spAutoFit/>
          </a:bodyPr>
          <a:lstStyle/>
          <a:p>
            <a:r>
              <a:rPr lang="en-US" sz="1400" dirty="0">
                <a:solidFill>
                  <a:srgbClr val="000000"/>
                </a:solidFill>
              </a:rPr>
              <a:t>Historic photo, 1961</a:t>
            </a:r>
          </a:p>
        </p:txBody>
      </p:sp>
      <p:sp>
        <p:nvSpPr>
          <p:cNvPr id="10" name="TextBox 9">
            <a:extLst>
              <a:ext uri="{FF2B5EF4-FFF2-40B4-BE49-F238E27FC236}">
                <a16:creationId xmlns:a16="http://schemas.microsoft.com/office/drawing/2014/main" id="{39D3C74B-400F-4911-86BB-1C9D06AC23F3}"/>
              </a:ext>
            </a:extLst>
          </p:cNvPr>
          <p:cNvSpPr txBox="1"/>
          <p:nvPr/>
        </p:nvSpPr>
        <p:spPr>
          <a:xfrm>
            <a:off x="359786" y="281285"/>
            <a:ext cx="11247195" cy="830997"/>
          </a:xfrm>
          <a:prstGeom prst="rect">
            <a:avLst/>
          </a:prstGeom>
          <a:noFill/>
        </p:spPr>
        <p:txBody>
          <a:bodyPr wrap="square" rtlCol="0">
            <a:spAutoFit/>
          </a:bodyPr>
          <a:lstStyle/>
          <a:p>
            <a:r>
              <a:rPr lang="en-US" sz="4800" dirty="0" err="1">
                <a:solidFill>
                  <a:srgbClr val="000000"/>
                </a:solidFill>
              </a:rPr>
              <a:t>líq’tәd</a:t>
            </a:r>
            <a:r>
              <a:rPr lang="en-US" sz="4800" dirty="0">
                <a:solidFill>
                  <a:srgbClr val="000000"/>
                </a:solidFill>
              </a:rPr>
              <a:t> - Licton Springs Park</a:t>
            </a:r>
            <a:endParaRPr lang="en-US" sz="4800" dirty="0"/>
          </a:p>
        </p:txBody>
      </p:sp>
      <p:sp>
        <p:nvSpPr>
          <p:cNvPr id="7" name="TextBox 6">
            <a:extLst>
              <a:ext uri="{FF2B5EF4-FFF2-40B4-BE49-F238E27FC236}">
                <a16:creationId xmlns:a16="http://schemas.microsoft.com/office/drawing/2014/main" id="{0F04A6DA-09D2-379F-7FBA-DDB80B01ACF1}"/>
              </a:ext>
            </a:extLst>
          </p:cNvPr>
          <p:cNvSpPr txBox="1"/>
          <p:nvPr/>
        </p:nvSpPr>
        <p:spPr>
          <a:xfrm>
            <a:off x="9382262" y="3534294"/>
            <a:ext cx="2459043" cy="492443"/>
          </a:xfrm>
          <a:prstGeom prst="rect">
            <a:avLst/>
          </a:prstGeom>
          <a:noFill/>
        </p:spPr>
        <p:txBody>
          <a:bodyPr wrap="square" rtlCol="0">
            <a:spAutoFit/>
          </a:bodyPr>
          <a:lstStyle/>
          <a:p>
            <a:r>
              <a:rPr lang="en-US" sz="1400" dirty="0">
                <a:solidFill>
                  <a:srgbClr val="000000"/>
                </a:solidFill>
              </a:rPr>
              <a:t>Contemporary photo, 2017</a:t>
            </a:r>
            <a:endParaRPr lang="en-US" sz="1100" dirty="0">
              <a:solidFill>
                <a:srgbClr val="000000"/>
              </a:solidFill>
            </a:endParaRPr>
          </a:p>
          <a:p>
            <a:pPr lvl="0"/>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endParaRPr lang="en-US" sz="1400" dirty="0">
              <a:solidFill>
                <a:srgbClr val="000000"/>
              </a:solidFill>
            </a:endParaRPr>
          </a:p>
        </p:txBody>
      </p:sp>
      <p:pic>
        <p:nvPicPr>
          <p:cNvPr id="3" name="Picture 2" descr="Color image of a forest of trees in leaf and groundcover surrounding a wood footbridge.">
            <a:extLst>
              <a:ext uri="{FF2B5EF4-FFF2-40B4-BE49-F238E27FC236}">
                <a16:creationId xmlns:a16="http://schemas.microsoft.com/office/drawing/2014/main" id="{6B04E2BA-B261-0F67-1B33-86E7F55348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7483" y="482140"/>
            <a:ext cx="2278727" cy="3038303"/>
          </a:xfrm>
          <a:prstGeom prst="rect">
            <a:avLst/>
          </a:prstGeom>
        </p:spPr>
      </p:pic>
      <p:pic>
        <p:nvPicPr>
          <p:cNvPr id="6" name="Picture 5" descr="Black and white image of a cluster of bare trees with a small spring running through the middle.">
            <a:extLst>
              <a:ext uri="{FF2B5EF4-FFF2-40B4-BE49-F238E27FC236}">
                <a16:creationId xmlns:a16="http://schemas.microsoft.com/office/drawing/2014/main" id="{E847C39E-616D-399C-AE77-C50947B5BF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29027" y="2552011"/>
            <a:ext cx="2429799" cy="3038303"/>
          </a:xfrm>
          <a:prstGeom prst="rect">
            <a:avLst/>
          </a:prstGeom>
          <a:noFill/>
          <a:ln>
            <a:noFill/>
          </a:ln>
        </p:spPr>
      </p:pic>
    </p:spTree>
    <p:extLst>
      <p:ext uri="{BB962C8B-B14F-4D97-AF65-F5344CB8AC3E}">
        <p14:creationId xmlns:p14="http://schemas.microsoft.com/office/powerpoint/2010/main" val="347883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agram, schematic&#10;&#10;AI-generated content may be incorrect.">
            <a:extLst>
              <a:ext uri="{FF2B5EF4-FFF2-40B4-BE49-F238E27FC236}">
                <a16:creationId xmlns:a16="http://schemas.microsoft.com/office/drawing/2014/main" id="{D740F94C-945A-1ED9-01E8-5568BBB763A0}"/>
              </a:ext>
            </a:extLst>
          </p:cNvPr>
          <p:cNvPicPr>
            <a:picLocks noChangeAspect="1"/>
          </p:cNvPicPr>
          <p:nvPr/>
        </p:nvPicPr>
        <p:blipFill rotWithShape="1">
          <a:blip r:embed="rId2">
            <a:extLst>
              <a:ext uri="{28A0092B-C50C-407E-A947-70E740481C1C}">
                <a14:useLocalDpi xmlns:a14="http://schemas.microsoft.com/office/drawing/2010/main" val="0"/>
              </a:ext>
            </a:extLst>
          </a:blip>
          <a:srcRect l="15128" t="11946" r="8077" b="21858"/>
          <a:stretch>
            <a:fillRect/>
          </a:stretch>
        </p:blipFill>
        <p:spPr bwMode="auto">
          <a:xfrm>
            <a:off x="2123570" y="339432"/>
            <a:ext cx="7944860" cy="5292608"/>
          </a:xfrm>
          <a:prstGeom prst="rect">
            <a:avLst/>
          </a:prstGeom>
          <a:ln>
            <a:noFill/>
          </a:ln>
          <a:extLst>
            <a:ext uri="{53640926-AAD7-44D8-BBD7-CCE9431645EC}">
              <a14:shadowObscured xmlns:a14="http://schemas.microsoft.com/office/drawing/2010/main"/>
            </a:ext>
          </a:extLst>
        </p:spPr>
      </p:pic>
      <p:sp>
        <p:nvSpPr>
          <p:cNvPr id="3" name="Rectangle 4">
            <a:extLst>
              <a:ext uri="{FF2B5EF4-FFF2-40B4-BE49-F238E27FC236}">
                <a16:creationId xmlns:a16="http://schemas.microsoft.com/office/drawing/2014/main" id="{0A9E2CD1-6722-4C4A-9D86-F148290386D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6">
            <a:extLst>
              <a:ext uri="{FF2B5EF4-FFF2-40B4-BE49-F238E27FC236}">
                <a16:creationId xmlns:a16="http://schemas.microsoft.com/office/drawing/2014/main" id="{117060DA-F0FF-416A-8DC0-A59F4BA6AD29}"/>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Text Box 1">
            <a:extLst>
              <a:ext uri="{FF2B5EF4-FFF2-40B4-BE49-F238E27FC236}">
                <a16:creationId xmlns:a16="http://schemas.microsoft.com/office/drawing/2014/main" id="{3E2232BC-C3F4-DD96-23E8-53A54923AC66}"/>
              </a:ext>
            </a:extLst>
          </p:cNvPr>
          <p:cNvSpPr txBox="1">
            <a:spLocks noChangeArrowheads="1"/>
          </p:cNvSpPr>
          <p:nvPr/>
        </p:nvSpPr>
        <p:spPr bwMode="auto">
          <a:xfrm>
            <a:off x="5589920" y="3591182"/>
            <a:ext cx="2540318" cy="29907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a:lnSpc>
                <a:spcPct val="115000"/>
              </a:lnSpc>
              <a:spcBef>
                <a:spcPts val="0"/>
              </a:spcBef>
              <a:spcAft>
                <a:spcPts val="1000"/>
              </a:spcAft>
            </a:pPr>
            <a:r>
              <a:rPr lang="en-US" sz="1300" b="1" kern="1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9536 Ashworth Avenue 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Freeform: Shape 8">
            <a:extLst>
              <a:ext uri="{FF2B5EF4-FFF2-40B4-BE49-F238E27FC236}">
                <a16:creationId xmlns:a16="http://schemas.microsoft.com/office/drawing/2014/main" id="{C0E7787A-2F1C-946D-4760-2D3C6EC579E0}"/>
              </a:ext>
            </a:extLst>
          </p:cNvPr>
          <p:cNvSpPr/>
          <p:nvPr/>
        </p:nvSpPr>
        <p:spPr>
          <a:xfrm>
            <a:off x="5377556" y="2951020"/>
            <a:ext cx="424728" cy="789701"/>
          </a:xfrm>
          <a:custGeom>
            <a:avLst/>
            <a:gdLst>
              <a:gd name="connsiteX0" fmla="*/ 0 w 348916"/>
              <a:gd name="connsiteY0" fmla="*/ 12032 h 601579"/>
              <a:gd name="connsiteX1" fmla="*/ 168442 w 348916"/>
              <a:gd name="connsiteY1" fmla="*/ 0 h 601579"/>
              <a:gd name="connsiteX2" fmla="*/ 236621 w 348916"/>
              <a:gd name="connsiteY2" fmla="*/ 32084 h 601579"/>
              <a:gd name="connsiteX3" fmla="*/ 340895 w 348916"/>
              <a:gd name="connsiteY3" fmla="*/ 28074 h 601579"/>
              <a:gd name="connsiteX4" fmla="*/ 348916 w 348916"/>
              <a:gd name="connsiteY4" fmla="*/ 481263 h 601579"/>
              <a:gd name="connsiteX5" fmla="*/ 240631 w 348916"/>
              <a:gd name="connsiteY5" fmla="*/ 485274 h 601579"/>
              <a:gd name="connsiteX6" fmla="*/ 200526 w 348916"/>
              <a:gd name="connsiteY6" fmla="*/ 553453 h 601579"/>
              <a:gd name="connsiteX7" fmla="*/ 140368 w 348916"/>
              <a:gd name="connsiteY7" fmla="*/ 589548 h 601579"/>
              <a:gd name="connsiteX8" fmla="*/ 80210 w 348916"/>
              <a:gd name="connsiteY8" fmla="*/ 589548 h 601579"/>
              <a:gd name="connsiteX9" fmla="*/ 12031 w 348916"/>
              <a:gd name="connsiteY9" fmla="*/ 601579 h 601579"/>
              <a:gd name="connsiteX10" fmla="*/ 0 w 348916"/>
              <a:gd name="connsiteY10" fmla="*/ 12032 h 601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8916" h="601579">
                <a:moveTo>
                  <a:pt x="0" y="12032"/>
                </a:moveTo>
                <a:lnTo>
                  <a:pt x="168442" y="0"/>
                </a:lnTo>
                <a:lnTo>
                  <a:pt x="236621" y="32084"/>
                </a:lnTo>
                <a:lnTo>
                  <a:pt x="340895" y="28074"/>
                </a:lnTo>
                <a:lnTo>
                  <a:pt x="348916" y="481263"/>
                </a:lnTo>
                <a:lnTo>
                  <a:pt x="240631" y="485274"/>
                </a:lnTo>
                <a:lnTo>
                  <a:pt x="200526" y="553453"/>
                </a:lnTo>
                <a:lnTo>
                  <a:pt x="140368" y="589548"/>
                </a:lnTo>
                <a:lnTo>
                  <a:pt x="80210" y="589548"/>
                </a:lnTo>
                <a:lnTo>
                  <a:pt x="12031" y="601579"/>
                </a:lnTo>
                <a:lnTo>
                  <a:pt x="0" y="12032"/>
                </a:lnTo>
                <a:close/>
              </a:path>
            </a:pathLst>
          </a:cu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2582740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A9AD4-A83C-4E10-B976-D55F773E6332}"/>
              </a:ext>
            </a:extLst>
          </p:cNvPr>
          <p:cNvSpPr>
            <a:spLocks noGrp="1"/>
          </p:cNvSpPr>
          <p:nvPr>
            <p:ph type="title"/>
          </p:nvPr>
        </p:nvSpPr>
        <p:spPr>
          <a:xfrm>
            <a:off x="359786" y="1011847"/>
            <a:ext cx="5567734" cy="830997"/>
          </a:xfrm>
        </p:spPr>
        <p:txBody>
          <a:bodyPr>
            <a:noAutofit/>
          </a:bodyPr>
          <a:lstStyle/>
          <a:p>
            <a:pPr>
              <a:spcAft>
                <a:spcPts val="600"/>
              </a:spcAft>
            </a:pPr>
            <a:r>
              <a:rPr lang="en-US" sz="2800" b="0" dirty="0">
                <a:solidFill>
                  <a:srgbClr val="000000"/>
                </a:solidFill>
                <a:latin typeface="Arial" panose="020B0604020202020204" pitchFamily="34" charset="0"/>
                <a:cs typeface="Arial" panose="020B0604020202020204" pitchFamily="34" charset="0"/>
              </a:rPr>
              <a:t>10455 Maplewood Place SW</a:t>
            </a:r>
            <a:br>
              <a:rPr lang="en-US" sz="2800" b="0" dirty="0">
                <a:solidFill>
                  <a:srgbClr val="000000"/>
                </a:solidFill>
                <a:latin typeface="Arial" panose="020B0604020202020204" pitchFamily="34" charset="0"/>
                <a:cs typeface="Arial" panose="020B0604020202020204" pitchFamily="34" charset="0"/>
              </a:rPr>
            </a:br>
            <a:endParaRPr lang="en-US" sz="2800" b="0" dirty="0"/>
          </a:p>
        </p:txBody>
      </p:sp>
      <p:sp>
        <p:nvSpPr>
          <p:cNvPr id="4" name="Text Placeholder 3">
            <a:extLst>
              <a:ext uri="{FF2B5EF4-FFF2-40B4-BE49-F238E27FC236}">
                <a16:creationId xmlns:a16="http://schemas.microsoft.com/office/drawing/2014/main" id="{892F77D0-17F5-4F87-B106-67ED80F23AB5}"/>
              </a:ext>
            </a:extLst>
          </p:cNvPr>
          <p:cNvSpPr>
            <a:spLocks noGrp="1"/>
          </p:cNvSpPr>
          <p:nvPr>
            <p:ph type="body" sz="half" idx="2"/>
          </p:nvPr>
        </p:nvSpPr>
        <p:spPr>
          <a:xfrm>
            <a:off x="359785" y="1637408"/>
            <a:ext cx="6705323" cy="3982341"/>
          </a:xfrm>
        </p:spPr>
        <p:txBody>
          <a:bodyPr>
            <a:noAutofit/>
          </a:bodyPr>
          <a:lstStyle/>
          <a:p>
            <a:pPr>
              <a:spcBef>
                <a:spcPts val="1200"/>
              </a:spcBef>
            </a:pPr>
            <a:r>
              <a:rPr lang="en-US" sz="2400" b="1" dirty="0">
                <a:solidFill>
                  <a:srgbClr val="000000"/>
                </a:solidFill>
                <a:latin typeface="Arial" panose="020B0604020202020204" pitchFamily="34" charset="0"/>
                <a:cs typeface="Arial" panose="020B0604020202020204" pitchFamily="34" charset="0"/>
              </a:rPr>
              <a:t>Designation:</a:t>
            </a:r>
            <a:r>
              <a:rPr lang="en-US" sz="2400" dirty="0">
                <a:solidFill>
                  <a:srgbClr val="000000"/>
                </a:solidFill>
                <a:latin typeface="Arial" panose="020B0604020202020204" pitchFamily="34" charset="0"/>
                <a:cs typeface="Arial" panose="020B0604020202020204" pitchFamily="34" charset="0"/>
              </a:rPr>
              <a:t> November 20, 2024</a:t>
            </a:r>
          </a:p>
          <a:p>
            <a:pPr>
              <a:spcBef>
                <a:spcPts val="1200"/>
              </a:spcBef>
            </a:pPr>
            <a:r>
              <a:rPr lang="en-US" sz="2400" b="1" dirty="0">
                <a:solidFill>
                  <a:srgbClr val="000000"/>
                </a:solidFill>
                <a:latin typeface="Arial" panose="020B0604020202020204" pitchFamily="34" charset="0"/>
                <a:cs typeface="Arial" panose="020B0604020202020204" pitchFamily="34" charset="0"/>
              </a:rPr>
              <a:t>Standards:</a:t>
            </a:r>
            <a:r>
              <a:rPr lang="en-US" sz="2400" dirty="0">
                <a:solidFill>
                  <a:srgbClr val="000000"/>
                </a:solidFill>
                <a:latin typeface="Arial" panose="020B0604020202020204" pitchFamily="34" charset="0"/>
                <a:cs typeface="Arial" panose="020B0604020202020204" pitchFamily="34" charset="0"/>
              </a:rPr>
              <a:t> D and E</a:t>
            </a:r>
          </a:p>
          <a:p>
            <a:pPr>
              <a:spcBef>
                <a:spcPts val="1200"/>
              </a:spcBef>
            </a:pPr>
            <a:r>
              <a:rPr lang="en-US" sz="2400" b="1" dirty="0">
                <a:solidFill>
                  <a:srgbClr val="000000"/>
                </a:solidFill>
                <a:latin typeface="Arial" panose="020B0604020202020204" pitchFamily="34" charset="0"/>
                <a:cs typeface="Arial" panose="020B0604020202020204" pitchFamily="34" charset="0"/>
              </a:rPr>
              <a:t>Controlled features:</a:t>
            </a:r>
          </a:p>
          <a:p>
            <a:pPr marL="548640" indent="-342900">
              <a:spcBef>
                <a:spcPts val="1200"/>
              </a:spcBef>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rPr>
              <a:t>the site </a:t>
            </a:r>
          </a:p>
          <a:p>
            <a:pPr marL="548640" indent="-342900">
              <a:spcBef>
                <a:spcPts val="1200"/>
              </a:spcBef>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rPr>
              <a:t>exteriors of the house and apartment/garage</a:t>
            </a:r>
          </a:p>
          <a:p>
            <a:pPr marL="548640" indent="-342900">
              <a:spcBef>
                <a:spcPts val="1200"/>
              </a:spcBef>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rPr>
              <a:t>portions of the interior</a:t>
            </a:r>
          </a:p>
          <a:p>
            <a:pPr>
              <a:spcBef>
                <a:spcPts val="1200"/>
              </a:spcBef>
            </a:pPr>
            <a:r>
              <a:rPr lang="en-US" sz="2400" b="1" dirty="0">
                <a:solidFill>
                  <a:srgbClr val="000000"/>
                </a:solidFill>
                <a:latin typeface="Arial" panose="020B0604020202020204" pitchFamily="34" charset="0"/>
                <a:cs typeface="Arial" panose="020B0604020202020204" pitchFamily="34" charset="0"/>
              </a:rPr>
              <a:t>Date Built: </a:t>
            </a:r>
            <a:r>
              <a:rPr lang="en-US" sz="2400" dirty="0">
                <a:solidFill>
                  <a:srgbClr val="000000"/>
                </a:solidFill>
                <a:latin typeface="Arial" panose="020B0604020202020204" pitchFamily="34" charset="0"/>
                <a:cs typeface="Arial" panose="020B0604020202020204" pitchFamily="34" charset="0"/>
              </a:rPr>
              <a:t>1931</a:t>
            </a:r>
          </a:p>
          <a:p>
            <a:pPr>
              <a:spcBef>
                <a:spcPts val="1200"/>
              </a:spcBef>
            </a:pPr>
            <a:r>
              <a:rPr lang="en-US" sz="2400" b="1" dirty="0">
                <a:solidFill>
                  <a:srgbClr val="000000"/>
                </a:solidFill>
                <a:latin typeface="Arial" panose="020B0604020202020204" pitchFamily="34" charset="0"/>
                <a:cs typeface="Arial" panose="020B0604020202020204" pitchFamily="34" charset="0"/>
              </a:rPr>
              <a:t>Architects:</a:t>
            </a:r>
            <a:r>
              <a:rPr lang="en-US" sz="2400" dirty="0">
                <a:solidFill>
                  <a:srgbClr val="000000"/>
                </a:solidFill>
                <a:latin typeface="Arial" panose="020B0604020202020204" pitchFamily="34" charset="0"/>
                <a:cs typeface="Arial" panose="020B0604020202020204" pitchFamily="34" charset="0"/>
              </a:rPr>
              <a:t> William J. Bain, Sr. and Lionel Pries</a:t>
            </a:r>
          </a:p>
          <a:p>
            <a:pPr>
              <a:spcBef>
                <a:spcPts val="1200"/>
              </a:spcBef>
            </a:pPr>
            <a:endParaRPr lang="en-US" sz="2400" dirty="0">
              <a:solidFill>
                <a:srgbClr val="00000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D7003B99-69F6-42EB-8107-227FDB4F4CD4}"/>
              </a:ext>
            </a:extLst>
          </p:cNvPr>
          <p:cNvSpPr txBox="1"/>
          <p:nvPr/>
        </p:nvSpPr>
        <p:spPr>
          <a:xfrm>
            <a:off x="10000289" y="5657880"/>
            <a:ext cx="2013131" cy="307777"/>
          </a:xfrm>
          <a:prstGeom prst="rect">
            <a:avLst/>
          </a:prstGeom>
          <a:noFill/>
        </p:spPr>
        <p:txBody>
          <a:bodyPr wrap="square" rtlCol="0">
            <a:spAutoFit/>
          </a:bodyPr>
          <a:lstStyle/>
          <a:p>
            <a:r>
              <a:rPr lang="en-US" sz="1400" dirty="0">
                <a:solidFill>
                  <a:srgbClr val="000000"/>
                </a:solidFill>
              </a:rPr>
              <a:t>Historic photo, 1931</a:t>
            </a:r>
          </a:p>
        </p:txBody>
      </p:sp>
      <p:sp>
        <p:nvSpPr>
          <p:cNvPr id="10" name="TextBox 9">
            <a:extLst>
              <a:ext uri="{FF2B5EF4-FFF2-40B4-BE49-F238E27FC236}">
                <a16:creationId xmlns:a16="http://schemas.microsoft.com/office/drawing/2014/main" id="{39D3C74B-400F-4911-86BB-1C9D06AC23F3}"/>
              </a:ext>
            </a:extLst>
          </p:cNvPr>
          <p:cNvSpPr txBox="1"/>
          <p:nvPr/>
        </p:nvSpPr>
        <p:spPr>
          <a:xfrm>
            <a:off x="359786" y="189842"/>
            <a:ext cx="11247195" cy="830997"/>
          </a:xfrm>
          <a:prstGeom prst="rect">
            <a:avLst/>
          </a:prstGeom>
          <a:noFill/>
        </p:spPr>
        <p:txBody>
          <a:bodyPr wrap="square" rtlCol="0">
            <a:spAutoFit/>
          </a:bodyPr>
          <a:lstStyle/>
          <a:p>
            <a:r>
              <a:rPr lang="en-US" sz="4800" dirty="0">
                <a:solidFill>
                  <a:srgbClr val="000000"/>
                </a:solidFill>
              </a:rPr>
              <a:t>Stewart House</a:t>
            </a:r>
            <a:endParaRPr lang="en-US" sz="4800" dirty="0"/>
          </a:p>
        </p:txBody>
      </p:sp>
      <p:sp>
        <p:nvSpPr>
          <p:cNvPr id="7" name="TextBox 6">
            <a:extLst>
              <a:ext uri="{FF2B5EF4-FFF2-40B4-BE49-F238E27FC236}">
                <a16:creationId xmlns:a16="http://schemas.microsoft.com/office/drawing/2014/main" id="{0F04A6DA-09D2-379F-7FBA-DDB80B01ACF1}"/>
              </a:ext>
            </a:extLst>
          </p:cNvPr>
          <p:cNvSpPr txBox="1"/>
          <p:nvPr/>
        </p:nvSpPr>
        <p:spPr>
          <a:xfrm>
            <a:off x="5376985" y="2756509"/>
            <a:ext cx="2459043" cy="492443"/>
          </a:xfrm>
          <a:prstGeom prst="rect">
            <a:avLst/>
          </a:prstGeom>
          <a:noFill/>
        </p:spPr>
        <p:txBody>
          <a:bodyPr wrap="square" rtlCol="0">
            <a:spAutoFit/>
          </a:bodyPr>
          <a:lstStyle/>
          <a:p>
            <a:r>
              <a:rPr lang="en-US" sz="1400" dirty="0">
                <a:solidFill>
                  <a:srgbClr val="000000"/>
                </a:solidFill>
              </a:rPr>
              <a:t>Contemporary photos, 2024</a:t>
            </a:r>
            <a:endParaRPr lang="en-US" sz="1100" dirty="0">
              <a:solidFill>
                <a:srgbClr val="000000"/>
              </a:solidFill>
            </a:endParaRPr>
          </a:p>
          <a:p>
            <a:pPr lvl="0"/>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endParaRPr lang="en-US" sz="1400" dirty="0">
              <a:solidFill>
                <a:srgbClr val="000000"/>
              </a:solidFill>
            </a:endParaRPr>
          </a:p>
        </p:txBody>
      </p:sp>
      <p:pic>
        <p:nvPicPr>
          <p:cNvPr id="9" name="Picture 8">
            <a:extLst>
              <a:ext uri="{FF2B5EF4-FFF2-40B4-BE49-F238E27FC236}">
                <a16:creationId xmlns:a16="http://schemas.microsoft.com/office/drawing/2014/main" id="{D0459B74-F813-0E9F-5A82-C8F85006654A}"/>
              </a:ext>
            </a:extLst>
          </p:cNvPr>
          <p:cNvPicPr>
            <a:picLocks noChangeAspect="1"/>
          </p:cNvPicPr>
          <p:nvPr/>
        </p:nvPicPr>
        <p:blipFill>
          <a:blip r:embed="rId2">
            <a:extLst>
              <a:ext uri="{28A0092B-C50C-407E-A947-70E740481C1C}">
                <a14:useLocalDpi xmlns:a14="http://schemas.microsoft.com/office/drawing/2010/main" val="0"/>
              </a:ext>
            </a:extLst>
          </a:blip>
          <a:srcRect t="10084"/>
          <a:stretch/>
        </p:blipFill>
        <p:spPr bwMode="auto">
          <a:xfrm>
            <a:off x="8010769" y="3098646"/>
            <a:ext cx="3596212" cy="2544548"/>
          </a:xfrm>
          <a:prstGeom prst="rect">
            <a:avLst/>
          </a:prstGeom>
          <a:noFill/>
          <a:ln>
            <a:noFill/>
          </a:ln>
        </p:spPr>
      </p:pic>
      <p:pic>
        <p:nvPicPr>
          <p:cNvPr id="11" name="Picture 10">
            <a:extLst>
              <a:ext uri="{FF2B5EF4-FFF2-40B4-BE49-F238E27FC236}">
                <a16:creationId xmlns:a16="http://schemas.microsoft.com/office/drawing/2014/main" id="{EB7602BA-5B45-7F99-E3A3-FE4B04B1E2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55957" y="518855"/>
            <a:ext cx="2984500" cy="2237105"/>
          </a:xfrm>
          <a:prstGeom prst="rect">
            <a:avLst/>
          </a:prstGeom>
          <a:noFill/>
          <a:ln>
            <a:noFill/>
          </a:ln>
        </p:spPr>
      </p:pic>
      <p:pic>
        <p:nvPicPr>
          <p:cNvPr id="12" name="Picture 11">
            <a:extLst>
              <a:ext uri="{FF2B5EF4-FFF2-40B4-BE49-F238E27FC236}">
                <a16:creationId xmlns:a16="http://schemas.microsoft.com/office/drawing/2014/main" id="{8373381C-FC70-1B07-4A9A-7578907182E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93323" y="513774"/>
            <a:ext cx="2997200" cy="2247265"/>
          </a:xfrm>
          <a:prstGeom prst="rect">
            <a:avLst/>
          </a:prstGeom>
          <a:noFill/>
          <a:ln>
            <a:noFill/>
          </a:ln>
        </p:spPr>
      </p:pic>
    </p:spTree>
    <p:extLst>
      <p:ext uri="{BB962C8B-B14F-4D97-AF65-F5344CB8AC3E}">
        <p14:creationId xmlns:p14="http://schemas.microsoft.com/office/powerpoint/2010/main" val="3518672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Vicinity Map showing red border around Stewart House property at 10455 Maplewood Place SW, adjacent to Puget Sound.">
            <a:extLst>
              <a:ext uri="{FF2B5EF4-FFF2-40B4-BE49-F238E27FC236}">
                <a16:creationId xmlns:a16="http://schemas.microsoft.com/office/drawing/2014/main" id="{05293FBF-078D-F7C5-4DC3-DBE36EFD583E}"/>
              </a:ext>
            </a:extLst>
          </p:cNvPr>
          <p:cNvPicPr>
            <a:picLocks noChangeAspect="1"/>
          </p:cNvPicPr>
          <p:nvPr/>
        </p:nvPicPr>
        <p:blipFill rotWithShape="1">
          <a:blip r:embed="rId2">
            <a:extLst>
              <a:ext uri="{28A0092B-C50C-407E-A947-70E740481C1C}">
                <a14:useLocalDpi xmlns:a14="http://schemas.microsoft.com/office/drawing/2010/main" val="0"/>
              </a:ext>
            </a:extLst>
          </a:blip>
          <a:srcRect l="15487" t="10848" r="4224" b="20748"/>
          <a:stretch/>
        </p:blipFill>
        <p:spPr bwMode="auto">
          <a:xfrm>
            <a:off x="1978892" y="314106"/>
            <a:ext cx="8234216" cy="5421100"/>
          </a:xfrm>
          <a:prstGeom prst="rect">
            <a:avLst/>
          </a:prstGeom>
          <a:noFill/>
          <a:ln>
            <a:noFill/>
          </a:ln>
          <a:extLst>
            <a:ext uri="{53640926-AAD7-44D8-BBD7-CCE9431645EC}">
              <a14:shadowObscured xmlns:a14="http://schemas.microsoft.com/office/drawing/2010/main"/>
            </a:ext>
          </a:extLst>
        </p:spPr>
      </p:pic>
      <p:sp>
        <p:nvSpPr>
          <p:cNvPr id="3" name="Rectangle 4">
            <a:extLst>
              <a:ext uri="{FF2B5EF4-FFF2-40B4-BE49-F238E27FC236}">
                <a16:creationId xmlns:a16="http://schemas.microsoft.com/office/drawing/2014/main" id="{0A9E2CD1-6722-4C4A-9D86-F148290386D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6">
            <a:extLst>
              <a:ext uri="{FF2B5EF4-FFF2-40B4-BE49-F238E27FC236}">
                <a16:creationId xmlns:a16="http://schemas.microsoft.com/office/drawing/2014/main" id="{117060DA-F0FF-416A-8DC0-A59F4BA6AD29}"/>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 Box 1">
            <a:extLst>
              <a:ext uri="{FF2B5EF4-FFF2-40B4-BE49-F238E27FC236}">
                <a16:creationId xmlns:a16="http://schemas.microsoft.com/office/drawing/2014/main" id="{CB53A216-9D92-B12A-CB79-694B52D1863F}"/>
              </a:ext>
            </a:extLst>
          </p:cNvPr>
          <p:cNvSpPr txBox="1">
            <a:spLocks noChangeArrowheads="1"/>
          </p:cNvSpPr>
          <p:nvPr/>
        </p:nvSpPr>
        <p:spPr bwMode="auto">
          <a:xfrm>
            <a:off x="2873704" y="3850217"/>
            <a:ext cx="1474006" cy="31559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a:lnSpc>
                <a:spcPct val="115000"/>
              </a:lnSpc>
              <a:spcBef>
                <a:spcPts val="0"/>
              </a:spcBef>
              <a:spcAft>
                <a:spcPts val="1000"/>
              </a:spcAft>
            </a:pPr>
            <a:r>
              <a:rPr lang="en-US" sz="13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Puget Sound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6BCA577B-9F57-0F4B-613C-145DA2624FBE}"/>
              </a:ext>
            </a:extLst>
          </p:cNvPr>
          <p:cNvSpPr/>
          <p:nvPr/>
        </p:nvSpPr>
        <p:spPr>
          <a:xfrm rot="3376995">
            <a:off x="4380908" y="1858304"/>
            <a:ext cx="337470" cy="89195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7" name="Text Box 1">
            <a:extLst>
              <a:ext uri="{FF2B5EF4-FFF2-40B4-BE49-F238E27FC236}">
                <a16:creationId xmlns:a16="http://schemas.microsoft.com/office/drawing/2014/main" id="{3E2232BC-C3F4-DD96-23E8-53A54923AC66}"/>
              </a:ext>
            </a:extLst>
          </p:cNvPr>
          <p:cNvSpPr txBox="1">
            <a:spLocks noChangeArrowheads="1"/>
          </p:cNvSpPr>
          <p:nvPr/>
        </p:nvSpPr>
        <p:spPr bwMode="auto">
          <a:xfrm>
            <a:off x="2151958" y="2005202"/>
            <a:ext cx="2540318" cy="29907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a:lnSpc>
                <a:spcPct val="115000"/>
              </a:lnSpc>
              <a:spcBef>
                <a:spcPts val="0"/>
              </a:spcBef>
              <a:spcAft>
                <a:spcPts val="1000"/>
              </a:spcAft>
            </a:pPr>
            <a:r>
              <a:rPr lang="en-US" sz="1300" b="1" kern="1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10455 Maplewood Place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9525163"/>
      </p:ext>
    </p:extLst>
  </p:cSld>
  <p:clrMapOvr>
    <a:masterClrMapping/>
  </p:clrMapOvr>
</p:sld>
</file>

<file path=ppt/theme/theme1.xml><?xml version="1.0" encoding="utf-8"?>
<a:theme xmlns:a="http://schemas.openxmlformats.org/drawingml/2006/main" name="Office Theme">
  <a:themeElements>
    <a:clrScheme name="Custom 1">
      <a:dk1>
        <a:srgbClr val="003DA5"/>
      </a:dk1>
      <a:lt1>
        <a:sysClr val="window" lastClr="FFFFFF"/>
      </a:lt1>
      <a:dk2>
        <a:srgbClr val="003DA5"/>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Seattle Tex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2E6C7E0-4A2C-4388-8F5B-50CDB6BC2794}" vid="{44CEAD6E-D6A3-4ABC-B315-E2A6A3E2D3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6091077-0018-4d97-8229-652e5486a31a">
      <Terms xmlns="http://schemas.microsoft.com/office/infopath/2007/PartnerControls"/>
    </lcf76f155ced4ddcb4097134ff3c332f>
    <TaxCatchAll xmlns="07fd993a-42f5-4c6d-baca-5e0df26ee0e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04CF55A1A49724684A83F3D4E2B386B" ma:contentTypeVersion="9" ma:contentTypeDescription="Create a new document." ma:contentTypeScope="" ma:versionID="7ec372bcb02df72a5d293223239e4749">
  <xsd:schema xmlns:xsd="http://www.w3.org/2001/XMLSchema" xmlns:xs="http://www.w3.org/2001/XMLSchema" xmlns:p="http://schemas.microsoft.com/office/2006/metadata/properties" xmlns:ns2="66091077-0018-4d97-8229-652e5486a31a" xmlns:ns3="07fd993a-42f5-4c6d-baca-5e0df26ee0ee" targetNamespace="http://schemas.microsoft.com/office/2006/metadata/properties" ma:root="true" ma:fieldsID="cb6128ee44b06a0ff3845aa051653074" ns2:_="" ns3:_="">
    <xsd:import namespace="66091077-0018-4d97-8229-652e5486a31a"/>
    <xsd:import namespace="07fd993a-42f5-4c6d-baca-5e0df26ee0e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091077-0018-4d97-8229-652e5486a3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2261f7-19c4-4b9d-9a20-b3b4d4aaf1c7"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fd993a-42f5-4c6d-baca-5e0df26ee0e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738484c-1bbf-4faa-b0af-40dacb0c4b59}" ma:internalName="TaxCatchAll" ma:showField="CatchAllData" ma:web="07fd993a-42f5-4c6d-baca-5e0df26ee0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0CD351-0561-4B41-9079-EB7703943CEB}">
  <ds:schemaRefs>
    <ds:schemaRef ds:uri="http://purl.org/dc/elements/1.1/"/>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59b99cce-b69a-4ba1-9164-0674c41793a4"/>
    <ds:schemaRef ds:uri="http://schemas.microsoft.com/office/2006/metadata/properties"/>
    <ds:schemaRef ds:uri="http://www.w3.org/XML/1998/namespace"/>
    <ds:schemaRef ds:uri="http://purl.org/dc/dcmitype/"/>
    <ds:schemaRef ds:uri="a4e4a2b6-7740-458a-85f8-d6dfae93154a"/>
    <ds:schemaRef ds:uri="97c2a25c-25db-4634-b347-87ab0af10b27"/>
  </ds:schemaRefs>
</ds:datastoreItem>
</file>

<file path=customXml/itemProps2.xml><?xml version="1.0" encoding="utf-8"?>
<ds:datastoreItem xmlns:ds="http://schemas.openxmlformats.org/officeDocument/2006/customXml" ds:itemID="{62A82C13-6FD8-4D5E-B1CD-6BADBA76DEB0}">
  <ds:schemaRefs>
    <ds:schemaRef ds:uri="http://schemas.microsoft.com/sharepoint/v3/contenttype/forms"/>
  </ds:schemaRefs>
</ds:datastoreItem>
</file>

<file path=customXml/itemProps3.xml><?xml version="1.0" encoding="utf-8"?>
<ds:datastoreItem xmlns:ds="http://schemas.openxmlformats.org/officeDocument/2006/customXml" ds:itemID="{A29D4655-7D17-47FD-9847-2BDE901EF39F}"/>
</file>

<file path=docProps/app.xml><?xml version="1.0" encoding="utf-8"?>
<Properties xmlns="http://schemas.openxmlformats.org/officeDocument/2006/extended-properties" xmlns:vt="http://schemas.openxmlformats.org/officeDocument/2006/docPropsVTypes">
  <Template>DON PowerPoint</Template>
  <TotalTime>5524</TotalTime>
  <Words>521</Words>
  <Application>Microsoft Office PowerPoint</Application>
  <PresentationFormat>Widescreen</PresentationFormat>
  <Paragraphs>54</Paragraphs>
  <Slides>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Calibri</vt:lpstr>
      <vt:lpstr>Open Sans</vt:lpstr>
      <vt:lpstr>Seattle Text</vt:lpstr>
      <vt:lpstr>Wingdings 2</vt:lpstr>
      <vt:lpstr>Arial</vt:lpstr>
      <vt:lpstr>Office Theme</vt:lpstr>
      <vt:lpstr>Landmark Designation</vt:lpstr>
      <vt:lpstr>Historic Preservation</vt:lpstr>
      <vt:lpstr>What we do</vt:lpstr>
      <vt:lpstr>Designation Standards</vt:lpstr>
      <vt:lpstr>Designation Standards, cont.</vt:lpstr>
      <vt:lpstr>9536 Ashworth Avenue N </vt:lpstr>
      <vt:lpstr>PowerPoint Presentation</vt:lpstr>
      <vt:lpstr>10455 Maplewood Place SW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Landmark Designation</dc:title>
  <dc:creator>Philipsen, Susie</dc:creator>
  <cp:lastModifiedBy>Duda, Nicholas</cp:lastModifiedBy>
  <cp:revision>153</cp:revision>
  <cp:lastPrinted>2019-09-07T00:21:13Z</cp:lastPrinted>
  <dcterms:created xsi:type="dcterms:W3CDTF">2018-05-21T16:57:51Z</dcterms:created>
  <dcterms:modified xsi:type="dcterms:W3CDTF">2025-12-09T01:09:51Z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0x010100004CF55A1A49724684A83F3D4E2B386B</vt:lpwstr>
  </property>
  <property fmtid="{D5CDD505-2E9C-101B-9397-08002B2CF9AE}" pid="3" name="MediaServiceImageTags">
    <vt:lpwstr/>
  </property>
  <property fmtid="{D5CDD505-2E9C-101B-9397-08002B2CF9AE}" pid="4" name="EuJurisdiction">
    <vt:lpwstr>US-WA-SEA</vt:lpwstr>
  </property>
  <property fmtid="{D5CDD505-2E9C-101B-9397-08002B2CF9AE}" pid="5" name="EuSourceUrl">
    <vt:lpwstr>https://legistar2.granicus.com/seattle/attachments/85983740-8352-4e68-b779-302ef6165e4b.pptx</vt:lpwstr>
  </property>
  <property fmtid="{D5CDD505-2E9C-101B-9397-08002B2CF9AE}" pid="6" name="EuExternalId">
    <vt:lpwstr>sea|16443|attachment|46699</vt:lpwstr>
  </property>
  <property fmtid="{D5CDD505-2E9C-101B-9397-08002B2CF9AE}" pid="7" name="EuLoaderVersion">
    <vt:r8>1</vt:r8>
  </property>
</Properties>
</file>