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54" r:id="rId4"/>
  </p:sldMasterIdLst>
  <p:notesMasterIdLst>
    <p:notesMasterId r:id="rId14"/>
  </p:notesMasterIdLst>
  <p:handoutMasterIdLst>
    <p:handoutMasterId r:id="rId15"/>
  </p:handoutMasterIdLst>
  <p:sldIdLst>
    <p:sldId id="270" r:id="rId5"/>
    <p:sldId id="426" r:id="rId6"/>
    <p:sldId id="429" r:id="rId7"/>
    <p:sldId id="430" r:id="rId8"/>
    <p:sldId id="427" r:id="rId9"/>
    <p:sldId id="431" r:id="rId10"/>
    <p:sldId id="432" r:id="rId11"/>
    <p:sldId id="433" r:id="rId12"/>
    <p:sldId id="425" r:id="rId1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y Pennucci" initials="AMP" lastIdx="1" clrIdx="0">
    <p:extLst>
      <p:ext uri="{19B8F6BF-5375-455C-9EA6-DF929625EA0E}">
        <p15:presenceInfo xmlns:p15="http://schemas.microsoft.com/office/powerpoint/2012/main" userId="Aly Pennucc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89DDC"/>
    <a:srgbClr val="5AA7E0"/>
    <a:srgbClr val="75B6E5"/>
    <a:srgbClr val="003DA5"/>
    <a:srgbClr val="1067F4"/>
    <a:srgbClr val="073C93"/>
    <a:srgbClr val="02122C"/>
    <a:srgbClr val="2573F3"/>
    <a:srgbClr val="0944A8"/>
    <a:srgbClr val="306E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40C012-E0E0-4BE6-A403-13F8A334F709}" v="117" dt="2026-05-12T17:39:17.9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67" autoAdjust="0"/>
    <p:restoredTop sz="86364" autoAdjust="0"/>
  </p:normalViewPr>
  <p:slideViewPr>
    <p:cSldViewPr snapToGrid="0">
      <p:cViewPr varScale="1">
        <p:scale>
          <a:sx n="78" d="100"/>
          <a:sy n="78" d="100"/>
        </p:scale>
        <p:origin x="96" y="70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gren, Paddy" userId="ef2ee07d-69a5-4d7a-bec1-86ee5f4cc5ff" providerId="ADAL" clId="{ADCA56D6-F12A-4E53-9A99-EA30F08E3EA2}"/>
    <pc:docChg chg="undo custSel modSld">
      <pc:chgData name="Wigren, Paddy" userId="ef2ee07d-69a5-4d7a-bec1-86ee5f4cc5ff" providerId="ADAL" clId="{ADCA56D6-F12A-4E53-9A99-EA30F08E3EA2}" dt="2026-05-12T17:39:17.914" v="124" actId="6549"/>
      <pc:docMkLst>
        <pc:docMk/>
      </pc:docMkLst>
      <pc:sldChg chg="modSp">
        <pc:chgData name="Wigren, Paddy" userId="ef2ee07d-69a5-4d7a-bec1-86ee5f4cc5ff" providerId="ADAL" clId="{ADCA56D6-F12A-4E53-9A99-EA30F08E3EA2}" dt="2026-05-12T17:36:55.650" v="58" actId="6549"/>
        <pc:sldMkLst>
          <pc:docMk/>
          <pc:sldMk cId="3921266451" sldId="426"/>
        </pc:sldMkLst>
        <pc:spChg chg="mod">
          <ac:chgData name="Wigren, Paddy" userId="ef2ee07d-69a5-4d7a-bec1-86ee5f4cc5ff" providerId="ADAL" clId="{ADCA56D6-F12A-4E53-9A99-EA30F08E3EA2}" dt="2026-05-12T17:36:55.650" v="58" actId="6549"/>
          <ac:spMkLst>
            <pc:docMk/>
            <pc:sldMk cId="3921266451" sldId="426"/>
            <ac:spMk id="3" creationId="{F83893D4-AB7D-4A39-A75D-6F71DCCB0F8A}"/>
          </ac:spMkLst>
        </pc:spChg>
      </pc:sldChg>
      <pc:sldChg chg="addSp delSp modSp mod">
        <pc:chgData name="Wigren, Paddy" userId="ef2ee07d-69a5-4d7a-bec1-86ee5f4cc5ff" providerId="ADAL" clId="{ADCA56D6-F12A-4E53-9A99-EA30F08E3EA2}" dt="2026-05-12T17:35:06.223" v="30" actId="13244"/>
        <pc:sldMkLst>
          <pc:docMk/>
          <pc:sldMk cId="3558580271" sldId="427"/>
        </pc:sldMkLst>
        <pc:spChg chg="del">
          <ac:chgData name="Wigren, Paddy" userId="ef2ee07d-69a5-4d7a-bec1-86ee5f4cc5ff" providerId="ADAL" clId="{ADCA56D6-F12A-4E53-9A99-EA30F08E3EA2}" dt="2026-05-12T17:31:09.760" v="12" actId="478"/>
          <ac:spMkLst>
            <pc:docMk/>
            <pc:sldMk cId="3558580271" sldId="427"/>
            <ac:spMk id="2" creationId="{BC3C1B5D-1ADA-40DF-94A0-268A9FFAEA69}"/>
          </ac:spMkLst>
        </pc:spChg>
        <pc:spChg chg="mod">
          <ac:chgData name="Wigren, Paddy" userId="ef2ee07d-69a5-4d7a-bec1-86ee5f4cc5ff" providerId="ADAL" clId="{ADCA56D6-F12A-4E53-9A99-EA30F08E3EA2}" dt="2026-05-12T17:34:36.967" v="29" actId="20577"/>
          <ac:spMkLst>
            <pc:docMk/>
            <pc:sldMk cId="3558580271" sldId="427"/>
            <ac:spMk id="3" creationId="{F83893D4-AB7D-4A39-A75D-6F71DCCB0F8A}"/>
          </ac:spMkLst>
        </pc:spChg>
        <pc:spChg chg="add del mod">
          <ac:chgData name="Wigren, Paddy" userId="ef2ee07d-69a5-4d7a-bec1-86ee5f4cc5ff" providerId="ADAL" clId="{ADCA56D6-F12A-4E53-9A99-EA30F08E3EA2}" dt="2026-05-12T17:31:11.892" v="13" actId="478"/>
          <ac:spMkLst>
            <pc:docMk/>
            <pc:sldMk cId="3558580271" sldId="427"/>
            <ac:spMk id="6" creationId="{2DAD7284-9A83-AD8C-9562-6FBBA509B465}"/>
          </ac:spMkLst>
        </pc:spChg>
        <pc:spChg chg="add del mod">
          <ac:chgData name="Wigren, Paddy" userId="ef2ee07d-69a5-4d7a-bec1-86ee5f4cc5ff" providerId="ADAL" clId="{ADCA56D6-F12A-4E53-9A99-EA30F08E3EA2}" dt="2026-05-12T17:32:55.818" v="19" actId="478"/>
          <ac:spMkLst>
            <pc:docMk/>
            <pc:sldMk cId="3558580271" sldId="427"/>
            <ac:spMk id="7" creationId="{454A301B-203A-BC63-72CB-2CB586461248}"/>
          </ac:spMkLst>
        </pc:spChg>
        <pc:spChg chg="add mod">
          <ac:chgData name="Wigren, Paddy" userId="ef2ee07d-69a5-4d7a-bec1-86ee5f4cc5ff" providerId="ADAL" clId="{ADCA56D6-F12A-4E53-9A99-EA30F08E3EA2}" dt="2026-05-12T17:35:06.223" v="30" actId="13244"/>
          <ac:spMkLst>
            <pc:docMk/>
            <pc:sldMk cId="3558580271" sldId="427"/>
            <ac:spMk id="8" creationId="{F341E4BD-183C-256A-D70E-5D56CAAB92F7}"/>
          </ac:spMkLst>
        </pc:spChg>
      </pc:sldChg>
      <pc:sldChg chg="modSp">
        <pc:chgData name="Wigren, Paddy" userId="ef2ee07d-69a5-4d7a-bec1-86ee5f4cc5ff" providerId="ADAL" clId="{ADCA56D6-F12A-4E53-9A99-EA30F08E3EA2}" dt="2026-05-12T17:39:07.460" v="88" actId="6549"/>
        <pc:sldMkLst>
          <pc:docMk/>
          <pc:sldMk cId="3247213576" sldId="429"/>
        </pc:sldMkLst>
        <pc:spChg chg="mod">
          <ac:chgData name="Wigren, Paddy" userId="ef2ee07d-69a5-4d7a-bec1-86ee5f4cc5ff" providerId="ADAL" clId="{ADCA56D6-F12A-4E53-9A99-EA30F08E3EA2}" dt="2026-05-12T17:39:07.460" v="88" actId="6549"/>
          <ac:spMkLst>
            <pc:docMk/>
            <pc:sldMk cId="3247213576" sldId="429"/>
            <ac:spMk id="3" creationId="{84ED6787-13EE-6E55-3E5B-FC651003C62E}"/>
          </ac:spMkLst>
        </pc:spChg>
      </pc:sldChg>
      <pc:sldChg chg="modSp mod">
        <pc:chgData name="Wigren, Paddy" userId="ef2ee07d-69a5-4d7a-bec1-86ee5f4cc5ff" providerId="ADAL" clId="{ADCA56D6-F12A-4E53-9A99-EA30F08E3EA2}" dt="2026-05-12T17:31:00.883" v="11" actId="14100"/>
        <pc:sldMkLst>
          <pc:docMk/>
          <pc:sldMk cId="3279392827" sldId="430"/>
        </pc:sldMkLst>
        <pc:spChg chg="mod">
          <ac:chgData name="Wigren, Paddy" userId="ef2ee07d-69a5-4d7a-bec1-86ee5f4cc5ff" providerId="ADAL" clId="{ADCA56D6-F12A-4E53-9A99-EA30F08E3EA2}" dt="2026-05-12T17:31:00.883" v="11" actId="14100"/>
          <ac:spMkLst>
            <pc:docMk/>
            <pc:sldMk cId="3279392827" sldId="430"/>
            <ac:spMk id="2" creationId="{1B3C83AC-A27C-6E6F-D5EC-2DE7C1D7BAED}"/>
          </ac:spMkLst>
        </pc:spChg>
      </pc:sldChg>
      <pc:sldChg chg="modSp">
        <pc:chgData name="Wigren, Paddy" userId="ef2ee07d-69a5-4d7a-bec1-86ee5f4cc5ff" providerId="ADAL" clId="{ADCA56D6-F12A-4E53-9A99-EA30F08E3EA2}" dt="2026-05-12T17:38:33.339" v="69" actId="6549"/>
        <pc:sldMkLst>
          <pc:docMk/>
          <pc:sldMk cId="3785562381" sldId="431"/>
        </pc:sldMkLst>
        <pc:spChg chg="mod">
          <ac:chgData name="Wigren, Paddy" userId="ef2ee07d-69a5-4d7a-bec1-86ee5f4cc5ff" providerId="ADAL" clId="{ADCA56D6-F12A-4E53-9A99-EA30F08E3EA2}" dt="2026-05-12T17:38:33.339" v="69" actId="6549"/>
          <ac:spMkLst>
            <pc:docMk/>
            <pc:sldMk cId="3785562381" sldId="431"/>
            <ac:spMk id="3" creationId="{FF593DFB-170F-A930-6429-7EA434D119B2}"/>
          </ac:spMkLst>
        </pc:spChg>
      </pc:sldChg>
      <pc:sldChg chg="modSp">
        <pc:chgData name="Wigren, Paddy" userId="ef2ee07d-69a5-4d7a-bec1-86ee5f4cc5ff" providerId="ADAL" clId="{ADCA56D6-F12A-4E53-9A99-EA30F08E3EA2}" dt="2026-05-12T17:38:26.996" v="66" actId="6549"/>
        <pc:sldMkLst>
          <pc:docMk/>
          <pc:sldMk cId="242272260" sldId="432"/>
        </pc:sldMkLst>
        <pc:spChg chg="mod">
          <ac:chgData name="Wigren, Paddy" userId="ef2ee07d-69a5-4d7a-bec1-86ee5f4cc5ff" providerId="ADAL" clId="{ADCA56D6-F12A-4E53-9A99-EA30F08E3EA2}" dt="2026-05-12T17:38:26.996" v="66" actId="6549"/>
          <ac:spMkLst>
            <pc:docMk/>
            <pc:sldMk cId="242272260" sldId="432"/>
            <ac:spMk id="3" creationId="{B928C129-F890-CD3C-9C5E-1F4782FCAC87}"/>
          </ac:spMkLst>
        </pc:spChg>
      </pc:sldChg>
      <pc:sldChg chg="modSp">
        <pc:chgData name="Wigren, Paddy" userId="ef2ee07d-69a5-4d7a-bec1-86ee5f4cc5ff" providerId="ADAL" clId="{ADCA56D6-F12A-4E53-9A99-EA30F08E3EA2}" dt="2026-05-12T17:39:17.914" v="124" actId="6549"/>
        <pc:sldMkLst>
          <pc:docMk/>
          <pc:sldMk cId="2001442134" sldId="433"/>
        </pc:sldMkLst>
        <pc:spChg chg="mod">
          <ac:chgData name="Wigren, Paddy" userId="ef2ee07d-69a5-4d7a-bec1-86ee5f4cc5ff" providerId="ADAL" clId="{ADCA56D6-F12A-4E53-9A99-EA30F08E3EA2}" dt="2026-05-12T17:39:17.914" v="124" actId="6549"/>
          <ac:spMkLst>
            <pc:docMk/>
            <pc:sldMk cId="2001442134" sldId="433"/>
            <ac:spMk id="3" creationId="{03A4A51B-1F99-A187-2DDA-8C724A5CF7E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3070CC-7023-49A3-B57B-F3AEB986AB4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87F78EE7-5AFA-48D4-936E-B156AA7EF25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531DAF0-1B26-4CA6-8DFE-0885B9CD8E92}" type="datetimeFigureOut">
              <a:rPr lang="en-US" smtClean="0"/>
              <a:t>5/12/2026</a:t>
            </a:fld>
            <a:endParaRPr lang="en-US"/>
          </a:p>
        </p:txBody>
      </p:sp>
      <p:sp>
        <p:nvSpPr>
          <p:cNvPr id="4" name="Footer Placeholder 3">
            <a:extLst>
              <a:ext uri="{FF2B5EF4-FFF2-40B4-BE49-F238E27FC236}">
                <a16:creationId xmlns:a16="http://schemas.microsoft.com/office/drawing/2014/main" id="{CC342F98-5695-4863-9AF9-02B07CA07E4D}"/>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FD38A1A-CF31-447C-9D42-5A522B4A1D5A}"/>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D7A0B8B-3EC1-4898-93FE-56C6A2250C74}" type="slidenum">
              <a:rPr lang="en-US" smtClean="0"/>
              <a:t>‹#›</a:t>
            </a:fld>
            <a:endParaRPr lang="en-US"/>
          </a:p>
        </p:txBody>
      </p:sp>
    </p:spTree>
    <p:extLst>
      <p:ext uri="{BB962C8B-B14F-4D97-AF65-F5344CB8AC3E}">
        <p14:creationId xmlns:p14="http://schemas.microsoft.com/office/powerpoint/2010/main" val="14070507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476A40D-3720-4760-B0DA-6DE9A4A352E4}" type="slidenum">
              <a:rPr lang="en-US" smtClean="0"/>
              <a:t>‹#›</a:t>
            </a:fld>
            <a:endParaRPr lang="en-US"/>
          </a:p>
        </p:txBody>
      </p:sp>
      <p:sp>
        <p:nvSpPr>
          <p:cNvPr id="8" name="Slide Image Placeholder 7">
            <a:extLst>
              <a:ext uri="{FF2B5EF4-FFF2-40B4-BE49-F238E27FC236}">
                <a16:creationId xmlns:a16="http://schemas.microsoft.com/office/drawing/2014/main" id="{8F1D5BA1-D11E-4778-A4D4-B3F53B225934}"/>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Tree>
    <p:extLst>
      <p:ext uri="{BB962C8B-B14F-4D97-AF65-F5344CB8AC3E}">
        <p14:creationId xmlns:p14="http://schemas.microsoft.com/office/powerpoint/2010/main" val="164762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p:spPr>
      </p:sp>
      <p:sp>
        <p:nvSpPr>
          <p:cNvPr id="3" name="Notes Placeholder 2"/>
          <p:cNvSpPr>
            <a:spLocks noGrp="1"/>
          </p:cNvSpPr>
          <p:nvPr>
            <p:ph type="body" idx="1"/>
          </p:nvPr>
        </p:nvSpPr>
        <p:spPr/>
        <p:txBody>
          <a:bodyPr/>
          <a:lstStyle/>
          <a:p>
            <a:r>
              <a:rPr lang="en-US" baseline="0"/>
              <a:t>Enter department name/issue area, your name and the date of the presentation</a:t>
            </a:r>
          </a:p>
        </p:txBody>
      </p:sp>
      <p:sp>
        <p:nvSpPr>
          <p:cNvPr id="4" name="Slide Number Placeholder 3"/>
          <p:cNvSpPr>
            <a:spLocks noGrp="1"/>
          </p:cNvSpPr>
          <p:nvPr>
            <p:ph type="sldNum" sz="quarter" idx="10"/>
          </p:nvPr>
        </p:nvSpPr>
        <p:spPr/>
        <p:txBody>
          <a:bodyPr/>
          <a:lstStyle/>
          <a:p>
            <a:pPr defTabSz="465887">
              <a:defRPr/>
            </a:pPr>
            <a:fld id="{CD013DE6-4B73-414E-825E-4E6814C7A5F0}" type="slidenum">
              <a:rPr lang="en-US">
                <a:solidFill>
                  <a:prstClr val="black"/>
                </a:solidFill>
                <a:latin typeface="Calibri" panose="020F0502020204030204"/>
              </a:rPr>
              <a:pPr defTabSz="465887">
                <a:defRPr/>
              </a:pPr>
              <a:t>0</a:t>
            </a:fld>
            <a:endParaRPr lang="en-US">
              <a:solidFill>
                <a:prstClr val="black"/>
              </a:solidFill>
              <a:latin typeface="Calibri" panose="020F0502020204030204"/>
            </a:endParaRPr>
          </a:p>
        </p:txBody>
      </p:sp>
    </p:spTree>
    <p:extLst>
      <p:ext uri="{BB962C8B-B14F-4D97-AF65-F5344CB8AC3E}">
        <p14:creationId xmlns:p14="http://schemas.microsoft.com/office/powerpoint/2010/main" val="530033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0944A8"/>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 y="6334316"/>
            <a:ext cx="12192000" cy="66484"/>
          </a:xfrm>
          <a:prstGeom prst="rect">
            <a:avLst/>
          </a:prstGeom>
          <a:solidFill>
            <a:srgbClr val="489DD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7200" spc="-5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1"/>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18823C28-AF61-449C-AE62-6262FD3202B0}" type="datetime1">
              <a:rPr lang="en-US" smtClean="0"/>
              <a:t>5/12/2026</a:t>
            </a:fld>
            <a:endParaRPr lang="en-US"/>
          </a:p>
        </p:txBody>
      </p:sp>
      <p:sp>
        <p:nvSpPr>
          <p:cNvPr id="6" name="Slide Number Placeholder 5"/>
          <p:cNvSpPr>
            <a:spLocks noGrp="1"/>
          </p:cNvSpPr>
          <p:nvPr>
            <p:ph type="sldNum" sz="quarter" idx="12"/>
          </p:nvPr>
        </p:nvSpPr>
        <p:spPr/>
        <p:txBody>
          <a:bodyPr/>
          <a:lstStyle/>
          <a:p>
            <a:fld id="{729CB5B1-55C6-405B-AA1D-4FC0652A0BD2}"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923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a:solidFill>
                  <a:schemeClr val="tx1"/>
                </a:solidFill>
              </a:defRPr>
            </a:lvl1pPr>
          </a:lstStyle>
          <a:p>
            <a:r>
              <a:rPr lang="en-US" dirty="0"/>
              <a:t>Title</a:t>
            </a:r>
          </a:p>
        </p:txBody>
      </p:sp>
      <p:sp>
        <p:nvSpPr>
          <p:cNvPr id="3" name="Content Placeholder 2"/>
          <p:cNvSpPr>
            <a:spLocks noGrp="1"/>
          </p:cNvSpPr>
          <p:nvPr>
            <p:ph idx="1"/>
          </p:nvPr>
        </p:nvSpPr>
        <p:spPr/>
        <p:txBody>
          <a:bodyPr>
            <a:normAutofit/>
          </a:bodyPr>
          <a:lstStyle>
            <a:lvl1pPr marL="344488" indent="-344488">
              <a:lnSpc>
                <a:spcPct val="100000"/>
              </a:lnSpc>
              <a:buFont typeface="Calibri" panose="020F0502020204030204" pitchFamily="34" charset="0"/>
              <a:buChar char="‒"/>
              <a:defRPr sz="2000" baseline="0">
                <a:solidFill>
                  <a:schemeClr val="tx1"/>
                </a:solidFill>
              </a:defRPr>
            </a:lvl1pPr>
            <a:lvl2pPr marL="688975" indent="-344488">
              <a:lnSpc>
                <a:spcPct val="100000"/>
              </a:lnSpc>
              <a:buClrTx/>
              <a:buFont typeface="Calibri" panose="020F0502020204030204" pitchFamily="34" charset="0"/>
              <a:buChar char="‒"/>
              <a:defRPr sz="2000" baseline="0">
                <a:solidFill>
                  <a:schemeClr val="tx1"/>
                </a:solidFill>
              </a:defRPr>
            </a:lvl2pPr>
            <a:lvl3pPr marL="1033463" indent="-344488">
              <a:lnSpc>
                <a:spcPct val="100000"/>
              </a:lnSpc>
              <a:buClrTx/>
              <a:buFont typeface="Calibri" panose="020F0502020204030204" pitchFamily="34" charset="0"/>
              <a:buChar char="‒"/>
              <a:defRPr sz="2000" baseline="0">
                <a:solidFill>
                  <a:schemeClr val="tx1"/>
                </a:solidFill>
              </a:defRPr>
            </a:lvl3pPr>
            <a:lvl4pPr marL="1377950" indent="-344488">
              <a:lnSpc>
                <a:spcPct val="100000"/>
              </a:lnSpc>
              <a:buClrTx/>
              <a:buFont typeface="Calibri" panose="020F0502020204030204" pitchFamily="34" charset="0"/>
              <a:buChar char="‒"/>
              <a:defRPr sz="2000" baseline="0">
                <a:solidFill>
                  <a:schemeClr val="tx1"/>
                </a:solidFill>
              </a:defRPr>
            </a:lvl4pPr>
            <a:lvl5pPr marL="1709738" indent="-331788">
              <a:lnSpc>
                <a:spcPct val="100000"/>
              </a:lnSpc>
              <a:buClrTx/>
              <a:buFont typeface="Calibri" panose="020F0502020204030204" pitchFamily="34" charset="0"/>
              <a:buChar char="‒"/>
              <a:defRPr sz="200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729CB5B1-55C6-405B-AA1D-4FC0652A0BD2}" type="slidenum">
              <a:rPr lang="en-US" smtClean="0"/>
              <a:t>‹#›</a:t>
            </a:fld>
            <a:endParaRPr lang="en-US"/>
          </a:p>
        </p:txBody>
      </p:sp>
      <p:sp>
        <p:nvSpPr>
          <p:cNvPr id="7" name="Date Placeholder 3">
            <a:extLst>
              <a:ext uri="{FF2B5EF4-FFF2-40B4-BE49-F238E27FC236}">
                <a16:creationId xmlns:a16="http://schemas.microsoft.com/office/drawing/2014/main" id="{29DA39CA-F8B5-41DC-BEBF-3B46C2B26F3E}"/>
              </a:ext>
            </a:extLst>
          </p:cNvPr>
          <p:cNvSpPr>
            <a:spLocks noGrp="1"/>
          </p:cNvSpPr>
          <p:nvPr>
            <p:ph type="dt" sz="half" idx="10"/>
          </p:nvPr>
        </p:nvSpPr>
        <p:spPr>
          <a:xfrm>
            <a:off x="1097280" y="6459785"/>
            <a:ext cx="2472271" cy="365125"/>
          </a:xfrm>
        </p:spPr>
        <p:txBody>
          <a:bodyPr/>
          <a:lstStyle/>
          <a:p>
            <a:fld id="{C66AF191-4BDC-4C75-A148-B7C628D36789}" type="datetime1">
              <a:rPr lang="en-US" smtClean="0"/>
              <a:t>5/12/2026</a:t>
            </a:fld>
            <a:endParaRPr lang="en-US"/>
          </a:p>
        </p:txBody>
      </p:sp>
    </p:spTree>
    <p:extLst>
      <p:ext uri="{BB962C8B-B14F-4D97-AF65-F5344CB8AC3E}">
        <p14:creationId xmlns:p14="http://schemas.microsoft.com/office/powerpoint/2010/main" val="2572719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114685"/>
          </a:xfrm>
        </p:spPr>
        <p:txBody>
          <a:bodyPr/>
          <a:lstStyle/>
          <a:p>
            <a:r>
              <a:rPr lang="en-US" dirty="0"/>
              <a:t>Click to edit Master title style</a:t>
            </a:r>
          </a:p>
        </p:txBody>
      </p:sp>
      <p:sp>
        <p:nvSpPr>
          <p:cNvPr id="3" name="Content Placeholder 2"/>
          <p:cNvSpPr>
            <a:spLocks noGrp="1"/>
          </p:cNvSpPr>
          <p:nvPr>
            <p:ph sz="half" idx="1"/>
          </p:nvPr>
        </p:nvSpPr>
        <p:spPr>
          <a:xfrm>
            <a:off x="1097280" y="1579418"/>
            <a:ext cx="4937760" cy="4289675"/>
          </a:xfrm>
        </p:spPr>
        <p:txBody>
          <a:bodyPr/>
          <a:lstStyle>
            <a:lvl1pPr marL="344488" indent="-344488">
              <a:lnSpc>
                <a:spcPct val="100000"/>
              </a:lnSpc>
              <a:buFont typeface="Calibri" panose="020F0502020204030204" pitchFamily="34" charset="0"/>
              <a:buChar char="−"/>
              <a:defRPr/>
            </a:lvl1pPr>
            <a:lvl2pPr marL="688975" indent="-344488">
              <a:lnSpc>
                <a:spcPct val="100000"/>
              </a:lnSpc>
              <a:buFont typeface="Calibri" panose="020F0502020204030204" pitchFamily="34" charset="0"/>
              <a:buChar char="−"/>
              <a:defRPr/>
            </a:lvl2pPr>
            <a:lvl3pPr marL="1033463" indent="-344488">
              <a:lnSpc>
                <a:spcPct val="100000"/>
              </a:lnSpc>
              <a:buFont typeface="Calibri" panose="020F0502020204030204" pitchFamily="34" charset="0"/>
              <a:buChar char="−"/>
              <a:defRPr/>
            </a:lvl3pPr>
            <a:lvl4pPr marL="1377950" indent="-344488">
              <a:lnSpc>
                <a:spcPct val="100000"/>
              </a:lnSpc>
              <a:buFont typeface="Calibri" panose="020F0502020204030204" pitchFamily="34" charset="0"/>
              <a:buChar char="−"/>
              <a:defRPr/>
            </a:lvl4pPr>
            <a:lvl5pPr marL="1709738" indent="-331788">
              <a:lnSpc>
                <a:spcPct val="100000"/>
              </a:lnSpc>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5" name="Date Placeholder 4"/>
          <p:cNvSpPr>
            <a:spLocks noGrp="1"/>
          </p:cNvSpPr>
          <p:nvPr>
            <p:ph type="dt" sz="half" idx="10"/>
          </p:nvPr>
        </p:nvSpPr>
        <p:spPr/>
        <p:txBody>
          <a:bodyPr/>
          <a:lstStyle/>
          <a:p>
            <a:fld id="{99206315-9FDA-44E3-A705-9E1131A1E05B}" type="datetime1">
              <a:rPr lang="en-US" smtClean="0"/>
              <a:t>5/12/2026</a:t>
            </a:fld>
            <a:endParaRPr lang="en-US"/>
          </a:p>
        </p:txBody>
      </p:sp>
      <p:sp>
        <p:nvSpPr>
          <p:cNvPr id="7" name="Slide Number Placeholder 6"/>
          <p:cNvSpPr>
            <a:spLocks noGrp="1"/>
          </p:cNvSpPr>
          <p:nvPr>
            <p:ph type="sldNum" sz="quarter" idx="12"/>
          </p:nvPr>
        </p:nvSpPr>
        <p:spPr/>
        <p:txBody>
          <a:bodyPr/>
          <a:lstStyle/>
          <a:p>
            <a:fld id="{729CB5B1-55C6-405B-AA1D-4FC0652A0BD2}" type="slidenum">
              <a:rPr lang="en-US" smtClean="0"/>
              <a:t>‹#›</a:t>
            </a:fld>
            <a:endParaRPr lang="en-US"/>
          </a:p>
        </p:txBody>
      </p:sp>
      <p:sp>
        <p:nvSpPr>
          <p:cNvPr id="9" name="Content Placeholder 2">
            <a:extLst>
              <a:ext uri="{FF2B5EF4-FFF2-40B4-BE49-F238E27FC236}">
                <a16:creationId xmlns:a16="http://schemas.microsoft.com/office/drawing/2014/main" id="{8C2518B1-697A-4F4A-AC8E-6EFC95D044A7}"/>
              </a:ext>
            </a:extLst>
          </p:cNvPr>
          <p:cNvSpPr>
            <a:spLocks noGrp="1"/>
          </p:cNvSpPr>
          <p:nvPr>
            <p:ph sz="half" idx="13"/>
          </p:nvPr>
        </p:nvSpPr>
        <p:spPr>
          <a:xfrm>
            <a:off x="6274723" y="1579417"/>
            <a:ext cx="4937760" cy="4289675"/>
          </a:xfrm>
        </p:spPr>
        <p:txBody>
          <a:bodyPr/>
          <a:lstStyle>
            <a:lvl1pPr marL="344488" indent="-344488">
              <a:lnSpc>
                <a:spcPct val="100000"/>
              </a:lnSpc>
              <a:buFont typeface="Calibri" panose="020F0502020204030204" pitchFamily="34" charset="0"/>
              <a:buChar char="−"/>
              <a:defRPr/>
            </a:lvl1pPr>
            <a:lvl2pPr marL="688975" indent="-344488">
              <a:lnSpc>
                <a:spcPct val="100000"/>
              </a:lnSpc>
              <a:buFont typeface="Calibri" panose="020F0502020204030204" pitchFamily="34" charset="0"/>
              <a:buChar char="−"/>
              <a:defRPr/>
            </a:lvl2pPr>
            <a:lvl3pPr marL="1033463" indent="-344488">
              <a:lnSpc>
                <a:spcPct val="100000"/>
              </a:lnSpc>
              <a:buFont typeface="Calibri" panose="020F0502020204030204" pitchFamily="34" charset="0"/>
              <a:buChar char="−"/>
              <a:defRPr/>
            </a:lvl3pPr>
            <a:lvl4pPr marL="1377950" indent="-344488">
              <a:lnSpc>
                <a:spcPct val="100000"/>
              </a:lnSpc>
              <a:buFont typeface="Calibri" panose="020F0502020204030204" pitchFamily="34" charset="0"/>
              <a:buChar char="−"/>
              <a:defRPr/>
            </a:lvl4pPr>
            <a:lvl5pPr marL="1709738" indent="-331788">
              <a:lnSpc>
                <a:spcPct val="100000"/>
              </a:lnSpc>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Tree>
    <p:extLst>
      <p:ext uri="{BB962C8B-B14F-4D97-AF65-F5344CB8AC3E}">
        <p14:creationId xmlns:p14="http://schemas.microsoft.com/office/powerpoint/2010/main" val="664673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003DA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rgbClr val="489DD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A4CC13E1-333A-4EBB-95F0-472B5CE3BA47}" type="datetime1">
              <a:rPr lang="en-US" smtClean="0"/>
              <a:t>5/12/2026</a:t>
            </a:fld>
            <a:endParaRPr lang="en-US"/>
          </a:p>
        </p:txBody>
      </p:sp>
      <p:sp>
        <p:nvSpPr>
          <p:cNvPr id="9" name="Slide Number Placeholder 8"/>
          <p:cNvSpPr>
            <a:spLocks noGrp="1"/>
          </p:cNvSpPr>
          <p:nvPr>
            <p:ph type="sldNum" sz="quarter" idx="12"/>
          </p:nvPr>
        </p:nvSpPr>
        <p:spPr/>
        <p:txBody>
          <a:bodyPr/>
          <a:lstStyle/>
          <a:p>
            <a:fld id="{729CB5B1-55C6-405B-AA1D-4FC0652A0BD2}" type="slidenum">
              <a:rPr lang="en-US" smtClean="0"/>
              <a:t>‹#›</a:t>
            </a:fld>
            <a:endParaRPr lang="en-US"/>
          </a:p>
        </p:txBody>
      </p:sp>
      <p:sp>
        <p:nvSpPr>
          <p:cNvPr id="2" name="Title Placeholder 1">
            <a:extLst>
              <a:ext uri="{FF2B5EF4-FFF2-40B4-BE49-F238E27FC236}">
                <a16:creationId xmlns:a16="http://schemas.microsoft.com/office/drawing/2014/main" id="{D2B314DA-010F-E09D-A269-64B1F2E11CD2}"/>
              </a:ext>
            </a:extLst>
          </p:cNvPr>
          <p:cNvSpPr>
            <a:spLocks noGrp="1"/>
          </p:cNvSpPr>
          <p:nvPr>
            <p:ph type="title"/>
          </p:nvPr>
        </p:nvSpPr>
        <p:spPr>
          <a:xfrm>
            <a:off x="1097280" y="2935990"/>
            <a:ext cx="10058400" cy="986020"/>
          </a:xfrm>
          <a:prstGeom prst="rect">
            <a:avLst/>
          </a:prstGeom>
        </p:spPr>
        <p:txBody>
          <a:bodyPr vert="horz" lIns="91440" tIns="45720" rIns="91440" bIns="45720" rtlCol="0" anchor="ctr">
            <a:normAutofit/>
          </a:bodyPr>
          <a:lstStyle>
            <a:lvl1pPr algn="ctr">
              <a:defRPr sz="5400">
                <a:solidFill>
                  <a:schemeClr val="tx1"/>
                </a:solidFill>
                <a:latin typeface="+mj-lt"/>
                <a:cs typeface="Arial" panose="020B0604020202020204" pitchFamily="34" charset="0"/>
              </a:defRPr>
            </a:lvl1pPr>
          </a:lstStyle>
          <a:p>
            <a:endParaRPr lang="en-US" dirty="0"/>
          </a:p>
        </p:txBody>
      </p:sp>
    </p:spTree>
    <p:extLst>
      <p:ext uri="{BB962C8B-B14F-4D97-AF65-F5344CB8AC3E}">
        <p14:creationId xmlns:p14="http://schemas.microsoft.com/office/powerpoint/2010/main" val="2275944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3DA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1067F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DE77AC0-51BD-4B65-A700-E401DD0291C4}" type="datetime1">
              <a:rPr lang="en-US" smtClean="0"/>
              <a:t>5/12/2026</a:t>
            </a:fld>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29CB5B1-55C6-405B-AA1D-4FC0652A0BD2}" type="slidenum">
              <a:rPr lang="en-US" smtClean="0"/>
              <a:t>‹#›</a:t>
            </a:fld>
            <a:endParaRPr lang="en-US"/>
          </a:p>
        </p:txBody>
      </p:sp>
    </p:spTree>
    <p:extLst>
      <p:ext uri="{BB962C8B-B14F-4D97-AF65-F5344CB8AC3E}">
        <p14:creationId xmlns:p14="http://schemas.microsoft.com/office/powerpoint/2010/main" val="534314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Custom Layout">
    <p:bg>
      <p:bgPr>
        <a:solidFill>
          <a:srgbClr val="003DA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8E007-CB70-4D7A-86C7-9E3F988F4CE4}"/>
              </a:ext>
            </a:extLst>
          </p:cNvPr>
          <p:cNvSpPr>
            <a:spLocks noGrp="1"/>
          </p:cNvSpPr>
          <p:nvPr>
            <p:ph type="title"/>
          </p:nvPr>
        </p:nvSpPr>
        <p:spPr>
          <a:xfrm>
            <a:off x="781050" y="-1"/>
            <a:ext cx="10420350" cy="3130995"/>
          </a:xfrm>
        </p:spPr>
        <p:txBody>
          <a:bodyPr>
            <a:normAutofit/>
          </a:bodyPr>
          <a:lstStyle>
            <a:lvl1pPr>
              <a:defRPr sz="6600" b="1">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2EF345F8-564E-4FFA-A55D-BAB5C00C3FDB}"/>
              </a:ext>
            </a:extLst>
          </p:cNvPr>
          <p:cNvSpPr>
            <a:spLocks noGrp="1"/>
          </p:cNvSpPr>
          <p:nvPr>
            <p:ph type="dt" sz="half" idx="10"/>
          </p:nvPr>
        </p:nvSpPr>
        <p:spPr/>
        <p:txBody>
          <a:bodyPr/>
          <a:lstStyle/>
          <a:p>
            <a:fld id="{133128C2-C76F-4CFB-A92A-D7A01B88D779}" type="datetime1">
              <a:rPr lang="en-US" smtClean="0"/>
              <a:t>5/12/2026</a:t>
            </a:fld>
            <a:endParaRPr lang="en-US"/>
          </a:p>
        </p:txBody>
      </p:sp>
      <p:sp>
        <p:nvSpPr>
          <p:cNvPr id="5" name="Slide Number Placeholder 4">
            <a:extLst>
              <a:ext uri="{FF2B5EF4-FFF2-40B4-BE49-F238E27FC236}">
                <a16:creationId xmlns:a16="http://schemas.microsoft.com/office/drawing/2014/main" id="{F14075BD-6F00-4EC3-A82B-9DA213C2ECD7}"/>
              </a:ext>
            </a:extLst>
          </p:cNvPr>
          <p:cNvSpPr>
            <a:spLocks noGrp="1"/>
          </p:cNvSpPr>
          <p:nvPr>
            <p:ph type="sldNum" sz="quarter" idx="12"/>
          </p:nvPr>
        </p:nvSpPr>
        <p:spPr/>
        <p:txBody>
          <a:bodyPr/>
          <a:lstStyle/>
          <a:p>
            <a:fld id="{D072848C-A785-4F9C-9BAF-D1A23B79EB54}" type="slidenum">
              <a:rPr lang="en-US" smtClean="0"/>
              <a:t>‹#›</a:t>
            </a:fld>
            <a:endParaRPr lang="en-US"/>
          </a:p>
        </p:txBody>
      </p:sp>
    </p:spTree>
    <p:extLst>
      <p:ext uri="{BB962C8B-B14F-4D97-AF65-F5344CB8AC3E}">
        <p14:creationId xmlns:p14="http://schemas.microsoft.com/office/powerpoint/2010/main" val="22767804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3DA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88825" cy="64008"/>
          </a:xfrm>
          <a:prstGeom prst="rect">
            <a:avLst/>
          </a:prstGeom>
          <a:solidFill>
            <a:srgbClr val="489DD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4"/>
            <a:ext cx="10058400" cy="986020"/>
          </a:xfrm>
          <a:prstGeom prst="rect">
            <a:avLst/>
          </a:prstGeom>
        </p:spPr>
        <p:txBody>
          <a:bodyPr vert="horz" lIns="91440" tIns="45720" rIns="91440" bIns="45720" rtlCol="0" anchor="b">
            <a:normAutofit/>
          </a:bodyPr>
          <a:lstStyle/>
          <a:p>
            <a:r>
              <a:rPr lang="en-US" dirty="0"/>
              <a:t>Title</a:t>
            </a:r>
          </a:p>
        </p:txBody>
      </p:sp>
      <p:sp>
        <p:nvSpPr>
          <p:cNvPr id="3" name="Text Placeholder 2"/>
          <p:cNvSpPr>
            <a:spLocks noGrp="1"/>
          </p:cNvSpPr>
          <p:nvPr>
            <p:ph type="body" idx="1"/>
          </p:nvPr>
        </p:nvSpPr>
        <p:spPr>
          <a:xfrm>
            <a:off x="1097280" y="1472541"/>
            <a:ext cx="10058400" cy="4488869"/>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n-US"/>
              <a:t>2/1/2021</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29CB5B1-55C6-405B-AA1D-4FC0652A0BD2}" type="slidenum">
              <a:rPr lang="en-US" smtClean="0"/>
              <a:t>‹#›</a:t>
            </a:fld>
            <a:endParaRPr lang="en-US"/>
          </a:p>
        </p:txBody>
      </p:sp>
      <p:cxnSp>
        <p:nvCxnSpPr>
          <p:cNvPr id="10" name="Straight Connector 9"/>
          <p:cNvCxnSpPr/>
          <p:nvPr/>
        </p:nvCxnSpPr>
        <p:spPr>
          <a:xfrm>
            <a:off x="1188720" y="1272624"/>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5806487"/>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8" r:id="rId3"/>
    <p:sldLayoutId id="2147483761" r:id="rId4"/>
    <p:sldLayoutId id="2147483762" r:id="rId5"/>
    <p:sldLayoutId id="2147483766" r:id="rId6"/>
  </p:sldLayoutIdLst>
  <p:hf hdr="0" dt="0"/>
  <p:txStyles>
    <p:titleStyle>
      <a:lvl1pPr algn="l" defTabSz="914400" rtl="0" eaLnBrk="1" latinLnBrk="0" hangingPunct="1">
        <a:lnSpc>
          <a:spcPct val="85000"/>
        </a:lnSpc>
        <a:spcBef>
          <a:spcPct val="0"/>
        </a:spcBef>
        <a:buNone/>
        <a:defRPr sz="4000" b="1" kern="1200" spc="-50" baseline="0">
          <a:solidFill>
            <a:schemeClr val="tx1"/>
          </a:solidFill>
          <a:latin typeface="+mj-lt"/>
          <a:ea typeface="+mj-ea"/>
          <a:cs typeface="+mj-cs"/>
        </a:defRPr>
      </a:lvl1pPr>
    </p:titleStyle>
    <p:bodyStyle>
      <a:lvl1pPr marL="344488" indent="-344488" algn="l" defTabSz="914400" rtl="0" eaLnBrk="1" latinLnBrk="0" hangingPunct="1">
        <a:lnSpc>
          <a:spcPct val="90000"/>
        </a:lnSpc>
        <a:spcBef>
          <a:spcPts val="1200"/>
        </a:spcBef>
        <a:spcAft>
          <a:spcPts val="200"/>
        </a:spcAft>
        <a:buClrTx/>
        <a:buSzPct val="100000"/>
        <a:buFont typeface="Arial" panose="020B0604020202020204" pitchFamily="34" charset="0"/>
        <a:buChar char="•"/>
        <a:defRPr sz="2400" kern="1200">
          <a:solidFill>
            <a:schemeClr val="tx1"/>
          </a:solidFill>
          <a:latin typeface="+mn-lt"/>
          <a:ea typeface="+mn-ea"/>
          <a:cs typeface="+mn-cs"/>
        </a:defRPr>
      </a:lvl1pPr>
      <a:lvl2pPr marL="688975" indent="-344488" algn="l" defTabSz="914400" rtl="0" eaLnBrk="1" latinLnBrk="0" hangingPunct="1">
        <a:lnSpc>
          <a:spcPct val="90000"/>
        </a:lnSpc>
        <a:spcBef>
          <a:spcPts val="200"/>
        </a:spcBef>
        <a:spcAft>
          <a:spcPts val="400"/>
        </a:spcAft>
        <a:buClrTx/>
        <a:buFont typeface="Arial" panose="020B0604020202020204" pitchFamily="34" charset="0"/>
        <a:buChar char="•"/>
        <a:defRPr sz="2400" kern="1200">
          <a:solidFill>
            <a:schemeClr val="tx1"/>
          </a:solidFill>
          <a:latin typeface="+mn-lt"/>
          <a:ea typeface="+mn-ea"/>
          <a:cs typeface="+mn-cs"/>
        </a:defRPr>
      </a:lvl2pPr>
      <a:lvl3pPr marL="1033463" indent="-344488" algn="l" defTabSz="914400" rtl="0" eaLnBrk="1" latinLnBrk="0" hangingPunct="1">
        <a:lnSpc>
          <a:spcPct val="90000"/>
        </a:lnSpc>
        <a:spcBef>
          <a:spcPts val="200"/>
        </a:spcBef>
        <a:spcAft>
          <a:spcPts val="400"/>
        </a:spcAft>
        <a:buClrTx/>
        <a:buFont typeface="Arial" panose="020B0604020202020204" pitchFamily="34" charset="0"/>
        <a:buChar char="•"/>
        <a:defRPr sz="2400" kern="1200">
          <a:solidFill>
            <a:schemeClr val="tx1"/>
          </a:solidFill>
          <a:latin typeface="+mn-lt"/>
          <a:ea typeface="+mn-ea"/>
          <a:cs typeface="+mn-cs"/>
        </a:defRPr>
      </a:lvl3pPr>
      <a:lvl4pPr marL="1377950" indent="-344488" algn="l" defTabSz="914400" rtl="0" eaLnBrk="1" latinLnBrk="0" hangingPunct="1">
        <a:lnSpc>
          <a:spcPct val="90000"/>
        </a:lnSpc>
        <a:spcBef>
          <a:spcPts val="200"/>
        </a:spcBef>
        <a:spcAft>
          <a:spcPts val="400"/>
        </a:spcAft>
        <a:buClrTx/>
        <a:buFont typeface="Arial" panose="020B0604020202020204" pitchFamily="34" charset="0"/>
        <a:buChar char="•"/>
        <a:tabLst>
          <a:tab pos="1033463" algn="l"/>
          <a:tab pos="1377950" algn="l"/>
        </a:tabLst>
        <a:defRPr sz="2400" kern="1200">
          <a:solidFill>
            <a:schemeClr val="tx1"/>
          </a:solidFill>
          <a:latin typeface="+mn-lt"/>
          <a:ea typeface="+mn-ea"/>
          <a:cs typeface="+mn-cs"/>
        </a:defRPr>
      </a:lvl4pPr>
      <a:lvl5pPr marL="1709738" indent="-331788" algn="l" defTabSz="914400" rtl="0" eaLnBrk="1" latinLnBrk="0" hangingPunct="1">
        <a:lnSpc>
          <a:spcPct val="90000"/>
        </a:lnSpc>
        <a:spcBef>
          <a:spcPts val="200"/>
        </a:spcBef>
        <a:spcAft>
          <a:spcPts val="400"/>
        </a:spcAft>
        <a:buClrTx/>
        <a:buFont typeface="Arial" panose="020B0604020202020204" pitchFamily="34" charset="0"/>
        <a:buChar char="•"/>
        <a:defRPr sz="2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spcBef>
                <a:spcPts val="600"/>
              </a:spcBef>
              <a:spcAft>
                <a:spcPts val="1200"/>
              </a:spcAft>
            </a:pPr>
            <a:r>
              <a:rPr lang="en-US" sz="3500" b="1" dirty="0">
                <a:solidFill>
                  <a:schemeClr val="tx1"/>
                </a:solidFill>
              </a:rPr>
              <a:t>Resolution 32202: Next Steps After King County Regional Homelessness Authority Forensic Evaluation </a:t>
            </a:r>
          </a:p>
        </p:txBody>
      </p:sp>
      <p:sp>
        <p:nvSpPr>
          <p:cNvPr id="3" name="Subtitle 2"/>
          <p:cNvSpPr>
            <a:spLocks noGrp="1"/>
          </p:cNvSpPr>
          <p:nvPr>
            <p:ph type="subTitle" idx="1"/>
          </p:nvPr>
        </p:nvSpPr>
        <p:spPr/>
        <p:txBody>
          <a:bodyPr wrap="none" numCol="1">
            <a:noAutofit/>
          </a:bodyPr>
          <a:lstStyle/>
          <a:p>
            <a:pPr marL="2293938" indent="-2293938">
              <a:lnSpc>
                <a:spcPct val="100000"/>
              </a:lnSpc>
              <a:spcBef>
                <a:spcPts val="0"/>
              </a:spcBef>
              <a:spcAft>
                <a:spcPts val="0"/>
              </a:spcAft>
            </a:pPr>
            <a:r>
              <a:rPr lang="en-US" sz="2000" spc="-50" dirty="0">
                <a:solidFill>
                  <a:schemeClr val="tx1">
                    <a:lumMod val="75000"/>
                    <a:lumOff val="25000"/>
                  </a:schemeClr>
                </a:solidFill>
                <a:latin typeface="+mn-lt"/>
              </a:rPr>
              <a:t>Jennifer </a:t>
            </a:r>
            <a:r>
              <a:rPr lang="en-US" sz="2000" spc="-50" dirty="0" err="1">
                <a:solidFill>
                  <a:schemeClr val="tx1">
                    <a:lumMod val="75000"/>
                    <a:lumOff val="25000"/>
                  </a:schemeClr>
                </a:solidFill>
                <a:latin typeface="+mn-lt"/>
              </a:rPr>
              <a:t>labrecque,</a:t>
            </a:r>
            <a:r>
              <a:rPr lang="en-US" sz="2000" spc="-50" dirty="0">
                <a:solidFill>
                  <a:schemeClr val="tx1">
                    <a:lumMod val="75000"/>
                    <a:lumOff val="25000"/>
                  </a:schemeClr>
                </a:solidFill>
                <a:latin typeface="+mn-lt"/>
              </a:rPr>
              <a:t> analyst</a:t>
            </a:r>
          </a:p>
          <a:p>
            <a:pPr marL="2293938" indent="-2293938">
              <a:lnSpc>
                <a:spcPct val="100000"/>
              </a:lnSpc>
              <a:spcBef>
                <a:spcPts val="0"/>
              </a:spcBef>
              <a:spcAft>
                <a:spcPts val="0"/>
              </a:spcAft>
            </a:pPr>
            <a:endParaRPr lang="en-US" sz="2000" spc="-50" dirty="0">
              <a:solidFill>
                <a:schemeClr val="tx1">
                  <a:lumMod val="75000"/>
                  <a:lumOff val="25000"/>
                </a:schemeClr>
              </a:solidFill>
              <a:latin typeface="+mn-lt"/>
            </a:endParaRPr>
          </a:p>
          <a:p>
            <a:pPr marL="2293938" indent="-2293938">
              <a:lnSpc>
                <a:spcPct val="100000"/>
              </a:lnSpc>
              <a:spcBef>
                <a:spcPts val="0"/>
              </a:spcBef>
              <a:spcAft>
                <a:spcPts val="0"/>
              </a:spcAft>
            </a:pPr>
            <a:r>
              <a:rPr lang="en-US" sz="2000" spc="-50" dirty="0">
                <a:solidFill>
                  <a:schemeClr val="tx1">
                    <a:lumMod val="75000"/>
                    <a:lumOff val="25000"/>
                  </a:schemeClr>
                </a:solidFill>
                <a:latin typeface="+mn-lt"/>
              </a:rPr>
              <a:t>Human services, labor &amp; Economic Development Committee</a:t>
            </a:r>
          </a:p>
          <a:p>
            <a:pPr marL="2293938" indent="-2293938">
              <a:lnSpc>
                <a:spcPct val="110000"/>
              </a:lnSpc>
              <a:spcBef>
                <a:spcPts val="0"/>
              </a:spcBef>
              <a:spcAft>
                <a:spcPts val="600"/>
              </a:spcAft>
            </a:pPr>
            <a:r>
              <a:rPr lang="en-US" sz="2000" spc="-50" dirty="0">
                <a:solidFill>
                  <a:schemeClr val="tx1">
                    <a:lumMod val="75000"/>
                    <a:lumOff val="25000"/>
                  </a:schemeClr>
                </a:solidFill>
                <a:latin typeface="+mn-lt"/>
              </a:rPr>
              <a:t>5/15/26</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5655" y="329379"/>
            <a:ext cx="2965621" cy="1097280"/>
          </a:xfrm>
          <a:prstGeom prst="rect">
            <a:avLst/>
          </a:prstGeom>
        </p:spPr>
      </p:pic>
    </p:spTree>
    <p:extLst>
      <p:ext uri="{BB962C8B-B14F-4D97-AF65-F5344CB8AC3E}">
        <p14:creationId xmlns:p14="http://schemas.microsoft.com/office/powerpoint/2010/main" val="4254664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C1B5D-1ADA-40DF-94A0-268A9FFAEA69}"/>
              </a:ext>
            </a:extLst>
          </p:cNvPr>
          <p:cNvSpPr>
            <a:spLocks noGrp="1"/>
          </p:cNvSpPr>
          <p:nvPr>
            <p:ph type="title"/>
          </p:nvPr>
        </p:nvSpPr>
        <p:spPr/>
        <p:txBody>
          <a:bodyPr/>
          <a:lstStyle/>
          <a:p>
            <a:r>
              <a:rPr lang="en-US" dirty="0"/>
              <a:t>Interlocal Agreement </a:t>
            </a:r>
          </a:p>
        </p:txBody>
      </p:sp>
      <p:sp>
        <p:nvSpPr>
          <p:cNvPr id="3" name="Content Placeholder 2">
            <a:extLst>
              <a:ext uri="{FF2B5EF4-FFF2-40B4-BE49-F238E27FC236}">
                <a16:creationId xmlns:a16="http://schemas.microsoft.com/office/drawing/2014/main" id="{F83893D4-AB7D-4A39-A75D-6F71DCCB0F8A}"/>
              </a:ext>
            </a:extLst>
          </p:cNvPr>
          <p:cNvSpPr>
            <a:spLocks noGrp="1"/>
          </p:cNvSpPr>
          <p:nvPr>
            <p:ph idx="1"/>
          </p:nvPr>
        </p:nvSpPr>
        <p:spPr>
          <a:xfrm>
            <a:off x="1228224" y="1381925"/>
            <a:ext cx="9927456" cy="4488869"/>
          </a:xfrm>
        </p:spPr>
        <p:txBody>
          <a:bodyPr/>
          <a:lstStyle/>
          <a:p>
            <a:pPr>
              <a:spcAft>
                <a:spcPts val="1200"/>
              </a:spcAft>
              <a:buFont typeface="Arial" panose="020B0604020202020204" pitchFamily="34" charset="0"/>
              <a:buChar char="•"/>
            </a:pPr>
            <a:r>
              <a:rPr lang="en-US" dirty="0"/>
              <a:t>In December 2019, Seattle and King County entered into an Interlocal Agreement (ILA) to establish the King County Regional Homelessness Authority (KCRHA) to provide a coordinated, regional approach to improve the delivery of homeless services and enhance outcomes for those receiving services. </a:t>
            </a:r>
          </a:p>
          <a:p>
            <a:pPr>
              <a:spcAft>
                <a:spcPts val="1200"/>
              </a:spcAft>
              <a:buFont typeface="Arial" panose="020B0604020202020204" pitchFamily="34" charset="0"/>
              <a:buChar char="•"/>
            </a:pPr>
            <a:r>
              <a:rPr lang="en-US" dirty="0"/>
              <a:t>In November 2024, Seattle and King County entered the Amended and Restated ILA (Amended ILA) to streamline the governance structure at KCRHA to improve transparency, coordination, and oversight. </a:t>
            </a:r>
          </a:p>
          <a:p>
            <a:pPr>
              <a:buFont typeface="Arial" panose="020B0604020202020204" pitchFamily="34" charset="0"/>
              <a:buChar char="•"/>
            </a:pPr>
            <a:r>
              <a:rPr lang="en-US" dirty="0"/>
              <a:t>Under the Amended ILA, the ILA can be terminated via a Seattle City Council resolution or King County motion; the effective date of the termination shall be at least 12 months later, unless the Mayor of Seattle and King County Executive jointly agree that termination can and should occur more quickly.</a:t>
            </a:r>
          </a:p>
        </p:txBody>
      </p:sp>
      <p:sp>
        <p:nvSpPr>
          <p:cNvPr id="4" name="Slide Number Placeholder 3">
            <a:extLst>
              <a:ext uri="{FF2B5EF4-FFF2-40B4-BE49-F238E27FC236}">
                <a16:creationId xmlns:a16="http://schemas.microsoft.com/office/drawing/2014/main" id="{38C3A232-7E6E-4864-B517-556070496C49}"/>
              </a:ext>
            </a:extLst>
          </p:cNvPr>
          <p:cNvSpPr>
            <a:spLocks noGrp="1"/>
          </p:cNvSpPr>
          <p:nvPr>
            <p:ph type="sldNum" sz="quarter" idx="12"/>
          </p:nvPr>
        </p:nvSpPr>
        <p:spPr/>
        <p:txBody>
          <a:bodyPr/>
          <a:lstStyle/>
          <a:p>
            <a:fld id="{729CB5B1-55C6-405B-AA1D-4FC0652A0BD2}" type="slidenum">
              <a:rPr lang="en-US" smtClean="0"/>
              <a:t>1</a:t>
            </a:fld>
            <a:endParaRPr lang="en-US"/>
          </a:p>
        </p:txBody>
      </p:sp>
    </p:spTree>
    <p:extLst>
      <p:ext uri="{BB962C8B-B14F-4D97-AF65-F5344CB8AC3E}">
        <p14:creationId xmlns:p14="http://schemas.microsoft.com/office/powerpoint/2010/main" val="392126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56B77-AA24-5C07-BA09-3F3C65DBB4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E4497-CA86-0258-8EFC-F811853B518C}"/>
              </a:ext>
            </a:extLst>
          </p:cNvPr>
          <p:cNvSpPr>
            <a:spLocks noGrp="1"/>
          </p:cNvSpPr>
          <p:nvPr>
            <p:ph type="title"/>
          </p:nvPr>
        </p:nvSpPr>
        <p:spPr/>
        <p:txBody>
          <a:bodyPr/>
          <a:lstStyle/>
          <a:p>
            <a:r>
              <a:rPr lang="en-US" dirty="0"/>
              <a:t>Forensic Evaluation  </a:t>
            </a:r>
          </a:p>
        </p:txBody>
      </p:sp>
      <p:sp>
        <p:nvSpPr>
          <p:cNvPr id="3" name="Content Placeholder 2">
            <a:extLst>
              <a:ext uri="{FF2B5EF4-FFF2-40B4-BE49-F238E27FC236}">
                <a16:creationId xmlns:a16="http://schemas.microsoft.com/office/drawing/2014/main" id="{84ED6787-13EE-6E55-3E5B-FC651003C62E}"/>
              </a:ext>
            </a:extLst>
          </p:cNvPr>
          <p:cNvSpPr>
            <a:spLocks noGrp="1"/>
          </p:cNvSpPr>
          <p:nvPr>
            <p:ph idx="1"/>
          </p:nvPr>
        </p:nvSpPr>
        <p:spPr>
          <a:xfrm>
            <a:off x="1220848" y="1447827"/>
            <a:ext cx="9934832" cy="4488869"/>
          </a:xfrm>
        </p:spPr>
        <p:txBody>
          <a:bodyPr vert="horz" lIns="0" tIns="45720" rIns="0" bIns="45720" rtlCol="0" anchor="t">
            <a:normAutofit/>
          </a:bodyPr>
          <a:lstStyle/>
          <a:p>
            <a:pPr marL="344170" indent="-344170">
              <a:spcAft>
                <a:spcPts val="1200"/>
              </a:spcAft>
              <a:buFont typeface="Arial" panose="020B0604020202020204" pitchFamily="34" charset="0"/>
              <a:buChar char="•"/>
            </a:pPr>
            <a:r>
              <a:rPr lang="en-US" dirty="0"/>
              <a:t>In 2025, Clark </a:t>
            </a:r>
            <a:r>
              <a:rPr lang="en-US" dirty="0" err="1"/>
              <a:t>Nuber</a:t>
            </a:r>
            <a:r>
              <a:rPr lang="en-US" dirty="0"/>
              <a:t> P.S. was engaged by Seattle and King County to conduct a forensic evaluation of KCRHA covering the period from mid-2021 through July 31, 2025.</a:t>
            </a:r>
          </a:p>
          <a:p>
            <a:pPr marL="344170" indent="-344170">
              <a:spcAft>
                <a:spcPts val="1200"/>
              </a:spcAft>
              <a:buFont typeface="Arial" panose="020B0604020202020204" pitchFamily="34" charset="0"/>
              <a:buChar char="•"/>
            </a:pPr>
            <a:r>
              <a:rPr lang="en-US" dirty="0"/>
              <a:t>The evaluation focused on financial condition, governance, and risk management practices, with particular attention to factors contributing to negative cash balances and opportunities to strengthen processes and oversight.</a:t>
            </a:r>
            <a:endParaRPr lang="en-US" dirty="0">
              <a:ea typeface="Calibri"/>
              <a:cs typeface="Calibri"/>
            </a:endParaRPr>
          </a:p>
          <a:p>
            <a:pPr marL="344170" indent="-344170">
              <a:buFont typeface="Arial" panose="020B0604020202020204" pitchFamily="34" charset="0"/>
              <a:buChar char="•"/>
            </a:pPr>
            <a:r>
              <a:rPr lang="en-US" dirty="0">
                <a:ea typeface="Calibri"/>
                <a:cs typeface="Calibri"/>
              </a:rPr>
              <a:t>The forensic evaluation report was released in April 2026, and it </a:t>
            </a:r>
            <a:r>
              <a:rPr lang="en-US" dirty="0">
                <a:highlight>
                  <a:srgbClr val="FFFFFF"/>
                </a:highlight>
                <a:latin typeface="Calibri"/>
                <a:ea typeface="Calibri"/>
                <a:cs typeface="Calibri"/>
              </a:rPr>
              <a:t>identified many issues at KCRHA related to internal controls, unreconcilable receivables, financial reporting and accounting practices.</a:t>
            </a:r>
            <a:endParaRPr lang="en-US" dirty="0">
              <a:ea typeface="Calibri"/>
              <a:cs typeface="Calibri"/>
            </a:endParaRPr>
          </a:p>
        </p:txBody>
      </p:sp>
      <p:sp>
        <p:nvSpPr>
          <p:cNvPr id="4" name="Slide Number Placeholder 3">
            <a:extLst>
              <a:ext uri="{FF2B5EF4-FFF2-40B4-BE49-F238E27FC236}">
                <a16:creationId xmlns:a16="http://schemas.microsoft.com/office/drawing/2014/main" id="{AB1A611A-3C26-291B-4233-0B1BBF9512FD}"/>
              </a:ext>
            </a:extLst>
          </p:cNvPr>
          <p:cNvSpPr>
            <a:spLocks noGrp="1"/>
          </p:cNvSpPr>
          <p:nvPr>
            <p:ph type="sldNum" sz="quarter" idx="12"/>
          </p:nvPr>
        </p:nvSpPr>
        <p:spPr/>
        <p:txBody>
          <a:bodyPr/>
          <a:lstStyle/>
          <a:p>
            <a:fld id="{729CB5B1-55C6-405B-AA1D-4FC0652A0BD2}" type="slidenum">
              <a:rPr lang="en-US" smtClean="0"/>
              <a:t>2</a:t>
            </a:fld>
            <a:endParaRPr lang="en-US"/>
          </a:p>
        </p:txBody>
      </p:sp>
    </p:spTree>
    <p:extLst>
      <p:ext uri="{BB962C8B-B14F-4D97-AF65-F5344CB8AC3E}">
        <p14:creationId xmlns:p14="http://schemas.microsoft.com/office/powerpoint/2010/main" val="3247213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C83AC-A27C-6E6F-D5EC-2DE7C1D7BAED}"/>
              </a:ext>
            </a:extLst>
          </p:cNvPr>
          <p:cNvSpPr>
            <a:spLocks noGrp="1"/>
          </p:cNvSpPr>
          <p:nvPr>
            <p:ph type="title"/>
          </p:nvPr>
        </p:nvSpPr>
        <p:spPr>
          <a:xfrm>
            <a:off x="1097280" y="286604"/>
            <a:ext cx="10395284" cy="986020"/>
          </a:xfrm>
        </p:spPr>
        <p:txBody>
          <a:bodyPr>
            <a:normAutofit/>
          </a:bodyPr>
          <a:lstStyle/>
          <a:p>
            <a:r>
              <a:rPr lang="en-US" dirty="0"/>
              <a:t>RES 32202 Summary, as Amended by Amendment 1 </a:t>
            </a:r>
            <a:r>
              <a:rPr lang="en-US" sz="2400" dirty="0"/>
              <a:t>(1/2)</a:t>
            </a:r>
            <a:endParaRPr lang="en-US" dirty="0"/>
          </a:p>
        </p:txBody>
      </p:sp>
      <p:sp>
        <p:nvSpPr>
          <p:cNvPr id="3" name="Content Placeholder 2">
            <a:extLst>
              <a:ext uri="{FF2B5EF4-FFF2-40B4-BE49-F238E27FC236}">
                <a16:creationId xmlns:a16="http://schemas.microsoft.com/office/drawing/2014/main" id="{175A90F0-09B0-7FF2-FBE0-897555E4C95F}"/>
              </a:ext>
            </a:extLst>
          </p:cNvPr>
          <p:cNvSpPr>
            <a:spLocks noGrp="1"/>
          </p:cNvSpPr>
          <p:nvPr>
            <p:ph idx="1"/>
          </p:nvPr>
        </p:nvSpPr>
        <p:spPr>
          <a:xfrm>
            <a:off x="1237323" y="1381926"/>
            <a:ext cx="9918357" cy="4488869"/>
          </a:xfrm>
        </p:spPr>
        <p:txBody>
          <a:bodyPr/>
          <a:lstStyle/>
          <a:p>
            <a:pPr marL="0" indent="0">
              <a:buNone/>
            </a:pPr>
            <a:r>
              <a:rPr lang="en-US" dirty="0"/>
              <a:t>Resolution recognizes that the following commitments that were made:</a:t>
            </a:r>
          </a:p>
          <a:p>
            <a:pPr>
              <a:spcAft>
                <a:spcPts val="1200"/>
              </a:spcAft>
              <a:buFont typeface="Arial" panose="020B0604020202020204" pitchFamily="34" charset="0"/>
              <a:buChar char="•"/>
            </a:pPr>
            <a:r>
              <a:rPr lang="en-US" dirty="0"/>
              <a:t>In April, the KCRHA Governing Board created a Finance Committee; the Finance Committee must approve any new agreements that increase costs or liabilities, approve any recruitment and hiring for positions, and approve any discretionary spending.</a:t>
            </a:r>
          </a:p>
          <a:p>
            <a:pPr>
              <a:spcAft>
                <a:spcPts val="1200"/>
              </a:spcAft>
              <a:buFont typeface="Arial" panose="020B0604020202020204" pitchFamily="34" charset="0"/>
              <a:buChar char="•"/>
            </a:pPr>
            <a:r>
              <a:rPr lang="en-US" dirty="0"/>
              <a:t>By May 8, KCRHA submits a response to Seattle’s Human Services Department (HSD) and King County’s Department of Community and Human Services describing how KCRHA will address five high-risk findings in the evaluation.</a:t>
            </a:r>
          </a:p>
          <a:p>
            <a:pPr>
              <a:spcAft>
                <a:spcPts val="1200"/>
              </a:spcAft>
              <a:buFont typeface="Arial" panose="020B0604020202020204" pitchFamily="34" charset="0"/>
              <a:buChar char="•"/>
            </a:pPr>
            <a:r>
              <a:rPr lang="en-US" dirty="0"/>
              <a:t>By mid-May, Mayor and King County Executive commit that the City and County will coordinate to ensure sufficient accounting and oversight controls are in place within KCRHA.</a:t>
            </a:r>
          </a:p>
        </p:txBody>
      </p:sp>
      <p:sp>
        <p:nvSpPr>
          <p:cNvPr id="4" name="Slide Number Placeholder 3">
            <a:extLst>
              <a:ext uri="{FF2B5EF4-FFF2-40B4-BE49-F238E27FC236}">
                <a16:creationId xmlns:a16="http://schemas.microsoft.com/office/drawing/2014/main" id="{481FD5E9-73D0-6AA5-B7FD-970D51BCFC86}"/>
              </a:ext>
            </a:extLst>
          </p:cNvPr>
          <p:cNvSpPr>
            <a:spLocks noGrp="1"/>
          </p:cNvSpPr>
          <p:nvPr>
            <p:ph type="sldNum" sz="quarter" idx="12"/>
          </p:nvPr>
        </p:nvSpPr>
        <p:spPr/>
        <p:txBody>
          <a:bodyPr/>
          <a:lstStyle/>
          <a:p>
            <a:fld id="{729CB5B1-55C6-405B-AA1D-4FC0652A0BD2}" type="slidenum">
              <a:rPr lang="en-US" smtClean="0"/>
              <a:t>3</a:t>
            </a:fld>
            <a:endParaRPr lang="en-US"/>
          </a:p>
        </p:txBody>
      </p:sp>
    </p:spTree>
    <p:extLst>
      <p:ext uri="{BB962C8B-B14F-4D97-AF65-F5344CB8AC3E}">
        <p14:creationId xmlns:p14="http://schemas.microsoft.com/office/powerpoint/2010/main" val="3279392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41E4BD-183C-256A-D70E-5D56CAAB92F7}"/>
              </a:ext>
            </a:extLst>
          </p:cNvPr>
          <p:cNvSpPr>
            <a:spLocks noGrp="1"/>
          </p:cNvSpPr>
          <p:nvPr>
            <p:ph type="title"/>
          </p:nvPr>
        </p:nvSpPr>
        <p:spPr>
          <a:xfrm>
            <a:off x="1097280" y="286604"/>
            <a:ext cx="10396220" cy="986020"/>
          </a:xfrm>
        </p:spPr>
        <p:txBody>
          <a:bodyPr/>
          <a:lstStyle/>
          <a:p>
            <a:r>
              <a:rPr lang="en-US" dirty="0"/>
              <a:t>RES 32202 Summary, as Amended by Amendment 1 </a:t>
            </a:r>
            <a:r>
              <a:rPr lang="en-US" sz="2400" dirty="0"/>
              <a:t>(2/2)</a:t>
            </a:r>
            <a:endParaRPr lang="en-US" dirty="0"/>
          </a:p>
        </p:txBody>
      </p:sp>
      <p:sp>
        <p:nvSpPr>
          <p:cNvPr id="3" name="Content Placeholder 2">
            <a:extLst>
              <a:ext uri="{FF2B5EF4-FFF2-40B4-BE49-F238E27FC236}">
                <a16:creationId xmlns:a16="http://schemas.microsoft.com/office/drawing/2014/main" id="{F83893D4-AB7D-4A39-A75D-6F71DCCB0F8A}"/>
              </a:ext>
            </a:extLst>
          </p:cNvPr>
          <p:cNvSpPr>
            <a:spLocks noGrp="1"/>
          </p:cNvSpPr>
          <p:nvPr>
            <p:ph idx="1"/>
          </p:nvPr>
        </p:nvSpPr>
        <p:spPr>
          <a:xfrm>
            <a:off x="1313112" y="1381926"/>
            <a:ext cx="9733829" cy="4488869"/>
          </a:xfrm>
        </p:spPr>
        <p:txBody>
          <a:bodyPr vert="horz" lIns="0" tIns="45720" rIns="0" bIns="45720" rtlCol="0" anchor="t">
            <a:normAutofit/>
          </a:bodyPr>
          <a:lstStyle/>
          <a:p>
            <a:pPr marL="0" indent="0">
              <a:spcAft>
                <a:spcPts val="1200"/>
              </a:spcAft>
              <a:buNone/>
            </a:pPr>
            <a:r>
              <a:rPr lang="en-US" dirty="0">
                <a:ea typeface="Calibri"/>
                <a:cs typeface="Calibri"/>
              </a:rPr>
              <a:t>Resolution requests that:</a:t>
            </a:r>
          </a:p>
          <a:p>
            <a:pPr marL="365760" indent="-274320">
              <a:spcAft>
                <a:spcPts val="1200"/>
              </a:spcAft>
              <a:buFont typeface="Arial" panose="020B0604020202020204" pitchFamily="34" charset="0"/>
              <a:buChar char="•"/>
            </a:pPr>
            <a:r>
              <a:rPr lang="en-US" dirty="0">
                <a:ea typeface="Calibri"/>
                <a:cs typeface="Calibri"/>
              </a:rPr>
              <a:t>No later than June 15, 2026, the Mayor or designee provides to the Chair of the Human Services, Labor and Economic Development (HSLED) Committee an initial assessment of the corrective action plan submitted by the KCRHA. </a:t>
            </a:r>
          </a:p>
          <a:p>
            <a:pPr marL="365760" indent="-274320">
              <a:buFont typeface="Arial" panose="020B0604020202020204" pitchFamily="34" charset="0"/>
              <a:buChar char="•"/>
            </a:pPr>
            <a:r>
              <a:rPr lang="en-US" dirty="0">
                <a:ea typeface="Calibri"/>
                <a:cs typeface="Calibri"/>
              </a:rPr>
              <a:t>No later than August 1, 2026,</a:t>
            </a:r>
            <a:r>
              <a:rPr lang="en-US" dirty="0"/>
              <a:t> the Mayor or designee makes a recommendation to the Chair of the HSLED Committee on whether the City should terminate its participation in the Amended ILA and dissolve KCRHA, restructure KCRHA, or continue it as is.</a:t>
            </a:r>
          </a:p>
        </p:txBody>
      </p:sp>
      <p:sp>
        <p:nvSpPr>
          <p:cNvPr id="4" name="Slide Number Placeholder 3">
            <a:extLst>
              <a:ext uri="{FF2B5EF4-FFF2-40B4-BE49-F238E27FC236}">
                <a16:creationId xmlns:a16="http://schemas.microsoft.com/office/drawing/2014/main" id="{38C3A232-7E6E-4864-B517-556070496C49}"/>
              </a:ext>
            </a:extLst>
          </p:cNvPr>
          <p:cNvSpPr>
            <a:spLocks noGrp="1"/>
          </p:cNvSpPr>
          <p:nvPr>
            <p:ph type="sldNum" sz="quarter" idx="12"/>
          </p:nvPr>
        </p:nvSpPr>
        <p:spPr/>
        <p:txBody>
          <a:bodyPr/>
          <a:lstStyle/>
          <a:p>
            <a:fld id="{729CB5B1-55C6-405B-AA1D-4FC0652A0BD2}" type="slidenum">
              <a:rPr lang="en-US" smtClean="0"/>
              <a:t>4</a:t>
            </a:fld>
            <a:endParaRPr lang="en-US"/>
          </a:p>
        </p:txBody>
      </p:sp>
    </p:spTree>
    <p:extLst>
      <p:ext uri="{BB962C8B-B14F-4D97-AF65-F5344CB8AC3E}">
        <p14:creationId xmlns:p14="http://schemas.microsoft.com/office/powerpoint/2010/main" val="3558580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90157-6F7D-A7BE-FB50-A1222D02D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97E477-A3BA-0584-B8D0-A6D75A0B3EBA}"/>
              </a:ext>
            </a:extLst>
          </p:cNvPr>
          <p:cNvSpPr>
            <a:spLocks noGrp="1"/>
          </p:cNvSpPr>
          <p:nvPr>
            <p:ph type="title"/>
          </p:nvPr>
        </p:nvSpPr>
        <p:spPr/>
        <p:txBody>
          <a:bodyPr>
            <a:normAutofit fontScale="90000"/>
          </a:bodyPr>
          <a:lstStyle/>
          <a:p>
            <a:r>
              <a:rPr lang="en-US" dirty="0"/>
              <a:t>RES 32202 Summary, as Amended by Amendment 1 – Proposal for dissolution or restructure of KCRHA </a:t>
            </a:r>
            <a:r>
              <a:rPr lang="en-US" sz="2700" dirty="0"/>
              <a:t>(1/2)</a:t>
            </a:r>
            <a:endParaRPr lang="en-US" dirty="0"/>
          </a:p>
        </p:txBody>
      </p:sp>
      <p:sp>
        <p:nvSpPr>
          <p:cNvPr id="3" name="Content Placeholder 2">
            <a:extLst>
              <a:ext uri="{FF2B5EF4-FFF2-40B4-BE49-F238E27FC236}">
                <a16:creationId xmlns:a16="http://schemas.microsoft.com/office/drawing/2014/main" id="{FF593DFB-170F-A930-6429-7EA434D119B2}"/>
              </a:ext>
            </a:extLst>
          </p:cNvPr>
          <p:cNvSpPr>
            <a:spLocks noGrp="1"/>
          </p:cNvSpPr>
          <p:nvPr>
            <p:ph idx="1"/>
          </p:nvPr>
        </p:nvSpPr>
        <p:spPr>
          <a:xfrm>
            <a:off x="1237323" y="1381925"/>
            <a:ext cx="9918357" cy="4845879"/>
          </a:xfrm>
        </p:spPr>
        <p:txBody>
          <a:bodyPr vert="horz" lIns="0" tIns="45720" rIns="0" bIns="45720" rtlCol="0" anchor="t">
            <a:normAutofit/>
          </a:bodyPr>
          <a:lstStyle/>
          <a:p>
            <a:pPr marL="0" indent="0">
              <a:lnSpc>
                <a:spcPct val="95000"/>
              </a:lnSpc>
              <a:spcAft>
                <a:spcPts val="1200"/>
              </a:spcAft>
              <a:buNone/>
            </a:pPr>
            <a:r>
              <a:rPr lang="en-US" dirty="0">
                <a:ea typeface="Calibri"/>
                <a:cs typeface="Calibri"/>
              </a:rPr>
              <a:t>If dissolution or restructure is recommended, the Mayor or designee should provide a plan no later than August 1, 2026, that addresses the following components:</a:t>
            </a:r>
          </a:p>
          <a:p>
            <a:pPr marL="457200" indent="-274320">
              <a:lnSpc>
                <a:spcPct val="95000"/>
              </a:lnSpc>
              <a:spcBef>
                <a:spcPts val="600"/>
              </a:spcBef>
              <a:spcAft>
                <a:spcPts val="1200"/>
              </a:spcAft>
              <a:buFont typeface="Arial" panose="020B0604020202020204" pitchFamily="34" charset="0"/>
              <a:buChar char="•"/>
            </a:pPr>
            <a:r>
              <a:rPr lang="en-US" dirty="0">
                <a:ea typeface="Calibri"/>
                <a:cs typeface="Calibri"/>
              </a:rPr>
              <a:t>Guiding principles for shared adoption, including Seattle's shared values, such as minimal disruption to services and maintenance of regional approach to addressing homelessness</a:t>
            </a:r>
          </a:p>
          <a:p>
            <a:pPr marL="457200" indent="-274320">
              <a:lnSpc>
                <a:spcPct val="95000"/>
              </a:lnSpc>
              <a:spcBef>
                <a:spcPts val="600"/>
              </a:spcBef>
              <a:spcAft>
                <a:spcPts val="1200"/>
              </a:spcAft>
              <a:buFont typeface="Arial" panose="020B0604020202020204" pitchFamily="34" charset="0"/>
              <a:buChar char="•"/>
            </a:pPr>
            <a:r>
              <a:rPr lang="en-US" dirty="0">
                <a:ea typeface="Calibri"/>
                <a:cs typeface="Calibri"/>
              </a:rPr>
              <a:t>Commitment to engage with stakeholders</a:t>
            </a:r>
          </a:p>
          <a:p>
            <a:pPr marL="457200" indent="-274320">
              <a:lnSpc>
                <a:spcPct val="95000"/>
              </a:lnSpc>
              <a:spcBef>
                <a:spcPts val="600"/>
              </a:spcBef>
              <a:spcAft>
                <a:spcPts val="1200"/>
              </a:spcAft>
              <a:buFont typeface="Arial" panose="020B0604020202020204" pitchFamily="34" charset="0"/>
              <a:buChar char="•"/>
            </a:pPr>
            <a:r>
              <a:rPr lang="en-US" dirty="0">
                <a:ea typeface="Calibri"/>
                <a:cs typeface="Calibri"/>
              </a:rPr>
              <a:t>Options for how the City can strategically utilize this opportunity, such as around re-bid of homeless services contracts</a:t>
            </a:r>
          </a:p>
          <a:p>
            <a:pPr marL="457200" indent="-274320">
              <a:lnSpc>
                <a:spcPct val="95000"/>
              </a:lnSpc>
              <a:spcBef>
                <a:spcPts val="600"/>
              </a:spcBef>
              <a:spcAft>
                <a:spcPts val="1200"/>
              </a:spcAft>
              <a:buFont typeface="Arial" panose="020B0604020202020204" pitchFamily="34" charset="0"/>
              <a:buChar char="•"/>
            </a:pPr>
            <a:r>
              <a:rPr lang="en-US" dirty="0">
                <a:ea typeface="Calibri"/>
                <a:cs typeface="Calibri"/>
              </a:rPr>
              <a:t>Update on potential approaches for Continuum of Care (CoC), as KCRHA is the CoC Lead Entity and performs many functions necessary to receive federal CoC funding</a:t>
            </a:r>
          </a:p>
          <a:p>
            <a:pPr marL="457200" indent="-274320">
              <a:lnSpc>
                <a:spcPct val="95000"/>
              </a:lnSpc>
              <a:spcBef>
                <a:spcPts val="600"/>
              </a:spcBef>
              <a:buFont typeface="Arial" panose="020B0604020202020204" pitchFamily="34" charset="0"/>
              <a:buChar char="•"/>
            </a:pPr>
            <a:r>
              <a:rPr lang="en-US" dirty="0">
                <a:ea typeface="Calibri"/>
                <a:cs typeface="Calibri"/>
              </a:rPr>
              <a:t>Ensure HSD has sufficient capacity and staff to directly administer homeless service contracts again</a:t>
            </a:r>
            <a:endParaRPr lang="en-US" dirty="0"/>
          </a:p>
        </p:txBody>
      </p:sp>
      <p:sp>
        <p:nvSpPr>
          <p:cNvPr id="4" name="Slide Number Placeholder 3">
            <a:extLst>
              <a:ext uri="{FF2B5EF4-FFF2-40B4-BE49-F238E27FC236}">
                <a16:creationId xmlns:a16="http://schemas.microsoft.com/office/drawing/2014/main" id="{5D994723-96D5-25A5-FCDB-854F1FB5B17B}"/>
              </a:ext>
            </a:extLst>
          </p:cNvPr>
          <p:cNvSpPr>
            <a:spLocks noGrp="1"/>
          </p:cNvSpPr>
          <p:nvPr>
            <p:ph type="sldNum" sz="quarter" idx="12"/>
          </p:nvPr>
        </p:nvSpPr>
        <p:spPr/>
        <p:txBody>
          <a:bodyPr/>
          <a:lstStyle/>
          <a:p>
            <a:fld id="{729CB5B1-55C6-405B-AA1D-4FC0652A0BD2}" type="slidenum">
              <a:rPr lang="en-US" smtClean="0"/>
              <a:t>5</a:t>
            </a:fld>
            <a:endParaRPr lang="en-US"/>
          </a:p>
        </p:txBody>
      </p:sp>
    </p:spTree>
    <p:extLst>
      <p:ext uri="{BB962C8B-B14F-4D97-AF65-F5344CB8AC3E}">
        <p14:creationId xmlns:p14="http://schemas.microsoft.com/office/powerpoint/2010/main" val="3785562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6904A-F8C9-FE79-CFC8-870AC6E4E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58697E-0971-3BD2-1096-A2ADA99C1EBC}"/>
              </a:ext>
            </a:extLst>
          </p:cNvPr>
          <p:cNvSpPr>
            <a:spLocks noGrp="1"/>
          </p:cNvSpPr>
          <p:nvPr>
            <p:ph type="title"/>
          </p:nvPr>
        </p:nvSpPr>
        <p:spPr/>
        <p:txBody>
          <a:bodyPr>
            <a:normAutofit fontScale="90000"/>
          </a:bodyPr>
          <a:lstStyle/>
          <a:p>
            <a:r>
              <a:rPr lang="en-US" dirty="0"/>
              <a:t>RES 32202 Summary, as Amended by Amendment 1 – Proposal for dissolution or restructure of KCRHA </a:t>
            </a:r>
            <a:r>
              <a:rPr lang="en-US" sz="2700" dirty="0"/>
              <a:t>(2/2)</a:t>
            </a:r>
            <a:endParaRPr lang="en-US" dirty="0"/>
          </a:p>
        </p:txBody>
      </p:sp>
      <p:sp>
        <p:nvSpPr>
          <p:cNvPr id="3" name="Content Placeholder 2">
            <a:extLst>
              <a:ext uri="{FF2B5EF4-FFF2-40B4-BE49-F238E27FC236}">
                <a16:creationId xmlns:a16="http://schemas.microsoft.com/office/drawing/2014/main" id="{B928C129-F890-CD3C-9C5E-1F4782FCAC87}"/>
              </a:ext>
            </a:extLst>
          </p:cNvPr>
          <p:cNvSpPr>
            <a:spLocks noGrp="1"/>
          </p:cNvSpPr>
          <p:nvPr>
            <p:ph idx="1"/>
          </p:nvPr>
        </p:nvSpPr>
        <p:spPr>
          <a:xfrm>
            <a:off x="1201077" y="1370990"/>
            <a:ext cx="9850806" cy="4697511"/>
          </a:xfrm>
        </p:spPr>
        <p:txBody>
          <a:bodyPr vert="horz" lIns="0" tIns="45720" rIns="0" bIns="45720" rtlCol="0" anchor="t">
            <a:normAutofit/>
          </a:bodyPr>
          <a:lstStyle/>
          <a:p>
            <a:pPr marL="365760" indent="-274320">
              <a:spcAft>
                <a:spcPts val="1200"/>
              </a:spcAft>
              <a:buFont typeface="Arial" panose="020B0604020202020204" pitchFamily="34" charset="0"/>
              <a:buChar char="•"/>
            </a:pPr>
            <a:r>
              <a:rPr lang="en-US" dirty="0"/>
              <a:t>Options for how Seattle and King County will continue to maintain a regional approach to addressing homelessness, including severe weather response</a:t>
            </a:r>
          </a:p>
          <a:p>
            <a:pPr marL="365760" indent="-274320">
              <a:spcAft>
                <a:spcPts val="1200"/>
              </a:spcAft>
              <a:buFont typeface="Arial" panose="020B0604020202020204" pitchFamily="34" charset="0"/>
              <a:buChar char="•"/>
            </a:pPr>
            <a:r>
              <a:rPr lang="en-US" dirty="0"/>
              <a:t>Options for what organization or entity will take on KCRHA’s existing Right of Way contracts for master leased apartments with services</a:t>
            </a:r>
          </a:p>
          <a:p>
            <a:pPr marL="365760" indent="-274320">
              <a:spcAft>
                <a:spcPts val="1200"/>
              </a:spcAft>
              <a:buFont typeface="Arial" panose="020B0604020202020204" pitchFamily="34" charset="0"/>
              <a:buChar char="•"/>
            </a:pPr>
            <a:r>
              <a:rPr lang="en-US" dirty="0"/>
              <a:t>Opportunities to continue and strengthen the work of the Ombuds Office, which is currently housed in KCRHA, to provide critical programmatic oversight</a:t>
            </a:r>
          </a:p>
          <a:p>
            <a:pPr marL="365760" indent="-274320">
              <a:buFont typeface="Arial" panose="020B0604020202020204" pitchFamily="34" charset="0"/>
              <a:buChar char="•"/>
            </a:pPr>
            <a:r>
              <a:rPr lang="en-US" dirty="0"/>
              <a:t>An estimated timeframe budget for increased City costs related to dissolving or restructuring KCRHA and the fund source for those costs</a:t>
            </a:r>
            <a:endParaRPr lang="en-US" dirty="0">
              <a:ea typeface="Calibri"/>
              <a:cs typeface="Calibri"/>
            </a:endParaRPr>
          </a:p>
        </p:txBody>
      </p:sp>
      <p:sp>
        <p:nvSpPr>
          <p:cNvPr id="4" name="Slide Number Placeholder 3">
            <a:extLst>
              <a:ext uri="{FF2B5EF4-FFF2-40B4-BE49-F238E27FC236}">
                <a16:creationId xmlns:a16="http://schemas.microsoft.com/office/drawing/2014/main" id="{3787D121-0C4B-A776-AD6D-315B0E1066E5}"/>
              </a:ext>
            </a:extLst>
          </p:cNvPr>
          <p:cNvSpPr>
            <a:spLocks noGrp="1"/>
          </p:cNvSpPr>
          <p:nvPr>
            <p:ph type="sldNum" sz="quarter" idx="12"/>
          </p:nvPr>
        </p:nvSpPr>
        <p:spPr/>
        <p:txBody>
          <a:bodyPr/>
          <a:lstStyle/>
          <a:p>
            <a:fld id="{729CB5B1-55C6-405B-AA1D-4FC0652A0BD2}" type="slidenum">
              <a:rPr lang="en-US" smtClean="0"/>
              <a:t>6</a:t>
            </a:fld>
            <a:endParaRPr lang="en-US"/>
          </a:p>
        </p:txBody>
      </p:sp>
    </p:spTree>
    <p:extLst>
      <p:ext uri="{BB962C8B-B14F-4D97-AF65-F5344CB8AC3E}">
        <p14:creationId xmlns:p14="http://schemas.microsoft.com/office/powerpoint/2010/main" val="242272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7D727-FF22-5452-8E80-70C3443292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27C7A4-BD1D-AF85-304D-61399742400C}"/>
              </a:ext>
            </a:extLst>
          </p:cNvPr>
          <p:cNvSpPr>
            <a:spLocks noGrp="1"/>
          </p:cNvSpPr>
          <p:nvPr>
            <p:ph type="title"/>
          </p:nvPr>
        </p:nvSpPr>
        <p:spPr/>
        <p:txBody>
          <a:bodyPr>
            <a:normAutofit fontScale="90000"/>
          </a:bodyPr>
          <a:lstStyle/>
          <a:p>
            <a:r>
              <a:rPr lang="en-US" dirty="0"/>
              <a:t>RES 32202 Summary, as Amended by Amendment 1 – Ongoing Reporting </a:t>
            </a:r>
          </a:p>
        </p:txBody>
      </p:sp>
      <p:sp>
        <p:nvSpPr>
          <p:cNvPr id="3" name="Content Placeholder 2">
            <a:extLst>
              <a:ext uri="{FF2B5EF4-FFF2-40B4-BE49-F238E27FC236}">
                <a16:creationId xmlns:a16="http://schemas.microsoft.com/office/drawing/2014/main" id="{03A4A51B-1F99-A187-2DDA-8C724A5CF7E9}"/>
              </a:ext>
            </a:extLst>
          </p:cNvPr>
          <p:cNvSpPr>
            <a:spLocks noGrp="1"/>
          </p:cNvSpPr>
          <p:nvPr>
            <p:ph idx="1"/>
          </p:nvPr>
        </p:nvSpPr>
        <p:spPr>
          <a:xfrm>
            <a:off x="1229086" y="1373687"/>
            <a:ext cx="9926594" cy="4488869"/>
          </a:xfrm>
        </p:spPr>
        <p:txBody>
          <a:bodyPr/>
          <a:lstStyle/>
          <a:p>
            <a:pPr marL="0" indent="0">
              <a:buNone/>
            </a:pPr>
            <a:r>
              <a:rPr lang="en-US" dirty="0"/>
              <a:t>Resolution requests that:</a:t>
            </a:r>
          </a:p>
          <a:p>
            <a:pPr marL="365760" indent="-274320">
              <a:spcBef>
                <a:spcPts val="600"/>
              </a:spcBef>
              <a:buFont typeface="Arial" panose="020B0604020202020204" pitchFamily="34" charset="0"/>
              <a:buChar char="•"/>
            </a:pPr>
            <a:r>
              <a:rPr lang="en-US" dirty="0"/>
              <a:t>Mayor or designee should continue to report monthly to the Chair of the HSLED Committee on the potential dissolution or restructure of KCRHA</a:t>
            </a:r>
            <a:endParaRPr lang="en-US" dirty="0">
              <a:ea typeface="Calibri"/>
              <a:cs typeface="Calibri"/>
            </a:endParaRPr>
          </a:p>
        </p:txBody>
      </p:sp>
      <p:sp>
        <p:nvSpPr>
          <p:cNvPr id="4" name="Slide Number Placeholder 3">
            <a:extLst>
              <a:ext uri="{FF2B5EF4-FFF2-40B4-BE49-F238E27FC236}">
                <a16:creationId xmlns:a16="http://schemas.microsoft.com/office/drawing/2014/main" id="{6443B150-7CEF-0947-6B8C-E4A4961F02A6}"/>
              </a:ext>
            </a:extLst>
          </p:cNvPr>
          <p:cNvSpPr>
            <a:spLocks noGrp="1"/>
          </p:cNvSpPr>
          <p:nvPr>
            <p:ph type="sldNum" sz="quarter" idx="12"/>
          </p:nvPr>
        </p:nvSpPr>
        <p:spPr/>
        <p:txBody>
          <a:bodyPr/>
          <a:lstStyle/>
          <a:p>
            <a:fld id="{729CB5B1-55C6-405B-AA1D-4FC0652A0BD2}" type="slidenum">
              <a:rPr lang="en-US" smtClean="0"/>
              <a:t>7</a:t>
            </a:fld>
            <a:endParaRPr lang="en-US"/>
          </a:p>
        </p:txBody>
      </p:sp>
    </p:spTree>
    <p:extLst>
      <p:ext uri="{BB962C8B-B14F-4D97-AF65-F5344CB8AC3E}">
        <p14:creationId xmlns:p14="http://schemas.microsoft.com/office/powerpoint/2010/main" val="2001442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B444C7-8C04-A0BD-266C-C6807DD951C0}"/>
              </a:ext>
            </a:extLst>
          </p:cNvPr>
          <p:cNvSpPr>
            <a:spLocks noGrp="1"/>
          </p:cNvSpPr>
          <p:nvPr>
            <p:ph type="title"/>
          </p:nvPr>
        </p:nvSpPr>
        <p:spPr/>
        <p:txBody>
          <a:bodyPr/>
          <a:lstStyle/>
          <a:p>
            <a:r>
              <a:rPr lang="en-US" dirty="0"/>
              <a:t>Questions?</a:t>
            </a:r>
          </a:p>
        </p:txBody>
      </p:sp>
      <p:sp>
        <p:nvSpPr>
          <p:cNvPr id="5" name="Slide Number Placeholder 4">
            <a:extLst>
              <a:ext uri="{FF2B5EF4-FFF2-40B4-BE49-F238E27FC236}">
                <a16:creationId xmlns:a16="http://schemas.microsoft.com/office/drawing/2014/main" id="{64A5E161-02FC-4FDF-8584-3437827E85BE}"/>
              </a:ext>
            </a:extLst>
          </p:cNvPr>
          <p:cNvSpPr>
            <a:spLocks noGrp="1"/>
          </p:cNvSpPr>
          <p:nvPr>
            <p:ph type="sldNum" sz="quarter" idx="12"/>
          </p:nvPr>
        </p:nvSpPr>
        <p:spPr/>
        <p:txBody>
          <a:bodyPr/>
          <a:lstStyle/>
          <a:p>
            <a:fld id="{729CB5B1-55C6-405B-AA1D-4FC0652A0BD2}" type="slidenum">
              <a:rPr lang="en-US" smtClean="0"/>
              <a:t>8</a:t>
            </a:fld>
            <a:endParaRPr lang="en-US"/>
          </a:p>
        </p:txBody>
      </p:sp>
    </p:spTree>
    <p:extLst>
      <p:ext uri="{BB962C8B-B14F-4D97-AF65-F5344CB8AC3E}">
        <p14:creationId xmlns:p14="http://schemas.microsoft.com/office/powerpoint/2010/main" val="38961283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Issue ID template.potx" id="{14696078-931A-4347-8088-20D10DB65D47}" vid="{03CE146E-2E10-4FCE-9C32-F793A5B53B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6091077-0018-4d97-8229-652e5486a31a">
      <Terms xmlns="http://schemas.microsoft.com/office/infopath/2007/PartnerControls"/>
    </lcf76f155ced4ddcb4097134ff3c332f>
    <TaxCatchAll xmlns="07fd993a-42f5-4c6d-baca-5e0df26ee0e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4CF55A1A49724684A83F3D4E2B386B" ma:contentTypeVersion="9" ma:contentTypeDescription="Create a new document." ma:contentTypeScope="" ma:versionID="7ec372bcb02df72a5d293223239e4749">
  <xsd:schema xmlns:xsd="http://www.w3.org/2001/XMLSchema" xmlns:xs="http://www.w3.org/2001/XMLSchema" xmlns:p="http://schemas.microsoft.com/office/2006/metadata/properties" xmlns:ns2="66091077-0018-4d97-8229-652e5486a31a" xmlns:ns3="07fd993a-42f5-4c6d-baca-5e0df26ee0ee" targetNamespace="http://schemas.microsoft.com/office/2006/metadata/properties" ma:root="true" ma:fieldsID="cb6128ee44b06a0ff3845aa051653074" ns2:_="" ns3:_="">
    <xsd:import namespace="66091077-0018-4d97-8229-652e5486a31a"/>
    <xsd:import namespace="07fd993a-42f5-4c6d-baca-5e0df26ee0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2261f7-19c4-4b9d-9a20-b3b4d4aaf1c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258314-FB96-47BF-BEB7-9464AE1E691F}">
  <ds:schemaRefs>
    <ds:schemaRef ds:uri="http://schemas.microsoft.com/office/2006/documentManagement/types"/>
    <ds:schemaRef ds:uri="http://schemas.microsoft.com/office/2006/metadata/properties"/>
    <ds:schemaRef ds:uri="6c35517e-7766-4d44-85b7-e67ac484ae0f"/>
    <ds:schemaRef ds:uri="http://schemas.microsoft.com/office/infopath/2007/PartnerControls"/>
    <ds:schemaRef ds:uri="http://www.w3.org/XML/1998/namespace"/>
    <ds:schemaRef ds:uri="http://purl.org/dc/dcmitype/"/>
    <ds:schemaRef ds:uri="http://schemas.openxmlformats.org/package/2006/metadata/core-properties"/>
    <ds:schemaRef ds:uri="http://purl.org/dc/terms/"/>
    <ds:schemaRef ds:uri="http://purl.org/dc/elements/1.1/"/>
    <ds:schemaRef ds:uri="97c2a25c-25db-4634-b347-87ab0af10b27"/>
    <ds:schemaRef ds:uri="ed33ce6a-d3d6-4727-b4be-76275490dcf4"/>
  </ds:schemaRefs>
</ds:datastoreItem>
</file>

<file path=customXml/itemProps2.xml><?xml version="1.0" encoding="utf-8"?>
<ds:datastoreItem xmlns:ds="http://schemas.openxmlformats.org/officeDocument/2006/customXml" ds:itemID="{29488714-C912-4A78-96F1-89D40DF40A1D}"/>
</file>

<file path=customXml/itemProps3.xml><?xml version="1.0" encoding="utf-8"?>
<ds:datastoreItem xmlns:ds="http://schemas.openxmlformats.org/officeDocument/2006/customXml" ds:itemID="{E922694F-CF6A-4E1A-8253-7D9073CBB955}">
  <ds:schemaRefs>
    <ds:schemaRef ds:uri="http://schemas.microsoft.com/sharepoint/v3/contenttype/forms"/>
  </ds:schemaRefs>
</ds:datastoreItem>
</file>

<file path=docMetadata/LabelInfo.xml><?xml version="1.0" encoding="utf-8"?>
<clbl:labelList xmlns:clbl="http://schemas.microsoft.com/office/2020/mipLabelMetadata">
  <clbl:label id="{78e61e45-6beb-4009-8f99-359d8b54f41b}" enabled="0" method="" siteId="{78e61e45-6beb-4009-8f99-359d8b54f41b}" removed="1"/>
</clbl:labelList>
</file>

<file path=docProps/app.xml><?xml version="1.0" encoding="utf-8"?>
<Properties xmlns="http://schemas.openxmlformats.org/officeDocument/2006/extended-properties" xmlns:vt="http://schemas.openxmlformats.org/officeDocument/2006/docPropsVTypes">
  <Template/>
  <TotalTime>198</TotalTime>
  <Words>811</Words>
  <Application>Microsoft Office PowerPoint</Application>
  <PresentationFormat>Widescreen</PresentationFormat>
  <Paragraphs>48</Paragraphs>
  <Slides>9</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Retrospect</vt:lpstr>
      <vt:lpstr>Resolution 32202: Next Steps After King County Regional Homelessness Authority Forensic Evaluation </vt:lpstr>
      <vt:lpstr>Interlocal Agreement </vt:lpstr>
      <vt:lpstr>Forensic Evaluation  </vt:lpstr>
      <vt:lpstr>RES 32202 Summary, as Amended by Amendment 1 (1/2)</vt:lpstr>
      <vt:lpstr>RES 32202 Summary, as Amended by Amendment 1 (2/2)</vt:lpstr>
      <vt:lpstr>RES 32202 Summary, as Amended by Amendment 1 – Proposal for dissolution or restructure of KCRHA (1/2)</vt:lpstr>
      <vt:lpstr>RES 32202 Summary, as Amended by Amendment 1 – Proposal for dissolution or restructure of KCRHA (2/2)</vt:lpstr>
      <vt:lpstr>RES 32202 Summary, as Amended by Amendment 1 – Ongoing Reporting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 Next Steps after KCRHA Forensic Evaluation (RES 32202)</dc:title>
  <dc:creator>Paddy.Wigren@seattle.gov</dc:creator>
  <cp:lastModifiedBy>Wigren, Paddy</cp:lastModifiedBy>
  <cp:revision>200</cp:revision>
  <dcterms:created xsi:type="dcterms:W3CDTF">2019-10-20T17:58:33Z</dcterms:created>
  <dcterms:modified xsi:type="dcterms:W3CDTF">2026-05-12T17:39:33Z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0x010100004CF55A1A49724684A83F3D4E2B386B</vt:lpwstr>
  </property>
  <property fmtid="{D5CDD505-2E9C-101B-9397-08002B2CF9AE}" pid="3" name="Order">
    <vt:r8>3240700</vt:r8>
  </property>
  <property fmtid="{D5CDD505-2E9C-101B-9397-08002B2CF9AE}" pid="4" name="ComplianceAssetId">
    <vt:lpwstr/>
  </property>
  <property fmtid="{D5CDD505-2E9C-101B-9397-08002B2CF9AE}" pid="5" name="MediaServiceImageTags">
    <vt:lpwstr/>
  </property>
  <property fmtid="{D5CDD505-2E9C-101B-9397-08002B2CF9AE}" pid="6" name="EuLoaderVersion">
    <vt:r8>1</vt:r8>
  </property>
  <property fmtid="{D5CDD505-2E9C-101B-9397-08002B2CF9AE}" pid="7" name="EuJurisdiction">
    <vt:lpwstr>US-WA-SEA</vt:lpwstr>
  </property>
  <property fmtid="{D5CDD505-2E9C-101B-9397-08002B2CF9AE}" pid="8" name="EuSourceUrl">
    <vt:lpwstr>https://legistar2.granicus.com/seattle/attachments/b99b7acc-5b92-4c50-8b73-8419712c98c7.pptx</vt:lpwstr>
  </property>
  <property fmtid="{D5CDD505-2E9C-101B-9397-08002B2CF9AE}" pid="9" name="EuExternalId">
    <vt:lpwstr>sea|17129|attachment|47961</vt:lpwstr>
  </property>
</Properties>
</file>