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4"/>
  </p:sldMasterIdLst>
  <p:notesMasterIdLst>
    <p:notesMasterId r:id="rId13"/>
  </p:notesMasterIdLst>
  <p:handoutMasterIdLst>
    <p:handoutMasterId r:id="rId14"/>
  </p:handoutMasterIdLst>
  <p:sldIdLst>
    <p:sldId id="256" r:id="rId5"/>
    <p:sldId id="2057" r:id="rId6"/>
    <p:sldId id="2058" r:id="rId7"/>
    <p:sldId id="1444" r:id="rId8"/>
    <p:sldId id="2045" r:id="rId9"/>
    <p:sldId id="2053" r:id="rId10"/>
    <p:sldId id="2054" r:id="rId11"/>
    <p:sldId id="2060" r:id="rId12"/>
  </p:sldIdLst>
  <p:sldSz cx="12192000" cy="6858000"/>
  <p:notesSz cx="6858000" cy="30861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20283A-4B6E-3FFB-B083-D89A9546BA8A}" name="Dziedzic, Andrew" initials="AD" userId="S::Andrew.Dziedzic@seattle.gov::4d618d27-eba3-43a7-acd5-1c9d023f35fa" providerId="AD"/>
  <p188:author id="{AAF6523D-1EDC-5095-48A2-081A20FD808D}" name="Erb, Megan" initials="ME" userId="S::Megan.Erb@seattle.gov::d7838d8f-0681-4158-8010-6e5c9f839bcf" providerId="AD"/>
  <p188:author id="{2782A73D-F384-2AC9-A9C2-3B8818A4186A}" name="Cantrell, Tracye" initials="CT" userId="S::tracye.cantrell@seattle.gov::f0957e7a-60d1-4539-8e66-a43845ed00f2" providerId="AD"/>
  <p188:author id="{6DF0795F-4A49-927B-F9B5-04065045CAC4}" name="Schaefer, Adam" initials="SA" userId="S::adam.schaefer@seattle.gov::c7cb8d8c-7733-492a-86c4-c3203113664b" providerId="AD"/>
  <p188:author id="{1A3E1C66-4CC6-3FDB-CFB7-DEC0EC2FDC05}" name="Pham, Kristina" initials="KP" userId="S::Kristina.Pham@seattle.gov::5fa83515-6274-46c1-858c-7c1c9ba15529" providerId="AD"/>
  <p188:author id="{A646C372-27EA-95A9-0197-4CB703475320}" name="Kloepfer, Nichole" initials="KN" userId="S::nichole.kloepfer@seattle.gov::0f875ffa-bf89-4f3e-97ee-e765ac5ecf48" providerId="AD"/>
  <p188:author id="{F82351B1-00D0-F554-AF18-8F9A06A93093}" name="Lloyd, Rob" initials="RL" userId="S::Rob.Lloyd@seattle.gov::5e1014db-dcf5-48d2-b001-561f4509db29" providerId="AD"/>
  <p188:author id="{39CE6CD0-91B2-7049-1062-DA0661BE385B}" name="Dooley, Connor" initials="CD" userId="S::Connor.Dooley@seattle.gov::3389c0fc-6a2f-498c-a897-7e54cd7f5aa3" providerId="AD"/>
  <p188:author id="{DF223AF5-EAC1-0D2A-433C-7DB3986810F0}" name="Tang, Vinh" initials="VT" userId="S::Vinh.Tang2@seattle.gov::fb7d6c20-21ce-4716-a35d-263fe2cfc65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wn, Rebeca" initials="DR" lastIdx="2" clrIdx="0">
    <p:extLst>
      <p:ext uri="{19B8F6BF-5375-455C-9EA6-DF929625EA0E}">
        <p15:presenceInfo xmlns:p15="http://schemas.microsoft.com/office/powerpoint/2012/main" userId="S::rebeca.dawn@seattle.gov::cf23ba31-2903-4d59-9456-8fed9ea2b23b" providerId="AD"/>
      </p:ext>
    </p:extLst>
  </p:cmAuthor>
  <p:cmAuthor id="2" name="Skar, Michael" initials="SM" lastIdx="3" clrIdx="1">
    <p:extLst>
      <p:ext uri="{19B8F6BF-5375-455C-9EA6-DF929625EA0E}">
        <p15:presenceInfo xmlns:p15="http://schemas.microsoft.com/office/powerpoint/2012/main" userId="S::michael.skar@seattle.gov::15c1bb77-79a6-41d2-ad45-7ab8bf5075df" providerId="AD"/>
      </p:ext>
    </p:extLst>
  </p:cmAuthor>
  <p:cmAuthor id="3" name="Kalstad, Elise" initials="KE" lastIdx="1" clrIdx="2">
    <p:extLst>
      <p:ext uri="{19B8F6BF-5375-455C-9EA6-DF929625EA0E}">
        <p15:presenceInfo xmlns:p15="http://schemas.microsoft.com/office/powerpoint/2012/main" userId="S::elise.kalstad@seattle.gov::13980c13-f839-497b-8658-0a4d0ca08af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AD"/>
    <a:srgbClr val="E6ECF7"/>
    <a:srgbClr val="EAF3E4"/>
    <a:srgbClr val="F6D9D9"/>
    <a:srgbClr val="ED7D31"/>
    <a:srgbClr val="FFFFFF"/>
    <a:srgbClr val="70AD47"/>
    <a:srgbClr val="5880C8"/>
    <a:srgbClr val="1F2C40"/>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2" d="100"/>
          <a:sy n="152" d="100"/>
        </p:scale>
        <p:origin x="604" y="7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Annie" userId="454b4acc-c924-4a98-b27c-e90aa0a2f1b4" providerId="ADAL" clId="{D51D1E35-3D2D-40AD-A98C-56F141B2B5F3}"/>
    <pc:docChg chg="custSel modSld">
      <pc:chgData name="Nguyen, Annie" userId="454b4acc-c924-4a98-b27c-e90aa0a2f1b4" providerId="ADAL" clId="{D51D1E35-3D2D-40AD-A98C-56F141B2B5F3}" dt="2026-07-13T19:13:09.718" v="2" actId="1076"/>
      <pc:docMkLst>
        <pc:docMk/>
      </pc:docMkLst>
      <pc:sldChg chg="modSp mod">
        <pc:chgData name="Nguyen, Annie" userId="454b4acc-c924-4a98-b27c-e90aa0a2f1b4" providerId="ADAL" clId="{D51D1E35-3D2D-40AD-A98C-56F141B2B5F3}" dt="2026-07-13T19:13:09.718" v="2" actId="1076"/>
        <pc:sldMkLst>
          <pc:docMk/>
          <pc:sldMk cId="2179711055" sldId="1444"/>
        </pc:sldMkLst>
        <pc:picChg chg="mod">
          <ac:chgData name="Nguyen, Annie" userId="454b4acc-c924-4a98-b27c-e90aa0a2f1b4" providerId="ADAL" clId="{D51D1E35-3D2D-40AD-A98C-56F141B2B5F3}" dt="2026-07-13T19:13:09.718" v="2" actId="1076"/>
          <ac:picMkLst>
            <pc:docMk/>
            <pc:sldMk cId="2179711055" sldId="1444"/>
            <ac:picMk id="7" creationId="{2BEFDFF0-6DCA-4A5D-6F4E-F59180499C3F}"/>
          </ac:picMkLst>
        </pc:picChg>
      </pc:sldChg>
      <pc:sldChg chg="modSp mod">
        <pc:chgData name="Nguyen, Annie" userId="454b4acc-c924-4a98-b27c-e90aa0a2f1b4" providerId="ADAL" clId="{D51D1E35-3D2D-40AD-A98C-56F141B2B5F3}" dt="2026-07-13T19:12:40.566" v="1" actId="33524"/>
        <pc:sldMkLst>
          <pc:docMk/>
          <pc:sldMk cId="867383641" sldId="2053"/>
        </pc:sldMkLst>
        <pc:spChg chg="mod">
          <ac:chgData name="Nguyen, Annie" userId="454b4acc-c924-4a98-b27c-e90aa0a2f1b4" providerId="ADAL" clId="{D51D1E35-3D2D-40AD-A98C-56F141B2B5F3}" dt="2026-07-13T19:12:40.566" v="1" actId="33524"/>
          <ac:spMkLst>
            <pc:docMk/>
            <pc:sldMk cId="867383641" sldId="2053"/>
            <ac:spMk id="3" creationId="{3CF854C2-102E-2AD5-8599-6E2D3917733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2E27A1D-B2CC-4885-A3FB-275E1D135FA7}"/>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C9354E2-17A8-435C-9223-060BDA84FCD9}"/>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FD5F61E-92DD-451B-A886-EEE9065F4B72}" type="datetimeFigureOut">
              <a:rPr lang="en-US" smtClean="0"/>
              <a:t>7/13/2026</a:t>
            </a:fld>
            <a:endParaRPr lang="en-US"/>
          </a:p>
        </p:txBody>
      </p:sp>
      <p:sp>
        <p:nvSpPr>
          <p:cNvPr id="4" name="Footer Placeholder 3">
            <a:extLst>
              <a:ext uri="{FF2B5EF4-FFF2-40B4-BE49-F238E27FC236}">
                <a16:creationId xmlns:a16="http://schemas.microsoft.com/office/drawing/2014/main" id="{D41C9B2F-8246-4343-A72C-FE3497C2E186}"/>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FB8CF52-3530-43CE-959D-F12CDFF756F9}"/>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51C9891A-F024-4F8F-AF29-4AD15F435099}" type="slidenum">
              <a:rPr lang="en-US" smtClean="0"/>
              <a:t>‹#›</a:t>
            </a:fld>
            <a:endParaRPr lang="en-US"/>
          </a:p>
        </p:txBody>
      </p:sp>
    </p:spTree>
    <p:extLst>
      <p:ext uri="{BB962C8B-B14F-4D97-AF65-F5344CB8AC3E}">
        <p14:creationId xmlns:p14="http://schemas.microsoft.com/office/powerpoint/2010/main" val="321106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C33292C-D594-45AA-81D9-79383AA9B122}" type="datetimeFigureOut">
              <a:rPr lang="en-US" smtClean="0"/>
              <a:t>7/13/2026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BCD9219-35BB-41ED-A5CD-CE587BA79551}" type="slidenum">
              <a:rPr lang="en-US" smtClean="0"/>
              <a:t>‹#›</a:t>
            </a:fld>
            <a:endParaRPr lang="en-US"/>
          </a:p>
        </p:txBody>
      </p:sp>
    </p:spTree>
    <p:extLst>
      <p:ext uri="{BB962C8B-B14F-4D97-AF65-F5344CB8AC3E}">
        <p14:creationId xmlns:p14="http://schemas.microsoft.com/office/powerpoint/2010/main" val="1438016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9A5A5-A62E-E502-CC1E-0E6F477FF9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71D41F-9611-ED4B-9039-3CF115E6C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BC770A-C2E8-799B-24D0-8DBF4E8639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BE4A9F-BA46-727F-1285-8A7D2A0F6323}"/>
              </a:ext>
            </a:extLst>
          </p:cNvPr>
          <p:cNvSpPr>
            <a:spLocks noGrp="1"/>
          </p:cNvSpPr>
          <p:nvPr>
            <p:ph type="sldNum" sz="quarter" idx="5"/>
          </p:nvPr>
        </p:nvSpPr>
        <p:spPr/>
        <p:txBody>
          <a:bodyPr/>
          <a:lstStyle/>
          <a:p>
            <a:fld id="{6BCD9219-35BB-41ED-A5CD-CE587BA79551}" type="slidenum">
              <a:rPr lang="en-US" smtClean="0"/>
              <a:t>2</a:t>
            </a:fld>
            <a:endParaRPr lang="en-US"/>
          </a:p>
        </p:txBody>
      </p:sp>
    </p:spTree>
    <p:extLst>
      <p:ext uri="{BB962C8B-B14F-4D97-AF65-F5344CB8AC3E}">
        <p14:creationId xmlns:p14="http://schemas.microsoft.com/office/powerpoint/2010/main" val="1764158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Step progression pay structures provide for wage progression based on length of service, rewards tenure, and experience within the organization.</a:t>
            </a:r>
          </a:p>
          <a:p>
            <a:endParaRPr lang="en-US"/>
          </a:p>
        </p:txBody>
      </p:sp>
      <p:sp>
        <p:nvSpPr>
          <p:cNvPr id="4" name="Slide Number Placeholder 3"/>
          <p:cNvSpPr>
            <a:spLocks noGrp="1"/>
          </p:cNvSpPr>
          <p:nvPr>
            <p:ph type="sldNum" sz="quarter" idx="5"/>
          </p:nvPr>
        </p:nvSpPr>
        <p:spPr/>
        <p:txBody>
          <a:bodyPr/>
          <a:lstStyle/>
          <a:p>
            <a:fld id="{6BCD9219-35BB-41ED-A5CD-CE587BA79551}" type="slidenum">
              <a:rPr lang="en-US" smtClean="0"/>
              <a:t>5</a:t>
            </a:fld>
            <a:endParaRPr lang="en-US"/>
          </a:p>
        </p:txBody>
      </p:sp>
    </p:spTree>
    <p:extLst>
      <p:ext uri="{BB962C8B-B14F-4D97-AF65-F5344CB8AC3E}">
        <p14:creationId xmlns:p14="http://schemas.microsoft.com/office/powerpoint/2010/main" val="1136508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BCD9219-35BB-41ED-A5CD-CE587BA79551}" type="slidenum">
              <a:rPr lang="en-US" smtClean="0"/>
              <a:t>7</a:t>
            </a:fld>
            <a:endParaRPr lang="en-US"/>
          </a:p>
        </p:txBody>
      </p:sp>
    </p:spTree>
    <p:extLst>
      <p:ext uri="{BB962C8B-B14F-4D97-AF65-F5344CB8AC3E}">
        <p14:creationId xmlns:p14="http://schemas.microsoft.com/office/powerpoint/2010/main" val="15107828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pic>
        <p:nvPicPr>
          <p:cNvPr id="9" name="Shape 88">
            <a:extLst>
              <a:ext uri="{FF2B5EF4-FFF2-40B4-BE49-F238E27FC236}">
                <a16:creationId xmlns:a16="http://schemas.microsoft.com/office/drawing/2014/main" id="{0AC49FDB-9065-40C0-A909-67E66AFA4F4B}"/>
              </a:ext>
            </a:extLst>
          </p:cNvPr>
          <p:cNvPicPr preferRelativeResize="0"/>
          <p:nvPr userDrawn="1"/>
        </p:nvPicPr>
        <p:blipFill rotWithShape="1">
          <a:blip r:embed="rId2" cstate="hqprint">
            <a:alphaModFix/>
            <a:extLst>
              <a:ext uri="{28A0092B-C50C-407E-A947-70E740481C1C}">
                <a14:useLocalDpi xmlns:a14="http://schemas.microsoft.com/office/drawing/2010/main"/>
              </a:ext>
            </a:extLst>
          </a:blip>
          <a:srcRect/>
          <a:stretch/>
        </p:blipFill>
        <p:spPr>
          <a:xfrm>
            <a:off x="-25054" y="0"/>
            <a:ext cx="12217054" cy="6936656"/>
          </a:xfrm>
          <a:prstGeom prst="rect">
            <a:avLst/>
          </a:prstGeom>
          <a:noFill/>
          <a:ln>
            <a:noFill/>
          </a:ln>
        </p:spPr>
      </p:pic>
      <p:pic>
        <p:nvPicPr>
          <p:cNvPr id="6" name="Picture 5">
            <a:extLst>
              <a:ext uri="{FF2B5EF4-FFF2-40B4-BE49-F238E27FC236}">
                <a16:creationId xmlns:a16="http://schemas.microsoft.com/office/drawing/2014/main" id="{0F12F8D7-7114-4278-A8C6-262B2635CDB4}"/>
              </a:ext>
            </a:extLst>
          </p:cNvPr>
          <p:cNvPicPr>
            <a:picLocks noChangeAspect="1"/>
          </p:cNvPicPr>
          <p:nvPr userDrawn="1"/>
        </p:nvPicPr>
        <p:blipFill>
          <a:blip r:embed="rId3"/>
          <a:stretch>
            <a:fillRect/>
          </a:stretch>
        </p:blipFill>
        <p:spPr>
          <a:xfrm>
            <a:off x="-25054" y="0"/>
            <a:ext cx="12217054" cy="6936656"/>
          </a:xfrm>
          <a:prstGeom prst="rect">
            <a:avLst/>
          </a:prstGeom>
        </p:spPr>
      </p:pic>
      <p:sp>
        <p:nvSpPr>
          <p:cNvPr id="2" name="Title 1">
            <a:extLst>
              <a:ext uri="{FF2B5EF4-FFF2-40B4-BE49-F238E27FC236}">
                <a16:creationId xmlns:a16="http://schemas.microsoft.com/office/drawing/2014/main" id="{DA8CB5BF-7B1D-4C2F-8DCE-3B48B409DB54}"/>
              </a:ext>
            </a:extLst>
          </p:cNvPr>
          <p:cNvSpPr>
            <a:spLocks noGrp="1"/>
          </p:cNvSpPr>
          <p:nvPr>
            <p:ph type="ctrTitle" hasCustomPrompt="1"/>
          </p:nvPr>
        </p:nvSpPr>
        <p:spPr>
          <a:xfrm>
            <a:off x="1524000" y="1122363"/>
            <a:ext cx="9144000" cy="2387600"/>
          </a:xfrm>
        </p:spPr>
        <p:txBody>
          <a:bodyPr anchor="b">
            <a:normAutofit/>
          </a:bodyPr>
          <a:lstStyle>
            <a:lvl1pPr algn="l">
              <a:defRPr sz="5400" b="1">
                <a:solidFill>
                  <a:schemeClr val="tx1"/>
                </a:solidFill>
              </a:defRPr>
            </a:lvl1pPr>
          </a:lstStyle>
          <a:p>
            <a:r>
              <a:rPr lang="en-US"/>
              <a:t>Title</a:t>
            </a:r>
          </a:p>
        </p:txBody>
      </p:sp>
      <p:sp>
        <p:nvSpPr>
          <p:cNvPr id="3" name="Subtitle 2">
            <a:extLst>
              <a:ext uri="{FF2B5EF4-FFF2-40B4-BE49-F238E27FC236}">
                <a16:creationId xmlns:a16="http://schemas.microsoft.com/office/drawing/2014/main" id="{E29B9B91-2B82-4546-B83D-1C806B64C22A}"/>
              </a:ext>
            </a:extLst>
          </p:cNvPr>
          <p:cNvSpPr>
            <a:spLocks noGrp="1"/>
          </p:cNvSpPr>
          <p:nvPr>
            <p:ph type="subTitle" idx="1" hasCustomPrompt="1"/>
          </p:nvPr>
        </p:nvSpPr>
        <p:spPr>
          <a:xfrm>
            <a:off x="1524000" y="3602038"/>
            <a:ext cx="9144000" cy="1655762"/>
          </a:xfrm>
        </p:spPr>
        <p:txBody>
          <a:bodyPr>
            <a:normAutofit/>
          </a:bodyPr>
          <a:lstStyle>
            <a:lvl1pPr marL="0" indent="0" algn="l">
              <a:buNone/>
              <a:defRPr sz="4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10" name="Picture 9">
            <a:extLst>
              <a:ext uri="{FF2B5EF4-FFF2-40B4-BE49-F238E27FC236}">
                <a16:creationId xmlns:a16="http://schemas.microsoft.com/office/drawing/2014/main" id="{B4A7E2E5-B5A7-494A-ADB5-BD542C1378DE}"/>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9336024" y="6099048"/>
            <a:ext cx="2852928" cy="889131"/>
          </a:xfrm>
          <a:prstGeom prst="rect">
            <a:avLst/>
          </a:prstGeom>
        </p:spPr>
      </p:pic>
      <p:sp>
        <p:nvSpPr>
          <p:cNvPr id="16" name="Footer Placeholder 4">
            <a:extLst>
              <a:ext uri="{FF2B5EF4-FFF2-40B4-BE49-F238E27FC236}">
                <a16:creationId xmlns:a16="http://schemas.microsoft.com/office/drawing/2014/main" id="{DA9AFD60-3737-4450-BE19-5CF0B1965CC6}"/>
              </a:ext>
            </a:extLst>
          </p:cNvPr>
          <p:cNvSpPr txBox="1">
            <a:spLocks/>
          </p:cNvSpPr>
          <p:nvPr userDrawn="1"/>
        </p:nvSpPr>
        <p:spPr>
          <a:xfrm>
            <a:off x="4846320" y="6446520"/>
            <a:ext cx="2505456" cy="18288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tx1"/>
                </a:solidFill>
              </a:rPr>
              <a:t>Seattle Information Technology</a:t>
            </a:r>
          </a:p>
        </p:txBody>
      </p:sp>
      <p:sp>
        <p:nvSpPr>
          <p:cNvPr id="8" name="TextBox 7">
            <a:extLst>
              <a:ext uri="{FF2B5EF4-FFF2-40B4-BE49-F238E27FC236}">
                <a16:creationId xmlns:a16="http://schemas.microsoft.com/office/drawing/2014/main" id="{56713242-57B5-43B6-B450-219FCE4814FF}"/>
              </a:ext>
            </a:extLst>
          </p:cNvPr>
          <p:cNvSpPr txBox="1"/>
          <p:nvPr userDrawn="1"/>
        </p:nvSpPr>
        <p:spPr>
          <a:xfrm>
            <a:off x="155768" y="6455640"/>
            <a:ext cx="1144865" cy="307777"/>
          </a:xfrm>
          <a:prstGeom prst="rect">
            <a:avLst/>
          </a:prstGeom>
          <a:noFill/>
        </p:spPr>
        <p:txBody>
          <a:bodyPr wrap="none" rtlCol="0">
            <a:spAutoFit/>
          </a:bodyPr>
          <a:lstStyle/>
          <a:p>
            <a:r>
              <a:rPr lang="en-US" sz="1400" b="1">
                <a:solidFill>
                  <a:schemeClr val="tx1"/>
                </a:solidFill>
              </a:rPr>
              <a:t>July 17, 2026</a:t>
            </a:r>
          </a:p>
        </p:txBody>
      </p:sp>
    </p:spTree>
    <p:extLst>
      <p:ext uri="{BB962C8B-B14F-4D97-AF65-F5344CB8AC3E}">
        <p14:creationId xmlns:p14="http://schemas.microsoft.com/office/powerpoint/2010/main" val="132987481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6640-AAF9-498F-A6FD-C91E4B710D3D}"/>
              </a:ext>
            </a:extLst>
          </p:cNvPr>
          <p:cNvSpPr>
            <a:spLocks noGrp="1"/>
          </p:cNvSpPr>
          <p:nvPr>
            <p:ph type="title" hasCustomPrompt="1"/>
          </p:nvPr>
        </p:nvSpPr>
        <p:spPr>
          <a:xfrm>
            <a:off x="228600" y="228600"/>
            <a:ext cx="11658600" cy="768096"/>
          </a:xfrm>
        </p:spPr>
        <p:txBody>
          <a:bodyPr/>
          <a:lstStyle>
            <a:lvl1pPr>
              <a:defRPr/>
            </a:lvl1pPr>
          </a:lstStyle>
          <a:p>
            <a:r>
              <a:rPr lang="en-US"/>
              <a:t>Title </a:t>
            </a:r>
          </a:p>
        </p:txBody>
      </p:sp>
      <p:sp>
        <p:nvSpPr>
          <p:cNvPr id="3" name="Content Placeholder 2">
            <a:extLst>
              <a:ext uri="{FF2B5EF4-FFF2-40B4-BE49-F238E27FC236}">
                <a16:creationId xmlns:a16="http://schemas.microsoft.com/office/drawing/2014/main" id="{7DD26F17-7903-4D43-813F-6A908669D64E}"/>
              </a:ext>
            </a:extLst>
          </p:cNvPr>
          <p:cNvSpPr>
            <a:spLocks noGrp="1"/>
          </p:cNvSpPr>
          <p:nvPr>
            <p:ph idx="1" hasCustomPrompt="1"/>
          </p:nvPr>
        </p:nvSpPr>
        <p:spPr>
          <a:xfrm>
            <a:off x="228600" y="1143000"/>
            <a:ext cx="11658600" cy="48006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073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6640-AAF9-498F-A6FD-C91E4B710D3D}"/>
              </a:ext>
            </a:extLst>
          </p:cNvPr>
          <p:cNvSpPr>
            <a:spLocks noGrp="1"/>
          </p:cNvSpPr>
          <p:nvPr>
            <p:ph type="title" hasCustomPrompt="1"/>
          </p:nvPr>
        </p:nvSpPr>
        <p:spPr/>
        <p:txBody>
          <a:bodyPr/>
          <a:lstStyle>
            <a:lvl1pPr>
              <a:defRPr/>
            </a:lvl1pPr>
          </a:lstStyle>
          <a:p>
            <a:r>
              <a:rPr lang="en-US"/>
              <a:t>Title </a:t>
            </a:r>
          </a:p>
        </p:txBody>
      </p:sp>
      <p:sp>
        <p:nvSpPr>
          <p:cNvPr id="3" name="Content Placeholder 2">
            <a:extLst>
              <a:ext uri="{FF2B5EF4-FFF2-40B4-BE49-F238E27FC236}">
                <a16:creationId xmlns:a16="http://schemas.microsoft.com/office/drawing/2014/main" id="{7DD26F17-7903-4D43-813F-6A908669D64E}"/>
              </a:ext>
            </a:extLst>
          </p:cNvPr>
          <p:cNvSpPr>
            <a:spLocks noGrp="1"/>
          </p:cNvSpPr>
          <p:nvPr>
            <p:ph idx="1" hasCustomPrompt="1"/>
          </p:nvPr>
        </p:nvSpPr>
        <p:spPr>
          <a:xfrm>
            <a:off x="228600" y="1691366"/>
            <a:ext cx="11664450" cy="422158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4D2B2E5B-C63C-4128-9602-6FCD247C5BC4}"/>
              </a:ext>
            </a:extLst>
          </p:cNvPr>
          <p:cNvSpPr>
            <a:spLocks noGrp="1"/>
          </p:cNvSpPr>
          <p:nvPr>
            <p:ph type="body" sz="quarter" idx="10" hasCustomPrompt="1"/>
          </p:nvPr>
        </p:nvSpPr>
        <p:spPr>
          <a:xfrm>
            <a:off x="228600" y="1047750"/>
            <a:ext cx="11664450" cy="531813"/>
          </a:xfrm>
        </p:spPr>
        <p:txBody>
          <a:bodyPr/>
          <a:lstStyle>
            <a:lvl1pPr marL="0" indent="0">
              <a:buFontTx/>
              <a:buNone/>
              <a:defRPr b="1"/>
            </a:lvl1pPr>
          </a:lstStyle>
          <a:p>
            <a:pPr lvl="0"/>
            <a:r>
              <a:rPr lang="en-US"/>
              <a:t>Subtitle</a:t>
            </a:r>
          </a:p>
        </p:txBody>
      </p:sp>
    </p:spTree>
    <p:extLst>
      <p:ext uri="{BB962C8B-B14F-4D97-AF65-F5344CB8AC3E}">
        <p14:creationId xmlns:p14="http://schemas.microsoft.com/office/powerpoint/2010/main" val="2831696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A49D0-05FB-4A13-9342-93E5AA7FB64F}"/>
              </a:ext>
            </a:extLst>
          </p:cNvPr>
          <p:cNvSpPr>
            <a:spLocks noGrp="1"/>
          </p:cNvSpPr>
          <p:nvPr>
            <p:ph type="title" hasCustomPrompt="1"/>
          </p:nvPr>
        </p:nvSpPr>
        <p:spPr>
          <a:xfrm>
            <a:off x="831850" y="1709738"/>
            <a:ext cx="10515600" cy="2852737"/>
          </a:xfrm>
        </p:spPr>
        <p:txBody>
          <a:bodyPr anchor="b"/>
          <a:lstStyle>
            <a:lvl1pPr>
              <a:defRPr sz="6000"/>
            </a:lvl1pPr>
          </a:lstStyle>
          <a:p>
            <a:r>
              <a:rPr lang="en-US"/>
              <a:t>Title</a:t>
            </a:r>
          </a:p>
        </p:txBody>
      </p:sp>
      <p:sp>
        <p:nvSpPr>
          <p:cNvPr id="3" name="Text Placeholder 2">
            <a:extLst>
              <a:ext uri="{FF2B5EF4-FFF2-40B4-BE49-F238E27FC236}">
                <a16:creationId xmlns:a16="http://schemas.microsoft.com/office/drawing/2014/main" id="{DE880D4A-F83B-4EB0-9CF2-C37A931B4EBC}"/>
              </a:ext>
            </a:extLst>
          </p:cNvPr>
          <p:cNvSpPr>
            <a:spLocks noGrp="1"/>
          </p:cNvSpPr>
          <p:nvPr>
            <p:ph type="body" idx="1" hasCustomPrompt="1"/>
          </p:nvPr>
        </p:nvSpPr>
        <p:spPr>
          <a:xfrm>
            <a:off x="831850" y="4589464"/>
            <a:ext cx="10515600" cy="1332860"/>
          </a:xfrm>
        </p:spPr>
        <p:txBody>
          <a:bodyPr/>
          <a:lstStyle>
            <a:lvl1pPr marL="0" indent="0">
              <a:buNone/>
              <a:defRPr sz="2400">
                <a:solidFill>
                  <a:schemeClr val="tx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a:t>
            </a:r>
          </a:p>
        </p:txBody>
      </p:sp>
    </p:spTree>
    <p:extLst>
      <p:ext uri="{BB962C8B-B14F-4D97-AF65-F5344CB8AC3E}">
        <p14:creationId xmlns:p14="http://schemas.microsoft.com/office/powerpoint/2010/main" val="3505997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3097-AC2D-4E71-B5A6-B37F847BCD7E}"/>
              </a:ext>
            </a:extLst>
          </p:cNvPr>
          <p:cNvSpPr>
            <a:spLocks noGrp="1"/>
          </p:cNvSpPr>
          <p:nvPr>
            <p:ph type="title" hasCustomPrompt="1"/>
          </p:nvPr>
        </p:nvSpPr>
        <p:spPr/>
        <p:txBody>
          <a:bodyPr/>
          <a:lstStyle>
            <a:lvl1pPr>
              <a:defRPr/>
            </a:lvl1pPr>
          </a:lstStyle>
          <a:p>
            <a:r>
              <a:rPr lang="en-US"/>
              <a:t>Title</a:t>
            </a:r>
          </a:p>
        </p:txBody>
      </p:sp>
      <p:sp>
        <p:nvSpPr>
          <p:cNvPr id="3" name="Content Placeholder 2">
            <a:extLst>
              <a:ext uri="{FF2B5EF4-FFF2-40B4-BE49-F238E27FC236}">
                <a16:creationId xmlns:a16="http://schemas.microsoft.com/office/drawing/2014/main" id="{14D7275A-6671-4B2A-BF8E-E0A27F323956}"/>
              </a:ext>
            </a:extLst>
          </p:cNvPr>
          <p:cNvSpPr>
            <a:spLocks noGrp="1"/>
          </p:cNvSpPr>
          <p:nvPr>
            <p:ph sz="half" idx="1" hasCustomPrompt="1"/>
          </p:nvPr>
        </p:nvSpPr>
        <p:spPr>
          <a:xfrm>
            <a:off x="228600" y="1170263"/>
            <a:ext cx="5760720" cy="4783275"/>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C32B95-ABB2-41D5-B74B-4C216A81799C}"/>
              </a:ext>
            </a:extLst>
          </p:cNvPr>
          <p:cNvSpPr>
            <a:spLocks noGrp="1"/>
          </p:cNvSpPr>
          <p:nvPr>
            <p:ph sz="half" idx="2" hasCustomPrompt="1"/>
          </p:nvPr>
        </p:nvSpPr>
        <p:spPr>
          <a:xfrm>
            <a:off x="6131176" y="1170264"/>
            <a:ext cx="5761873" cy="4783274"/>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5851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60C1-C8F4-42C5-9A6B-D6B62C06FB3A}"/>
              </a:ext>
            </a:extLst>
          </p:cNvPr>
          <p:cNvSpPr>
            <a:spLocks noGrp="1"/>
          </p:cNvSpPr>
          <p:nvPr>
            <p:ph type="title" hasCustomPrompt="1"/>
          </p:nvPr>
        </p:nvSpPr>
        <p:spPr>
          <a:xfrm>
            <a:off x="228600" y="228600"/>
            <a:ext cx="11658600" cy="768096"/>
          </a:xfrm>
        </p:spPr>
        <p:txBody>
          <a:bodyPr/>
          <a:lstStyle>
            <a:lvl1pPr>
              <a:defRPr/>
            </a:lvl1pPr>
          </a:lstStyle>
          <a:p>
            <a:r>
              <a:rPr lang="en-US"/>
              <a:t>Title</a:t>
            </a:r>
          </a:p>
        </p:txBody>
      </p:sp>
      <p:sp>
        <p:nvSpPr>
          <p:cNvPr id="3" name="Text Placeholder 2">
            <a:extLst>
              <a:ext uri="{FF2B5EF4-FFF2-40B4-BE49-F238E27FC236}">
                <a16:creationId xmlns:a16="http://schemas.microsoft.com/office/drawing/2014/main" id="{B9BD1FAB-9430-4266-9D4D-60E3919DFF43}"/>
              </a:ext>
            </a:extLst>
          </p:cNvPr>
          <p:cNvSpPr>
            <a:spLocks noGrp="1"/>
          </p:cNvSpPr>
          <p:nvPr>
            <p:ph type="body" idx="1" hasCustomPrompt="1"/>
          </p:nvPr>
        </p:nvSpPr>
        <p:spPr>
          <a:xfrm>
            <a:off x="228600" y="1189445"/>
            <a:ext cx="5791201" cy="823912"/>
          </a:xfrm>
        </p:spPr>
        <p:txBody>
          <a:bodyPr anchor="b"/>
          <a:lstStyle>
            <a:lvl1pPr marL="0" indent="0">
              <a:buNone/>
              <a:defRPr sz="3600" b="1">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4" name="Content Placeholder 3">
            <a:extLst>
              <a:ext uri="{FF2B5EF4-FFF2-40B4-BE49-F238E27FC236}">
                <a16:creationId xmlns:a16="http://schemas.microsoft.com/office/drawing/2014/main" id="{FA161C4E-4B6A-401B-9388-434C46C23CEC}"/>
              </a:ext>
            </a:extLst>
          </p:cNvPr>
          <p:cNvSpPr>
            <a:spLocks noGrp="1"/>
          </p:cNvSpPr>
          <p:nvPr>
            <p:ph sz="half" idx="2" hasCustomPrompt="1"/>
          </p:nvPr>
        </p:nvSpPr>
        <p:spPr>
          <a:xfrm>
            <a:off x="228600" y="2013357"/>
            <a:ext cx="5791201" cy="3799636"/>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46F982-9B7A-4DB7-BD8A-33EE8EBA929F}"/>
              </a:ext>
            </a:extLst>
          </p:cNvPr>
          <p:cNvSpPr>
            <a:spLocks noGrp="1"/>
          </p:cNvSpPr>
          <p:nvPr>
            <p:ph type="body" sz="quarter" idx="3" hasCustomPrompt="1"/>
          </p:nvPr>
        </p:nvSpPr>
        <p:spPr>
          <a:xfrm>
            <a:off x="6172200" y="1189445"/>
            <a:ext cx="5715000" cy="823912"/>
          </a:xfrm>
        </p:spPr>
        <p:txBody>
          <a:bodyPr anchor="b">
            <a:normAutofit/>
          </a:bodyPr>
          <a:lstStyle>
            <a:lvl1pPr marL="0" indent="0">
              <a:buNone/>
              <a:defRPr sz="3600" b="1">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6" name="Content Placeholder 5">
            <a:extLst>
              <a:ext uri="{FF2B5EF4-FFF2-40B4-BE49-F238E27FC236}">
                <a16:creationId xmlns:a16="http://schemas.microsoft.com/office/drawing/2014/main" id="{91B2C2E3-4EBB-4A84-826A-812CC9487D3F}"/>
              </a:ext>
            </a:extLst>
          </p:cNvPr>
          <p:cNvSpPr>
            <a:spLocks noGrp="1"/>
          </p:cNvSpPr>
          <p:nvPr>
            <p:ph sz="quarter" idx="4" hasCustomPrompt="1"/>
          </p:nvPr>
        </p:nvSpPr>
        <p:spPr>
          <a:xfrm>
            <a:off x="6172200" y="2013357"/>
            <a:ext cx="5715000" cy="3799636"/>
          </a:xfrm>
        </p:spPr>
        <p:txBody>
          <a:bodyPr/>
          <a:lstStyle>
            <a:lvl1pPr>
              <a:defRPr/>
            </a:lvl1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0231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F0A6-C5A2-443E-8D49-43D6387DC9EC}"/>
              </a:ext>
            </a:extLst>
          </p:cNvPr>
          <p:cNvSpPr>
            <a:spLocks noGrp="1"/>
          </p:cNvSpPr>
          <p:nvPr>
            <p:ph type="title" hasCustomPrompt="1"/>
          </p:nvPr>
        </p:nvSpPr>
        <p:spPr/>
        <p:txBody>
          <a:bodyPr/>
          <a:lstStyle/>
          <a:p>
            <a:r>
              <a:rPr lang="en-US"/>
              <a:t>Title</a:t>
            </a:r>
          </a:p>
        </p:txBody>
      </p:sp>
    </p:spTree>
    <p:extLst>
      <p:ext uri="{BB962C8B-B14F-4D97-AF65-F5344CB8AC3E}">
        <p14:creationId xmlns:p14="http://schemas.microsoft.com/office/powerpoint/2010/main" val="2180470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F0A6-C5A2-443E-8D49-43D6387DC9EC}"/>
              </a:ext>
            </a:extLst>
          </p:cNvPr>
          <p:cNvSpPr>
            <a:spLocks noGrp="1"/>
          </p:cNvSpPr>
          <p:nvPr>
            <p:ph type="title" hasCustomPrompt="1"/>
          </p:nvPr>
        </p:nvSpPr>
        <p:spPr/>
        <p:txBody>
          <a:bodyPr/>
          <a:lstStyle/>
          <a:p>
            <a:r>
              <a:rPr lang="en-US"/>
              <a:t>Title</a:t>
            </a:r>
          </a:p>
        </p:txBody>
      </p:sp>
      <p:sp>
        <p:nvSpPr>
          <p:cNvPr id="3" name="Text Placeholder 2">
            <a:extLst>
              <a:ext uri="{FF2B5EF4-FFF2-40B4-BE49-F238E27FC236}">
                <a16:creationId xmlns:a16="http://schemas.microsoft.com/office/drawing/2014/main" id="{FFC9AE96-C71F-482E-8E46-DF4FAC22AD70}"/>
              </a:ext>
            </a:extLst>
          </p:cNvPr>
          <p:cNvSpPr>
            <a:spLocks noGrp="1"/>
          </p:cNvSpPr>
          <p:nvPr>
            <p:ph idx="1"/>
          </p:nvPr>
        </p:nvSpPr>
        <p:spPr>
          <a:xfrm>
            <a:off x="228599" y="1142999"/>
            <a:ext cx="11658600" cy="4800600"/>
          </a:xfrm>
          <a:prstGeom prst="rect">
            <a:avLst/>
          </a:prstGeom>
        </p:spPr>
        <p:txBody>
          <a:bodyPr vert="horz" lIns="91440" tIns="45720" rIns="91440" bIns="45720" rtlCol="0">
            <a:normAutofit/>
          </a:bodyPr>
          <a:lstStyle>
            <a:lvl1pPr marL="0" indent="0">
              <a:buNone/>
              <a:defRPr sz="3200">
                <a:solidFill>
                  <a:srgbClr val="000000"/>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430591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458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E995-D949-4665-B2BE-6C1BCBCBF2FB}"/>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a:t>Title</a:t>
            </a:r>
          </a:p>
        </p:txBody>
      </p:sp>
      <p:sp>
        <p:nvSpPr>
          <p:cNvPr id="3" name="Content Placeholder 2">
            <a:extLst>
              <a:ext uri="{FF2B5EF4-FFF2-40B4-BE49-F238E27FC236}">
                <a16:creationId xmlns:a16="http://schemas.microsoft.com/office/drawing/2014/main" id="{90D3D865-FD4B-4775-8105-EA2753B93495}"/>
              </a:ext>
            </a:extLst>
          </p:cNvPr>
          <p:cNvSpPr>
            <a:spLocks noGrp="1"/>
          </p:cNvSpPr>
          <p:nvPr>
            <p:ph idx="1" hasCustomPrompt="1"/>
          </p:nvPr>
        </p:nvSpPr>
        <p:spPr>
          <a:xfrm>
            <a:off x="5183188" y="457200"/>
            <a:ext cx="6172200" cy="546512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Subtitle 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02C222-FAB2-4815-AD59-66AACA2A6EDC}"/>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a:t>
            </a:r>
          </a:p>
        </p:txBody>
      </p:sp>
    </p:spTree>
    <p:extLst>
      <p:ext uri="{BB962C8B-B14F-4D97-AF65-F5344CB8AC3E}">
        <p14:creationId xmlns:p14="http://schemas.microsoft.com/office/powerpoint/2010/main" val="1008839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CA1-AD78-47F2-9FA9-24CE3C9F4D82}"/>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a:t>Title</a:t>
            </a:r>
          </a:p>
        </p:txBody>
      </p:sp>
      <p:sp>
        <p:nvSpPr>
          <p:cNvPr id="3" name="Picture Placeholder 2">
            <a:extLst>
              <a:ext uri="{FF2B5EF4-FFF2-40B4-BE49-F238E27FC236}">
                <a16:creationId xmlns:a16="http://schemas.microsoft.com/office/drawing/2014/main" id="{239A6B14-1176-46C3-92A7-C9D09DD5CF19}"/>
              </a:ext>
            </a:extLst>
          </p:cNvPr>
          <p:cNvSpPr>
            <a:spLocks noGrp="1"/>
          </p:cNvSpPr>
          <p:nvPr>
            <p:ph type="pic" idx="1"/>
          </p:nvPr>
        </p:nvSpPr>
        <p:spPr>
          <a:xfrm>
            <a:off x="5183188" y="457200"/>
            <a:ext cx="6172200" cy="5465123"/>
          </a:xfrm>
        </p:spPr>
        <p:txBody>
          <a:bodyPr anchor="b">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76BB76-673A-42AA-810D-796158A9DABB}"/>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copy</a:t>
            </a:r>
          </a:p>
        </p:txBody>
      </p:sp>
    </p:spTree>
    <p:extLst>
      <p:ext uri="{BB962C8B-B14F-4D97-AF65-F5344CB8AC3E}">
        <p14:creationId xmlns:p14="http://schemas.microsoft.com/office/powerpoint/2010/main" val="410741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hape 98">
            <a:extLst>
              <a:ext uri="{FF2B5EF4-FFF2-40B4-BE49-F238E27FC236}">
                <a16:creationId xmlns:a16="http://schemas.microsoft.com/office/drawing/2014/main" id="{6301E5A9-264C-4A8D-9812-87FFC06AE62B}"/>
              </a:ext>
            </a:extLst>
          </p:cNvPr>
          <p:cNvSpPr/>
          <p:nvPr userDrawn="1"/>
        </p:nvSpPr>
        <p:spPr>
          <a:xfrm>
            <a:off x="2" y="6232412"/>
            <a:ext cx="12192000" cy="631798"/>
          </a:xfrm>
          <a:prstGeom prst="rect">
            <a:avLst/>
          </a:prstGeom>
          <a:solidFill>
            <a:srgbClr val="003DA5"/>
          </a:solidFill>
          <a:ln w="12700" cap="flat" cmpd="sng">
            <a:solidFill>
              <a:srgbClr val="31538F"/>
            </a:solidFill>
            <a:prstDash val="solid"/>
            <a:miter lim="800000"/>
            <a:headEnd type="none" w="med" len="med"/>
            <a:tailEnd type="none" w="med" len="med"/>
          </a:ln>
        </p:spPr>
        <p:txBody>
          <a:bodyPr wrap="square" lIns="91425" tIns="45700" rIns="91425" bIns="45700" anchor="ctr" anchorCtr="0">
            <a:noAutofit/>
          </a:bodyPr>
          <a:lstStyle/>
          <a:p>
            <a:pPr marL="0" marR="0" lvl="0" indent="0" algn="ctr" rtl="0">
              <a:spcBef>
                <a:spcPts val="0"/>
              </a:spcBef>
              <a:buNone/>
            </a:pPr>
            <a:endParaRPr sz="1800" b="1">
              <a:solidFill>
                <a:schemeClr val="lt1"/>
              </a:solidFill>
              <a:latin typeface="Calibri"/>
              <a:ea typeface="Calibri"/>
              <a:cs typeface="Calibri"/>
              <a:sym typeface="Calibri"/>
            </a:endParaRPr>
          </a:p>
        </p:txBody>
      </p:sp>
      <p:sp>
        <p:nvSpPr>
          <p:cNvPr id="2" name="Title Placeholder 1">
            <a:extLst>
              <a:ext uri="{FF2B5EF4-FFF2-40B4-BE49-F238E27FC236}">
                <a16:creationId xmlns:a16="http://schemas.microsoft.com/office/drawing/2014/main" id="{45D674A9-8420-4BC9-958B-60904E1FD9BE}"/>
              </a:ext>
            </a:extLst>
          </p:cNvPr>
          <p:cNvSpPr>
            <a:spLocks noGrp="1"/>
          </p:cNvSpPr>
          <p:nvPr>
            <p:ph type="title"/>
          </p:nvPr>
        </p:nvSpPr>
        <p:spPr>
          <a:xfrm>
            <a:off x="228600" y="228600"/>
            <a:ext cx="11664450" cy="768096"/>
          </a:xfrm>
          <a:prstGeom prst="rect">
            <a:avLst/>
          </a:prstGeom>
        </p:spPr>
        <p:txBody>
          <a:bodyPr vert="horz" lIns="91440" tIns="45720" rIns="91440" bIns="45720" rtlCol="0" anchor="ctr">
            <a:normAutofit/>
          </a:bodyPr>
          <a:lstStyle/>
          <a:p>
            <a:r>
              <a:rPr lang="en-US"/>
              <a:t>Title</a:t>
            </a:r>
          </a:p>
        </p:txBody>
      </p:sp>
      <p:sp>
        <p:nvSpPr>
          <p:cNvPr id="3" name="Text Placeholder 2">
            <a:extLst>
              <a:ext uri="{FF2B5EF4-FFF2-40B4-BE49-F238E27FC236}">
                <a16:creationId xmlns:a16="http://schemas.microsoft.com/office/drawing/2014/main" id="{3DCE9525-7613-44D5-9D3B-D9B1A513A491}"/>
              </a:ext>
            </a:extLst>
          </p:cNvPr>
          <p:cNvSpPr>
            <a:spLocks noGrp="1"/>
          </p:cNvSpPr>
          <p:nvPr>
            <p:ph type="body" idx="1"/>
          </p:nvPr>
        </p:nvSpPr>
        <p:spPr>
          <a:xfrm>
            <a:off x="228600" y="1143000"/>
            <a:ext cx="11658600" cy="4800600"/>
          </a:xfrm>
          <a:prstGeom prst="rect">
            <a:avLst/>
          </a:prstGeom>
        </p:spPr>
        <p:txBody>
          <a:bodyPr vert="horz" lIns="91440" tIns="45720" rIns="91440" bIns="45720" rtlCol="0">
            <a:normAutofit/>
          </a:body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06CE33BE-5965-4385-A50F-EE3044A3C612}"/>
              </a:ext>
            </a:extLst>
          </p:cNvPr>
          <p:cNvSpPr txBox="1">
            <a:spLocks/>
          </p:cNvSpPr>
          <p:nvPr userDrawn="1"/>
        </p:nvSpPr>
        <p:spPr>
          <a:xfrm>
            <a:off x="4845170" y="6448544"/>
            <a:ext cx="2501660" cy="18288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a:solidFill>
                  <a:schemeClr val="bg1"/>
                </a:solidFill>
              </a:rPr>
              <a:t>Seattle Information Technology</a:t>
            </a:r>
          </a:p>
        </p:txBody>
      </p:sp>
      <p:sp>
        <p:nvSpPr>
          <p:cNvPr id="11" name="Slide Number Placeholder 5">
            <a:extLst>
              <a:ext uri="{FF2B5EF4-FFF2-40B4-BE49-F238E27FC236}">
                <a16:creationId xmlns:a16="http://schemas.microsoft.com/office/drawing/2014/main" id="{0F7CC0D1-EF47-4831-B7C8-1B451F51BCE3}"/>
              </a:ext>
            </a:extLst>
          </p:cNvPr>
          <p:cNvSpPr txBox="1">
            <a:spLocks/>
          </p:cNvSpPr>
          <p:nvPr userDrawn="1"/>
        </p:nvSpPr>
        <p:spPr>
          <a:xfrm>
            <a:off x="164893" y="6557675"/>
            <a:ext cx="791094" cy="18288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0F48B2B5-2D79-4847-A1D8-76E3AD291E33}" type="slidenum">
              <a:rPr lang="en-US" sz="1400" b="1" smtClean="0">
                <a:solidFill>
                  <a:schemeClr val="bg1"/>
                </a:solidFill>
              </a:rPr>
              <a:pPr algn="l"/>
              <a:t>‹#›</a:t>
            </a:fld>
            <a:endParaRPr lang="en-US" sz="1400" b="1">
              <a:solidFill>
                <a:schemeClr val="bg1"/>
              </a:solidFill>
            </a:endParaRPr>
          </a:p>
        </p:txBody>
      </p:sp>
      <p:pic>
        <p:nvPicPr>
          <p:cNvPr id="12" name="Picture 11">
            <a:extLst>
              <a:ext uri="{FF2B5EF4-FFF2-40B4-BE49-F238E27FC236}">
                <a16:creationId xmlns:a16="http://schemas.microsoft.com/office/drawing/2014/main" id="{AC2D44D1-75DE-4BDD-8018-D6C834D9310C}"/>
              </a:ext>
            </a:extLst>
          </p:cNvPr>
          <p:cNvPicPr>
            <a:picLocks noChangeAspect="1"/>
          </p:cNvPicPr>
          <p:nvPr userDrawn="1"/>
        </p:nvPicPr>
        <p:blipFill>
          <a:blip r:embed="rId13" cstate="hqprint">
            <a:extLst>
              <a:ext uri="{28A0092B-C50C-407E-A947-70E740481C1C}">
                <a14:useLocalDpi xmlns:a14="http://schemas.microsoft.com/office/drawing/2010/main"/>
              </a:ext>
            </a:extLst>
          </a:blip>
          <a:stretch>
            <a:fillRect/>
          </a:stretch>
        </p:blipFill>
        <p:spPr>
          <a:xfrm>
            <a:off x="9335974" y="6099673"/>
            <a:ext cx="2856026" cy="890097"/>
          </a:xfrm>
          <a:prstGeom prst="rect">
            <a:avLst/>
          </a:prstGeom>
        </p:spPr>
      </p:pic>
      <p:sp>
        <p:nvSpPr>
          <p:cNvPr id="4" name="TextBox 3">
            <a:extLst>
              <a:ext uri="{FF2B5EF4-FFF2-40B4-BE49-F238E27FC236}">
                <a16:creationId xmlns:a16="http://schemas.microsoft.com/office/drawing/2014/main" id="{B6A5B178-8528-4C12-9DD2-2881F885CDCF}"/>
              </a:ext>
            </a:extLst>
          </p:cNvPr>
          <p:cNvSpPr txBox="1"/>
          <p:nvPr userDrawn="1"/>
        </p:nvSpPr>
        <p:spPr>
          <a:xfrm>
            <a:off x="164893" y="6265664"/>
            <a:ext cx="1144865" cy="307777"/>
          </a:xfrm>
          <a:prstGeom prst="rect">
            <a:avLst/>
          </a:prstGeom>
          <a:noFill/>
        </p:spPr>
        <p:txBody>
          <a:bodyPr wrap="none" rtlCol="0">
            <a:spAutoFit/>
          </a:bodyPr>
          <a:lstStyle/>
          <a:p>
            <a:r>
              <a:rPr lang="en-US" sz="1400" b="1">
                <a:solidFill>
                  <a:schemeClr val="bg1"/>
                </a:solidFill>
              </a:rPr>
              <a:t>July 17, 2026</a:t>
            </a:r>
          </a:p>
        </p:txBody>
      </p:sp>
    </p:spTree>
    <p:extLst>
      <p:ext uri="{BB962C8B-B14F-4D97-AF65-F5344CB8AC3E}">
        <p14:creationId xmlns:p14="http://schemas.microsoft.com/office/powerpoint/2010/main" val="65330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1" r:id="rId4"/>
    <p:sldLayoutId id="2147483652" r:id="rId5"/>
    <p:sldLayoutId id="2147483653" r:id="rId6"/>
    <p:sldLayoutId id="2147483654" r:id="rId7"/>
    <p:sldLayoutId id="2147483658" r:id="rId8"/>
    <p:sldLayoutId id="2147483655" r:id="rId9"/>
    <p:sldLayoutId id="2147483656" r:id="rId10"/>
    <p:sldLayoutId id="2147483657" r:id="rId11"/>
  </p:sldLayoutIdLst>
  <p:hf sldNum="0" hdr="0" ftr="0"/>
  <p:txStyles>
    <p:titleStyle>
      <a:lvl1pPr algn="l" defTabSz="914400" rtl="0" eaLnBrk="1" latinLnBrk="0" hangingPunct="1">
        <a:lnSpc>
          <a:spcPct val="90000"/>
        </a:lnSpc>
        <a:spcBef>
          <a:spcPct val="0"/>
        </a:spcBef>
        <a:buNone/>
        <a:defRPr sz="4400" b="1" kern="1200">
          <a:solidFill>
            <a:schemeClr val="tx1">
              <a:lumMod val="50000"/>
            </a:schemeClr>
          </a:solidFill>
          <a:latin typeface="Calibri" panose="020F0502020204030204" pitchFamily="34" charset="0"/>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83A61-2D3F-4F39-ACDA-430F748DAE54}"/>
              </a:ext>
            </a:extLst>
          </p:cNvPr>
          <p:cNvSpPr>
            <a:spLocks noGrp="1"/>
          </p:cNvSpPr>
          <p:nvPr>
            <p:ph type="ctrTitle"/>
          </p:nvPr>
        </p:nvSpPr>
        <p:spPr>
          <a:xfrm>
            <a:off x="1523999" y="1122363"/>
            <a:ext cx="10040471" cy="2387600"/>
          </a:xfrm>
        </p:spPr>
        <p:txBody>
          <a:bodyPr/>
          <a:lstStyle/>
          <a:p>
            <a:r>
              <a:rPr lang="en-US" dirty="0"/>
              <a:t>CB 121225: </a:t>
            </a:r>
            <a:br>
              <a:rPr lang="en-US" dirty="0"/>
            </a:br>
            <a:r>
              <a:rPr lang="en-US" dirty="0"/>
              <a:t>Information Technology </a:t>
            </a:r>
            <a:br>
              <a:rPr lang="en-US" dirty="0"/>
            </a:br>
            <a:r>
              <a:rPr lang="en-US" dirty="0"/>
              <a:t>Talent Modernization</a:t>
            </a:r>
            <a:endParaRPr lang="en-US" noProof="0" dirty="0"/>
          </a:p>
        </p:txBody>
      </p:sp>
      <p:sp>
        <p:nvSpPr>
          <p:cNvPr id="3" name="Subtitle 2">
            <a:extLst>
              <a:ext uri="{FF2B5EF4-FFF2-40B4-BE49-F238E27FC236}">
                <a16:creationId xmlns:a16="http://schemas.microsoft.com/office/drawing/2014/main" id="{82749956-02D7-4672-9AF0-26ADCA4BB337}"/>
              </a:ext>
            </a:extLst>
          </p:cNvPr>
          <p:cNvSpPr>
            <a:spLocks noGrp="1"/>
          </p:cNvSpPr>
          <p:nvPr>
            <p:ph type="subTitle" idx="1"/>
          </p:nvPr>
        </p:nvSpPr>
        <p:spPr>
          <a:xfrm>
            <a:off x="1524000" y="3602038"/>
            <a:ext cx="9875520" cy="1655762"/>
          </a:xfrm>
        </p:spPr>
        <p:txBody>
          <a:bodyPr vert="horz" lIns="91440" tIns="45720" rIns="91440" bIns="45720" rtlCol="0" anchor="t">
            <a:noAutofit/>
          </a:bodyPr>
          <a:lstStyle/>
          <a:p>
            <a:r>
              <a:rPr lang="en-US"/>
              <a:t>Human Services, Labor, and Economic Development Committee</a:t>
            </a:r>
          </a:p>
          <a:p>
            <a:r>
              <a:rPr lang="en-US" noProof="0"/>
              <a:t>July 17, 2026</a:t>
            </a:r>
          </a:p>
        </p:txBody>
      </p:sp>
    </p:spTree>
    <p:custDataLst>
      <p:tags r:id="rId1"/>
    </p:custDataLst>
    <p:extLst>
      <p:ext uri="{BB962C8B-B14F-4D97-AF65-F5344CB8AC3E}">
        <p14:creationId xmlns:p14="http://schemas.microsoft.com/office/powerpoint/2010/main" val="321913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0D02F-0238-15DC-3EE3-93BFEEF619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7E474-0E65-D2D8-890C-0B35C8623967}"/>
              </a:ext>
            </a:extLst>
          </p:cNvPr>
          <p:cNvSpPr>
            <a:spLocks noGrp="1"/>
          </p:cNvSpPr>
          <p:nvPr>
            <p:ph type="title"/>
          </p:nvPr>
        </p:nvSpPr>
        <p:spPr/>
        <p:txBody>
          <a:bodyPr anchor="ctr">
            <a:normAutofit/>
          </a:bodyPr>
          <a:lstStyle/>
          <a:p>
            <a:r>
              <a:rPr lang="en-US"/>
              <a:t>Presentation Agenda:</a:t>
            </a:r>
          </a:p>
        </p:txBody>
      </p:sp>
      <p:graphicFrame>
        <p:nvGraphicFramePr>
          <p:cNvPr id="6" name="Table 5">
            <a:extLst>
              <a:ext uri="{FF2B5EF4-FFF2-40B4-BE49-F238E27FC236}">
                <a16:creationId xmlns:a16="http://schemas.microsoft.com/office/drawing/2014/main" id="{C7DEEDE6-B805-0DAE-047C-752696B4C3E7}"/>
              </a:ext>
            </a:extLst>
          </p:cNvPr>
          <p:cNvGraphicFramePr>
            <a:graphicFrameLocks noGrp="1"/>
          </p:cNvGraphicFramePr>
          <p:nvPr>
            <p:extLst>
              <p:ext uri="{D42A27DB-BD31-4B8C-83A1-F6EECF244321}">
                <p14:modId xmlns:p14="http://schemas.microsoft.com/office/powerpoint/2010/main" val="1240675247"/>
              </p:ext>
            </p:extLst>
          </p:nvPr>
        </p:nvGraphicFramePr>
        <p:xfrm>
          <a:off x="1027533" y="1100929"/>
          <a:ext cx="9709628" cy="4801668"/>
        </p:xfrm>
        <a:graphic>
          <a:graphicData uri="http://schemas.openxmlformats.org/drawingml/2006/table">
            <a:tbl>
              <a:tblPr bandRow="1">
                <a:tableStyleId>{6E25E649-3F16-4E02-A733-19D2CDBF48F0}</a:tableStyleId>
              </a:tblPr>
              <a:tblGrid>
                <a:gridCol w="466590">
                  <a:extLst>
                    <a:ext uri="{9D8B030D-6E8A-4147-A177-3AD203B41FA5}">
                      <a16:colId xmlns:a16="http://schemas.microsoft.com/office/drawing/2014/main" val="1881037091"/>
                    </a:ext>
                  </a:extLst>
                </a:gridCol>
                <a:gridCol w="836819">
                  <a:extLst>
                    <a:ext uri="{9D8B030D-6E8A-4147-A177-3AD203B41FA5}">
                      <a16:colId xmlns:a16="http://schemas.microsoft.com/office/drawing/2014/main" val="391228553"/>
                    </a:ext>
                  </a:extLst>
                </a:gridCol>
                <a:gridCol w="8406219">
                  <a:extLst>
                    <a:ext uri="{9D8B030D-6E8A-4147-A177-3AD203B41FA5}">
                      <a16:colId xmlns:a16="http://schemas.microsoft.com/office/drawing/2014/main" val="151966086"/>
                    </a:ext>
                  </a:extLst>
                </a:gridCol>
              </a:tblGrid>
              <a:tr h="800278">
                <a:tc>
                  <a:txBody>
                    <a:bodyPr/>
                    <a:lstStyle/>
                    <a:p>
                      <a:pPr algn="ctr"/>
                      <a:r>
                        <a:rPr lang="en-US" sz="2400" dirty="0">
                          <a:solidFill>
                            <a:schemeClr val="tx1">
                              <a:lumMod val="50000"/>
                            </a:schemeClr>
                          </a:solidFill>
                        </a:rPr>
                        <a:t>1</a:t>
                      </a:r>
                    </a:p>
                  </a:txBody>
                  <a:tcPr anchor="ctr"/>
                </a:tc>
                <a:tc>
                  <a:txBody>
                    <a:bodyPr/>
                    <a:lstStyle/>
                    <a:p>
                      <a:endParaRPr lang="en-US" sz="2400" dirty="0">
                        <a:solidFill>
                          <a:schemeClr val="tx1">
                            <a:lumMod val="50000"/>
                          </a:schemeClr>
                        </a:solidFill>
                      </a:endParaRPr>
                    </a:p>
                  </a:txBody>
                  <a:tcPr anchor="ctr"/>
                </a:tc>
                <a:tc>
                  <a:txBody>
                    <a:bodyPr/>
                    <a:lstStyle/>
                    <a:p>
                      <a:r>
                        <a:rPr lang="en-US" sz="2400" b="1" dirty="0">
                          <a:solidFill>
                            <a:schemeClr val="tx1">
                              <a:lumMod val="50000"/>
                            </a:schemeClr>
                          </a:solidFill>
                        </a:rPr>
                        <a:t>Talent Modernization Overview</a:t>
                      </a:r>
                    </a:p>
                  </a:txBody>
                  <a:tcPr anchor="ctr"/>
                </a:tc>
                <a:extLst>
                  <a:ext uri="{0D108BD9-81ED-4DB2-BD59-A6C34878D82A}">
                    <a16:rowId xmlns:a16="http://schemas.microsoft.com/office/drawing/2014/main" val="3016202667"/>
                  </a:ext>
                </a:extLst>
              </a:tr>
              <a:tr h="800278">
                <a:tc>
                  <a:txBody>
                    <a:bodyPr/>
                    <a:lstStyle/>
                    <a:p>
                      <a:pPr algn="ctr"/>
                      <a:r>
                        <a:rPr lang="en-US" sz="2400">
                          <a:solidFill>
                            <a:schemeClr val="tx1">
                              <a:lumMod val="50000"/>
                            </a:schemeClr>
                          </a:solidFill>
                        </a:rPr>
                        <a:t>2</a:t>
                      </a:r>
                    </a:p>
                  </a:txBody>
                  <a:tcPr anchor="ctr"/>
                </a:tc>
                <a:tc>
                  <a:txBody>
                    <a:bodyPr/>
                    <a:lstStyle/>
                    <a:p>
                      <a:endParaRPr lang="en-US" sz="2400" dirty="0">
                        <a:solidFill>
                          <a:schemeClr val="tx1">
                            <a:lumMod val="50000"/>
                          </a:schemeClr>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lumMod val="50000"/>
                            </a:schemeClr>
                          </a:solidFill>
                        </a:rPr>
                        <a:t>Purpose of Proposed Legislation</a:t>
                      </a:r>
                    </a:p>
                  </a:txBody>
                  <a:tcPr anchor="ctr"/>
                </a:tc>
                <a:extLst>
                  <a:ext uri="{0D108BD9-81ED-4DB2-BD59-A6C34878D82A}">
                    <a16:rowId xmlns:a16="http://schemas.microsoft.com/office/drawing/2014/main" val="3013836877"/>
                  </a:ext>
                </a:extLst>
              </a:tr>
              <a:tr h="800278">
                <a:tc>
                  <a:txBody>
                    <a:bodyPr/>
                    <a:lstStyle/>
                    <a:p>
                      <a:pPr algn="ctr"/>
                      <a:r>
                        <a:rPr lang="en-US" sz="2400" dirty="0">
                          <a:solidFill>
                            <a:schemeClr val="tx1">
                              <a:lumMod val="50000"/>
                            </a:schemeClr>
                          </a:solidFill>
                        </a:rPr>
                        <a:t>3</a:t>
                      </a:r>
                    </a:p>
                  </a:txBody>
                  <a:tcPr anchor="ctr"/>
                </a:tc>
                <a:tc>
                  <a:txBody>
                    <a:bodyPr/>
                    <a:lstStyle/>
                    <a:p>
                      <a:endParaRPr lang="en-US" sz="2400" dirty="0">
                        <a:solidFill>
                          <a:schemeClr val="tx1">
                            <a:lumMod val="50000"/>
                          </a:schemeClr>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lumMod val="50000"/>
                            </a:schemeClr>
                          </a:solidFill>
                        </a:rPr>
                        <a:t>Current State</a:t>
                      </a:r>
                    </a:p>
                  </a:txBody>
                  <a:tcPr anchor="ctr"/>
                </a:tc>
                <a:extLst>
                  <a:ext uri="{0D108BD9-81ED-4DB2-BD59-A6C34878D82A}">
                    <a16:rowId xmlns:a16="http://schemas.microsoft.com/office/drawing/2014/main" val="3676341930"/>
                  </a:ext>
                </a:extLst>
              </a:tr>
              <a:tr h="800278">
                <a:tc>
                  <a:txBody>
                    <a:bodyPr/>
                    <a:lstStyle/>
                    <a:p>
                      <a:pPr algn="ctr"/>
                      <a:r>
                        <a:rPr lang="en-US" sz="2400">
                          <a:solidFill>
                            <a:schemeClr val="tx1">
                              <a:lumMod val="50000"/>
                            </a:schemeClr>
                          </a:solidFill>
                        </a:rPr>
                        <a:t>4</a:t>
                      </a:r>
                    </a:p>
                  </a:txBody>
                  <a:tcPr anchor="ctr"/>
                </a:tc>
                <a:tc>
                  <a:txBody>
                    <a:bodyPr/>
                    <a:lstStyle/>
                    <a:p>
                      <a:endParaRPr lang="en-US" sz="2400" dirty="0">
                        <a:solidFill>
                          <a:schemeClr val="tx1">
                            <a:lumMod val="50000"/>
                          </a:schemeClr>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lumMod val="50000"/>
                            </a:schemeClr>
                          </a:solidFill>
                        </a:rPr>
                        <a:t>Project Objectives</a:t>
                      </a:r>
                    </a:p>
                  </a:txBody>
                  <a:tcPr anchor="ctr"/>
                </a:tc>
                <a:extLst>
                  <a:ext uri="{0D108BD9-81ED-4DB2-BD59-A6C34878D82A}">
                    <a16:rowId xmlns:a16="http://schemas.microsoft.com/office/drawing/2014/main" val="2530186077"/>
                  </a:ext>
                </a:extLst>
              </a:tr>
              <a:tr h="800278">
                <a:tc>
                  <a:txBody>
                    <a:bodyPr/>
                    <a:lstStyle/>
                    <a:p>
                      <a:pPr algn="ctr"/>
                      <a:r>
                        <a:rPr lang="en-US" sz="2400" dirty="0">
                          <a:solidFill>
                            <a:schemeClr val="tx1">
                              <a:lumMod val="50000"/>
                            </a:schemeClr>
                          </a:solidFill>
                        </a:rPr>
                        <a:t>5</a:t>
                      </a:r>
                    </a:p>
                  </a:txBody>
                  <a:tcPr anchor="ctr"/>
                </a:tc>
                <a:tc>
                  <a:txBody>
                    <a:bodyPr/>
                    <a:lstStyle/>
                    <a:p>
                      <a:endParaRPr lang="en-US" sz="2400">
                        <a:solidFill>
                          <a:schemeClr val="tx1">
                            <a:lumMod val="50000"/>
                          </a:schemeClr>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lumMod val="50000"/>
                            </a:schemeClr>
                          </a:solidFill>
                        </a:rPr>
                        <a:t>Financial Impacts</a:t>
                      </a:r>
                    </a:p>
                  </a:txBody>
                  <a:tcPr anchor="ctr"/>
                </a:tc>
                <a:extLst>
                  <a:ext uri="{0D108BD9-81ED-4DB2-BD59-A6C34878D82A}">
                    <a16:rowId xmlns:a16="http://schemas.microsoft.com/office/drawing/2014/main" val="813075457"/>
                  </a:ext>
                </a:extLst>
              </a:tr>
              <a:tr h="800278">
                <a:tc>
                  <a:txBody>
                    <a:bodyPr/>
                    <a:lstStyle/>
                    <a:p>
                      <a:pPr algn="ctr"/>
                      <a:r>
                        <a:rPr lang="en-US" sz="2400" dirty="0">
                          <a:solidFill>
                            <a:schemeClr val="tx1">
                              <a:lumMod val="50000"/>
                            </a:schemeClr>
                          </a:solidFill>
                        </a:rPr>
                        <a:t>6</a:t>
                      </a:r>
                    </a:p>
                  </a:txBody>
                  <a:tcPr anchor="ctr"/>
                </a:tc>
                <a:tc>
                  <a:txBody>
                    <a:bodyPr/>
                    <a:lstStyle/>
                    <a:p>
                      <a:endParaRPr lang="en-US" sz="2400" dirty="0">
                        <a:solidFill>
                          <a:schemeClr val="tx1">
                            <a:lumMod val="50000"/>
                          </a:schemeClr>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1">
                              <a:lumMod val="50000"/>
                            </a:schemeClr>
                          </a:solidFill>
                        </a:rPr>
                        <a:t>Next Steps </a:t>
                      </a:r>
                    </a:p>
                  </a:txBody>
                  <a:tcPr anchor="ctr"/>
                </a:tc>
                <a:extLst>
                  <a:ext uri="{0D108BD9-81ED-4DB2-BD59-A6C34878D82A}">
                    <a16:rowId xmlns:a16="http://schemas.microsoft.com/office/drawing/2014/main" val="752002773"/>
                  </a:ext>
                </a:extLst>
              </a:tr>
            </a:tbl>
          </a:graphicData>
        </a:graphic>
      </p:graphicFrame>
      <p:pic>
        <p:nvPicPr>
          <p:cNvPr id="12" name="Graphic 11" descr="Bank with solid fill">
            <a:extLst>
              <a:ext uri="{FF2B5EF4-FFF2-40B4-BE49-F238E27FC236}">
                <a16:creationId xmlns:a16="http://schemas.microsoft.com/office/drawing/2014/main" id="{EFC6F6C5-C036-6763-74EC-EBA0FD8EA64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11922" y="4380545"/>
            <a:ext cx="561252" cy="561252"/>
          </a:xfrm>
          <a:prstGeom prst="rect">
            <a:avLst/>
          </a:prstGeom>
        </p:spPr>
      </p:pic>
      <p:pic>
        <p:nvPicPr>
          <p:cNvPr id="19" name="Graphic 18" descr="Branching diagram with solid fill">
            <a:extLst>
              <a:ext uri="{FF2B5EF4-FFF2-40B4-BE49-F238E27FC236}">
                <a16:creationId xmlns:a16="http://schemas.microsoft.com/office/drawing/2014/main" id="{22A2A121-7E39-FD65-5B50-9AA63BD32BC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flipV="1">
            <a:off x="1449648" y="3501763"/>
            <a:ext cx="685800" cy="685800"/>
          </a:xfrm>
          <a:prstGeom prst="rect">
            <a:avLst/>
          </a:prstGeom>
        </p:spPr>
      </p:pic>
      <p:pic>
        <p:nvPicPr>
          <p:cNvPr id="23" name="Graphic 22" descr="Share with solid fill">
            <a:extLst>
              <a:ext uri="{FF2B5EF4-FFF2-40B4-BE49-F238E27FC236}">
                <a16:creationId xmlns:a16="http://schemas.microsoft.com/office/drawing/2014/main" id="{5CE0B251-B584-8397-8A9C-249266DEC97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33333" y="5220103"/>
            <a:ext cx="518430" cy="518430"/>
          </a:xfrm>
          <a:prstGeom prst="rect">
            <a:avLst/>
          </a:prstGeom>
        </p:spPr>
      </p:pic>
      <p:pic>
        <p:nvPicPr>
          <p:cNvPr id="5" name="Graphic 4" descr="Inbox outline">
            <a:extLst>
              <a:ext uri="{FF2B5EF4-FFF2-40B4-BE49-F238E27FC236}">
                <a16:creationId xmlns:a16="http://schemas.microsoft.com/office/drawing/2014/main" id="{F419BE92-B957-2E15-04DA-2F85943B0A0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11923" y="2717172"/>
            <a:ext cx="561251" cy="561251"/>
          </a:xfrm>
          <a:prstGeom prst="rect">
            <a:avLst/>
          </a:prstGeom>
        </p:spPr>
      </p:pic>
      <p:pic>
        <p:nvPicPr>
          <p:cNvPr id="8" name="Graphic 7" descr="Clipboard Mixed outline">
            <a:extLst>
              <a:ext uri="{FF2B5EF4-FFF2-40B4-BE49-F238E27FC236}">
                <a16:creationId xmlns:a16="http://schemas.microsoft.com/office/drawing/2014/main" id="{C4BE2C66-AAE7-7E4F-1BF6-CA97B4B689F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72107" y="1885988"/>
            <a:ext cx="640883" cy="640883"/>
          </a:xfrm>
          <a:prstGeom prst="rect">
            <a:avLst/>
          </a:prstGeom>
        </p:spPr>
      </p:pic>
      <p:pic>
        <p:nvPicPr>
          <p:cNvPr id="11" name="Graphic 10" descr="Target Audience outline">
            <a:extLst>
              <a:ext uri="{FF2B5EF4-FFF2-40B4-BE49-F238E27FC236}">
                <a16:creationId xmlns:a16="http://schemas.microsoft.com/office/drawing/2014/main" id="{129E9EFE-DB64-6CFF-F81B-58D8ACF0513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72148" y="1177694"/>
            <a:ext cx="640800" cy="640800"/>
          </a:xfrm>
          <a:prstGeom prst="rect">
            <a:avLst/>
          </a:prstGeom>
        </p:spPr>
      </p:pic>
    </p:spTree>
    <p:extLst>
      <p:ext uri="{BB962C8B-B14F-4D97-AF65-F5344CB8AC3E}">
        <p14:creationId xmlns:p14="http://schemas.microsoft.com/office/powerpoint/2010/main" val="3695846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5F42A-B6C0-3CF6-EAAC-037BB164C9B9}"/>
              </a:ext>
            </a:extLst>
          </p:cNvPr>
          <p:cNvSpPr>
            <a:spLocks noGrp="1"/>
          </p:cNvSpPr>
          <p:nvPr>
            <p:ph type="title"/>
          </p:nvPr>
        </p:nvSpPr>
        <p:spPr/>
        <p:txBody>
          <a:bodyPr/>
          <a:lstStyle/>
          <a:p>
            <a:r>
              <a:rPr lang="en-US" dirty="0"/>
              <a:t>Overview</a:t>
            </a:r>
          </a:p>
        </p:txBody>
      </p:sp>
      <p:sp>
        <p:nvSpPr>
          <p:cNvPr id="4" name="Text Placeholder 3">
            <a:extLst>
              <a:ext uri="{FF2B5EF4-FFF2-40B4-BE49-F238E27FC236}">
                <a16:creationId xmlns:a16="http://schemas.microsoft.com/office/drawing/2014/main" id="{3B221C8F-1C0F-CF27-4621-3323A4DE887D}"/>
              </a:ext>
            </a:extLst>
          </p:cNvPr>
          <p:cNvSpPr>
            <a:spLocks noGrp="1"/>
          </p:cNvSpPr>
          <p:nvPr>
            <p:ph type="body" idx="1"/>
          </p:nvPr>
        </p:nvSpPr>
        <p:spPr/>
        <p:txBody>
          <a:bodyPr>
            <a:normAutofit fontScale="85000" lnSpcReduction="10000"/>
          </a:bodyPr>
          <a:lstStyle/>
          <a:p>
            <a:r>
              <a:rPr lang="en-US" dirty="0"/>
              <a:t>What is Talent Modernization? </a:t>
            </a:r>
          </a:p>
        </p:txBody>
      </p:sp>
      <p:sp>
        <p:nvSpPr>
          <p:cNvPr id="3" name="Content Placeholder 2">
            <a:extLst>
              <a:ext uri="{FF2B5EF4-FFF2-40B4-BE49-F238E27FC236}">
                <a16:creationId xmlns:a16="http://schemas.microsoft.com/office/drawing/2014/main" id="{F8DEA3EF-60EC-092D-2BC3-33F13C3C347E}"/>
              </a:ext>
            </a:extLst>
          </p:cNvPr>
          <p:cNvSpPr>
            <a:spLocks noGrp="1"/>
          </p:cNvSpPr>
          <p:nvPr>
            <p:ph sz="half" idx="2"/>
          </p:nvPr>
        </p:nvSpPr>
        <p:spPr/>
        <p:txBody>
          <a:bodyPr>
            <a:noAutofit/>
          </a:bodyPr>
          <a:lstStyle/>
          <a:p>
            <a:r>
              <a:rPr lang="en-US" sz="2400" dirty="0"/>
              <a:t>Multi-year effort to modernize the City of Seattle’s classification and compensation structures for IT positions.</a:t>
            </a:r>
          </a:p>
          <a:p>
            <a:r>
              <a:rPr lang="en-US" sz="2400" dirty="0"/>
              <a:t>This effort is to more accurately and clearly reflect the bodies of work performed and match them to industry standards.</a:t>
            </a:r>
          </a:p>
          <a:p>
            <a:r>
              <a:rPr lang="en-US" sz="2400" dirty="0"/>
              <a:t>It is a partnership with Seattle Human Resources, Seattle IT, and Labor.</a:t>
            </a:r>
          </a:p>
        </p:txBody>
      </p:sp>
      <p:sp>
        <p:nvSpPr>
          <p:cNvPr id="10" name="Text Placeholder 9">
            <a:extLst>
              <a:ext uri="{FF2B5EF4-FFF2-40B4-BE49-F238E27FC236}">
                <a16:creationId xmlns:a16="http://schemas.microsoft.com/office/drawing/2014/main" id="{99FEFE6A-D780-5527-FDED-3F05E9317A73}"/>
              </a:ext>
            </a:extLst>
          </p:cNvPr>
          <p:cNvSpPr>
            <a:spLocks noGrp="1"/>
          </p:cNvSpPr>
          <p:nvPr>
            <p:ph type="body" sz="quarter" idx="3"/>
          </p:nvPr>
        </p:nvSpPr>
        <p:spPr/>
        <p:txBody>
          <a:bodyPr>
            <a:normAutofit fontScale="85000" lnSpcReduction="10000"/>
          </a:bodyPr>
          <a:lstStyle/>
          <a:p>
            <a:r>
              <a:rPr lang="en-US" dirty="0"/>
              <a:t>What are the current challenges?</a:t>
            </a:r>
          </a:p>
        </p:txBody>
      </p:sp>
      <p:sp>
        <p:nvSpPr>
          <p:cNvPr id="11" name="Content Placeholder 10">
            <a:extLst>
              <a:ext uri="{FF2B5EF4-FFF2-40B4-BE49-F238E27FC236}">
                <a16:creationId xmlns:a16="http://schemas.microsoft.com/office/drawing/2014/main" id="{339C52BB-8121-187B-C7EF-7859544B0CA4}"/>
              </a:ext>
            </a:extLst>
          </p:cNvPr>
          <p:cNvSpPr>
            <a:spLocks noGrp="1"/>
          </p:cNvSpPr>
          <p:nvPr>
            <p:ph sz="quarter" idx="4"/>
          </p:nvPr>
        </p:nvSpPr>
        <p:spPr/>
        <p:txBody>
          <a:bodyPr>
            <a:normAutofit/>
          </a:bodyPr>
          <a:lstStyle/>
          <a:p>
            <a:pPr marL="457200" lvl="0" indent="-457200"/>
            <a:r>
              <a:rPr lang="en-US" sz="2400" dirty="0"/>
              <a:t>Compensation program created in 1997 (nearly 30-year-old system).</a:t>
            </a:r>
          </a:p>
          <a:p>
            <a:pPr marL="457200" lvl="0" indent="-457200"/>
            <a:r>
              <a:rPr lang="en-US" sz="2400" dirty="0"/>
              <a:t>There is no classification structure (no domains or levels).</a:t>
            </a:r>
          </a:p>
          <a:p>
            <a:pPr marL="457200" lvl="0" indent="-457200"/>
            <a:r>
              <a:rPr lang="en-US" sz="2400" dirty="0"/>
              <a:t>Cannot easily match to industry standard.</a:t>
            </a:r>
          </a:p>
          <a:p>
            <a:pPr marL="457200" lvl="0" indent="-457200"/>
            <a:r>
              <a:rPr lang="en-US" sz="2400" dirty="0"/>
              <a:t>Does not allow for easy analysis of future technology jobs ​trends</a:t>
            </a:r>
          </a:p>
        </p:txBody>
      </p:sp>
      <p:grpSp>
        <p:nvGrpSpPr>
          <p:cNvPr id="14" name="Group 13">
            <a:extLst>
              <a:ext uri="{FF2B5EF4-FFF2-40B4-BE49-F238E27FC236}">
                <a16:creationId xmlns:a16="http://schemas.microsoft.com/office/drawing/2014/main" id="{7BBCE24E-C9BD-7AC4-BEFC-32D94360A428}"/>
              </a:ext>
            </a:extLst>
          </p:cNvPr>
          <p:cNvGrpSpPr/>
          <p:nvPr/>
        </p:nvGrpSpPr>
        <p:grpSpPr>
          <a:xfrm>
            <a:off x="10733714" y="-17515"/>
            <a:ext cx="1458286" cy="1301031"/>
            <a:chOff x="8486291" y="1909550"/>
            <a:chExt cx="3477110" cy="3038899"/>
          </a:xfrm>
        </p:grpSpPr>
        <p:pic>
          <p:nvPicPr>
            <p:cNvPr id="15" name="Picture 14">
              <a:extLst>
                <a:ext uri="{FF2B5EF4-FFF2-40B4-BE49-F238E27FC236}">
                  <a16:creationId xmlns:a16="http://schemas.microsoft.com/office/drawing/2014/main" id="{5FB2006F-BA8C-849D-6538-8C490FC1865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486291" y="1909550"/>
              <a:ext cx="3477110" cy="3038899"/>
            </a:xfrm>
            <a:prstGeom prst="rect">
              <a:avLst/>
            </a:prstGeom>
          </p:spPr>
        </p:pic>
        <p:sp>
          <p:nvSpPr>
            <p:cNvPr id="16" name="TextBox 15">
              <a:extLst>
                <a:ext uri="{FF2B5EF4-FFF2-40B4-BE49-F238E27FC236}">
                  <a16:creationId xmlns:a16="http://schemas.microsoft.com/office/drawing/2014/main" id="{AB68E375-07BE-E726-6FCA-9EE9CB9B633A}"/>
                </a:ext>
              </a:extLst>
            </p:cNvPr>
            <p:cNvSpPr txBox="1"/>
            <p:nvPr/>
          </p:nvSpPr>
          <p:spPr>
            <a:xfrm>
              <a:off x="9425135" y="2233335"/>
              <a:ext cx="1599422" cy="1200329"/>
            </a:xfrm>
            <a:prstGeom prst="rect">
              <a:avLst/>
            </a:prstGeom>
            <a:noFill/>
          </p:spPr>
          <p:txBody>
            <a:bodyPr wrap="square" rtlCol="0" anchor="ctr" anchorCtr="0">
              <a:noAutofit/>
            </a:bodyPr>
            <a:lstStyle/>
            <a:p>
              <a:pPr algn="ctr"/>
              <a:r>
                <a:rPr lang="en-US" sz="1200" b="1" dirty="0">
                  <a:solidFill>
                    <a:schemeClr val="bg1"/>
                  </a:solidFill>
                </a:rPr>
                <a:t>I’m 30 years old</a:t>
              </a:r>
            </a:p>
          </p:txBody>
        </p:sp>
      </p:grpSp>
    </p:spTree>
    <p:extLst>
      <p:ext uri="{BB962C8B-B14F-4D97-AF65-F5344CB8AC3E}">
        <p14:creationId xmlns:p14="http://schemas.microsoft.com/office/powerpoint/2010/main" val="12892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941C6-1F46-032C-3FBA-096F34D84CDD}"/>
              </a:ext>
            </a:extLst>
          </p:cNvPr>
          <p:cNvSpPr>
            <a:spLocks noGrp="1"/>
          </p:cNvSpPr>
          <p:nvPr>
            <p:ph type="title"/>
          </p:nvPr>
        </p:nvSpPr>
        <p:spPr/>
        <p:txBody>
          <a:bodyPr/>
          <a:lstStyle/>
          <a:p>
            <a:r>
              <a:rPr lang="en-US"/>
              <a:t>Purpose of Proposed Legislation</a:t>
            </a:r>
          </a:p>
        </p:txBody>
      </p:sp>
      <p:sp>
        <p:nvSpPr>
          <p:cNvPr id="3" name="Content Placeholder 2">
            <a:extLst>
              <a:ext uri="{FF2B5EF4-FFF2-40B4-BE49-F238E27FC236}">
                <a16:creationId xmlns:a16="http://schemas.microsoft.com/office/drawing/2014/main" id="{62956187-1A2B-4B3F-2138-8A0723C6C9F6}"/>
              </a:ext>
            </a:extLst>
          </p:cNvPr>
          <p:cNvSpPr>
            <a:spLocks noGrp="1"/>
          </p:cNvSpPr>
          <p:nvPr>
            <p:ph idx="1"/>
          </p:nvPr>
        </p:nvSpPr>
        <p:spPr>
          <a:xfrm>
            <a:off x="228599" y="1143000"/>
            <a:ext cx="8313235" cy="4800600"/>
          </a:xfrm>
        </p:spPr>
        <p:txBody>
          <a:bodyPr>
            <a:noAutofit/>
          </a:bodyPr>
          <a:lstStyle/>
          <a:p>
            <a:r>
              <a:rPr lang="en-US" sz="2200" dirty="0"/>
              <a:t>Creates a new IT classification structure that defines technology roles by disciplinary domain and level of responsibility.</a:t>
            </a:r>
          </a:p>
          <a:p>
            <a:r>
              <a:rPr lang="en-US" sz="2200" dirty="0"/>
              <a:t>What it does NOT do: </a:t>
            </a:r>
          </a:p>
          <a:p>
            <a:pPr lvl="1"/>
            <a:r>
              <a:rPr lang="en-US" sz="1800" dirty="0"/>
              <a:t>Legislation does not implement new classifications or compensation programs, nor does it modify the existing ITP classification structure.</a:t>
            </a:r>
          </a:p>
          <a:p>
            <a:r>
              <a:rPr lang="en-US" sz="2200" dirty="0"/>
              <a:t>Legislation establishes only </a:t>
            </a:r>
            <a:r>
              <a:rPr lang="en-US" sz="2200" b="1" dirty="0"/>
              <a:t>the foundational structures </a:t>
            </a:r>
            <a:r>
              <a:rPr lang="en-US" sz="2200" dirty="0"/>
              <a:t>for the necessary classification title development, compensation grade assignment, pay structure, in order to conduct labor negotiations.</a:t>
            </a:r>
          </a:p>
        </p:txBody>
      </p:sp>
      <p:pic>
        <p:nvPicPr>
          <p:cNvPr id="7" name="Picture 6">
            <a:extLst>
              <a:ext uri="{FF2B5EF4-FFF2-40B4-BE49-F238E27FC236}">
                <a16:creationId xmlns:a16="http://schemas.microsoft.com/office/drawing/2014/main" id="{2BEFDFF0-6DCA-4A5D-6F4E-F59180499C3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4421" y="838200"/>
            <a:ext cx="4876800" cy="4876800"/>
          </a:xfrm>
          <a:prstGeom prst="rect">
            <a:avLst/>
          </a:prstGeom>
        </p:spPr>
      </p:pic>
    </p:spTree>
    <p:extLst>
      <p:ext uri="{BB962C8B-B14F-4D97-AF65-F5344CB8AC3E}">
        <p14:creationId xmlns:p14="http://schemas.microsoft.com/office/powerpoint/2010/main" val="2179711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1D7BD-A758-B51C-F0D4-47B831A3E3E8}"/>
              </a:ext>
            </a:extLst>
          </p:cNvPr>
          <p:cNvSpPr>
            <a:spLocks noGrp="1"/>
          </p:cNvSpPr>
          <p:nvPr>
            <p:ph type="title"/>
          </p:nvPr>
        </p:nvSpPr>
        <p:spPr/>
        <p:txBody>
          <a:bodyPr vert="horz" lIns="91440" tIns="45720" rIns="91440" bIns="45720" rtlCol="0" anchor="b">
            <a:normAutofit/>
          </a:bodyPr>
          <a:lstStyle/>
          <a:p>
            <a:r>
              <a:rPr lang="en-US" kern="1200" dirty="0">
                <a:latin typeface="+mj-lt"/>
                <a:ea typeface="+mj-ea"/>
                <a:cs typeface="+mj-cs"/>
              </a:rPr>
              <a:t>Project Objectives</a:t>
            </a:r>
          </a:p>
        </p:txBody>
      </p:sp>
      <p:sp>
        <p:nvSpPr>
          <p:cNvPr id="4" name="Rectangle: Rounded Corners 3">
            <a:extLst>
              <a:ext uri="{FF2B5EF4-FFF2-40B4-BE49-F238E27FC236}">
                <a16:creationId xmlns:a16="http://schemas.microsoft.com/office/drawing/2014/main" id="{12C27ED2-313C-0BF1-3186-7AF4410C8408}"/>
              </a:ext>
              <a:ext uri="{C183D7F6-B498-43B3-948B-1728B52AA6E4}">
                <adec:decorative xmlns:adec="http://schemas.microsoft.com/office/drawing/2017/decorative" val="1"/>
              </a:ext>
            </a:extLst>
          </p:cNvPr>
          <p:cNvSpPr/>
          <p:nvPr/>
        </p:nvSpPr>
        <p:spPr>
          <a:xfrm>
            <a:off x="228600" y="1146750"/>
            <a:ext cx="11658600" cy="798849"/>
          </a:xfrm>
          <a:prstGeom prst="roundRect">
            <a:avLst>
              <a:gd name="adj" fmla="val 10000"/>
            </a:avLst>
          </a:prstGeom>
        </p:spPr>
        <p:style>
          <a:lnRef idx="0">
            <a:schemeClr val="dk2">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 name="Rectangle 5" descr="Money">
            <a:extLst>
              <a:ext uri="{FF2B5EF4-FFF2-40B4-BE49-F238E27FC236}">
                <a16:creationId xmlns:a16="http://schemas.microsoft.com/office/drawing/2014/main" id="{7F6D4F60-763A-50B8-2450-FA666B0150E2}"/>
              </a:ext>
            </a:extLst>
          </p:cNvPr>
          <p:cNvSpPr/>
          <p:nvPr/>
        </p:nvSpPr>
        <p:spPr>
          <a:xfrm>
            <a:off x="470252" y="1326491"/>
            <a:ext cx="439367" cy="43936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a:lstStyle/>
          <a:p>
            <a:endParaRPr lang="en-US"/>
          </a:p>
        </p:txBody>
      </p:sp>
      <p:sp>
        <p:nvSpPr>
          <p:cNvPr id="7" name="Freeform: Shape 6">
            <a:extLst>
              <a:ext uri="{FF2B5EF4-FFF2-40B4-BE49-F238E27FC236}">
                <a16:creationId xmlns:a16="http://schemas.microsoft.com/office/drawing/2014/main" id="{40B9E115-95E5-BBB2-2426-671E66FCFA8F}"/>
              </a:ext>
            </a:extLst>
          </p:cNvPr>
          <p:cNvSpPr/>
          <p:nvPr/>
        </p:nvSpPr>
        <p:spPr>
          <a:xfrm>
            <a:off x="1151271" y="1146750"/>
            <a:ext cx="10735928" cy="798849"/>
          </a:xfrm>
          <a:custGeom>
            <a:avLst/>
            <a:gdLst>
              <a:gd name="csX0" fmla="*/ 0 w 10735928"/>
              <a:gd name="csY0" fmla="*/ 0 h 798849"/>
              <a:gd name="csX1" fmla="*/ 10735928 w 10735928"/>
              <a:gd name="csY1" fmla="*/ 0 h 798849"/>
              <a:gd name="csX2" fmla="*/ 10735928 w 10735928"/>
              <a:gd name="csY2" fmla="*/ 798849 h 798849"/>
              <a:gd name="csX3" fmla="*/ 0 w 10735928"/>
              <a:gd name="csY3" fmla="*/ 798849 h 798849"/>
              <a:gd name="csX4" fmla="*/ 0 w 10735928"/>
              <a:gd name="csY4" fmla="*/ 0 h 798849"/>
            </a:gdLst>
            <a:ahLst/>
            <a:cxnLst>
              <a:cxn ang="0">
                <a:pos x="csX0" y="csY0"/>
              </a:cxn>
              <a:cxn ang="0">
                <a:pos x="csX1" y="csY1"/>
              </a:cxn>
              <a:cxn ang="0">
                <a:pos x="csX2" y="csY2"/>
              </a:cxn>
              <a:cxn ang="0">
                <a:pos x="csX3" y="csY3"/>
              </a:cxn>
              <a:cxn ang="0">
                <a:pos x="csX4" y="csY4"/>
              </a:cxn>
            </a:cxnLst>
            <a:rect l="l" t="t" r="r" b="b"/>
            <a:pathLst>
              <a:path w="10735928" h="798849">
                <a:moveTo>
                  <a:pt x="0" y="0"/>
                </a:moveTo>
                <a:lnTo>
                  <a:pt x="10735928" y="0"/>
                </a:lnTo>
                <a:lnTo>
                  <a:pt x="10735928" y="798849"/>
                </a:lnTo>
                <a:lnTo>
                  <a:pt x="0" y="79884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84545" tIns="84545" rIns="84545" bIns="84545" numCol="1" spcCol="1270" anchor="ctr" anchorCtr="0">
            <a:noAutofit/>
          </a:bodyPr>
          <a:lstStyle/>
          <a:p>
            <a:pPr marL="0" lvl="0" indent="0" algn="l" defTabSz="844550">
              <a:lnSpc>
                <a:spcPct val="100000"/>
              </a:lnSpc>
              <a:spcBef>
                <a:spcPct val="0"/>
              </a:spcBef>
              <a:spcAft>
                <a:spcPct val="35000"/>
              </a:spcAft>
              <a:buNone/>
            </a:pPr>
            <a:r>
              <a:rPr lang="en-US" sz="2000" kern="1200"/>
              <a:t>Consistent Pay Practices: Adjusting pay more easily to market changes </a:t>
            </a:r>
          </a:p>
        </p:txBody>
      </p:sp>
      <p:sp>
        <p:nvSpPr>
          <p:cNvPr id="8" name="Rectangle: Rounded Corners 7">
            <a:extLst>
              <a:ext uri="{FF2B5EF4-FFF2-40B4-BE49-F238E27FC236}">
                <a16:creationId xmlns:a16="http://schemas.microsoft.com/office/drawing/2014/main" id="{7422F5BC-B066-4D59-62B0-0C96301E62D5}"/>
              </a:ext>
              <a:ext uri="{C183D7F6-B498-43B3-948B-1728B52AA6E4}">
                <adec:decorative xmlns:adec="http://schemas.microsoft.com/office/drawing/2017/decorative" val="1"/>
              </a:ext>
            </a:extLst>
          </p:cNvPr>
          <p:cNvSpPr/>
          <p:nvPr/>
        </p:nvSpPr>
        <p:spPr>
          <a:xfrm>
            <a:off x="228600" y="2145312"/>
            <a:ext cx="11658600" cy="798849"/>
          </a:xfrm>
          <a:prstGeom prst="roundRect">
            <a:avLst>
              <a:gd name="adj" fmla="val 10000"/>
            </a:avLst>
          </a:prstGeom>
        </p:spPr>
        <p:style>
          <a:lnRef idx="0">
            <a:schemeClr val="dk2">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Rectangle 8" descr="Group Success">
            <a:extLst>
              <a:ext uri="{FF2B5EF4-FFF2-40B4-BE49-F238E27FC236}">
                <a16:creationId xmlns:a16="http://schemas.microsoft.com/office/drawing/2014/main" id="{A5A49041-2C0D-6139-3B2B-81659094CD08}"/>
              </a:ext>
            </a:extLst>
          </p:cNvPr>
          <p:cNvSpPr/>
          <p:nvPr/>
        </p:nvSpPr>
        <p:spPr>
          <a:xfrm>
            <a:off x="470252" y="2325053"/>
            <a:ext cx="439367" cy="43936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a:lstStyle/>
          <a:p>
            <a:endParaRPr lang="en-US"/>
          </a:p>
        </p:txBody>
      </p:sp>
      <p:sp>
        <p:nvSpPr>
          <p:cNvPr id="10" name="Freeform: Shape 9">
            <a:extLst>
              <a:ext uri="{FF2B5EF4-FFF2-40B4-BE49-F238E27FC236}">
                <a16:creationId xmlns:a16="http://schemas.microsoft.com/office/drawing/2014/main" id="{ADEF97AE-7CED-D032-8A85-1DE55784E431}"/>
              </a:ext>
            </a:extLst>
          </p:cNvPr>
          <p:cNvSpPr/>
          <p:nvPr/>
        </p:nvSpPr>
        <p:spPr>
          <a:xfrm>
            <a:off x="1151271" y="2145312"/>
            <a:ext cx="10735928" cy="798849"/>
          </a:xfrm>
          <a:custGeom>
            <a:avLst/>
            <a:gdLst>
              <a:gd name="csX0" fmla="*/ 0 w 10735928"/>
              <a:gd name="csY0" fmla="*/ 0 h 798849"/>
              <a:gd name="csX1" fmla="*/ 10735928 w 10735928"/>
              <a:gd name="csY1" fmla="*/ 0 h 798849"/>
              <a:gd name="csX2" fmla="*/ 10735928 w 10735928"/>
              <a:gd name="csY2" fmla="*/ 798849 h 798849"/>
              <a:gd name="csX3" fmla="*/ 0 w 10735928"/>
              <a:gd name="csY3" fmla="*/ 798849 h 798849"/>
              <a:gd name="csX4" fmla="*/ 0 w 10735928"/>
              <a:gd name="csY4" fmla="*/ 0 h 798849"/>
            </a:gdLst>
            <a:ahLst/>
            <a:cxnLst>
              <a:cxn ang="0">
                <a:pos x="csX0" y="csY0"/>
              </a:cxn>
              <a:cxn ang="0">
                <a:pos x="csX1" y="csY1"/>
              </a:cxn>
              <a:cxn ang="0">
                <a:pos x="csX2" y="csY2"/>
              </a:cxn>
              <a:cxn ang="0">
                <a:pos x="csX3" y="csY3"/>
              </a:cxn>
              <a:cxn ang="0">
                <a:pos x="csX4" y="csY4"/>
              </a:cxn>
            </a:cxnLst>
            <a:rect l="l" t="t" r="r" b="b"/>
            <a:pathLst>
              <a:path w="10735928" h="798849">
                <a:moveTo>
                  <a:pt x="0" y="0"/>
                </a:moveTo>
                <a:lnTo>
                  <a:pt x="10735928" y="0"/>
                </a:lnTo>
                <a:lnTo>
                  <a:pt x="10735928" y="798849"/>
                </a:lnTo>
                <a:lnTo>
                  <a:pt x="0" y="79884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84545" tIns="84545" rIns="84545" bIns="84545" numCol="1" spcCol="1270" anchor="ctr" anchorCtr="0">
            <a:noAutofit/>
          </a:bodyPr>
          <a:lstStyle/>
          <a:p>
            <a:pPr marL="0" lvl="0" indent="0" algn="l" defTabSz="844550">
              <a:lnSpc>
                <a:spcPct val="100000"/>
              </a:lnSpc>
              <a:spcBef>
                <a:spcPct val="0"/>
              </a:spcBef>
              <a:spcAft>
                <a:spcPct val="35000"/>
              </a:spcAft>
              <a:buNone/>
            </a:pPr>
            <a:r>
              <a:rPr lang="en-US" sz="2000" kern="1200"/>
              <a:t>Retention and Satisfaction: The transparent path to higher pay improves employee morale and loyalty.</a:t>
            </a:r>
          </a:p>
        </p:txBody>
      </p:sp>
      <p:sp>
        <p:nvSpPr>
          <p:cNvPr id="11" name="Rectangle: Rounded Corners 10">
            <a:extLst>
              <a:ext uri="{FF2B5EF4-FFF2-40B4-BE49-F238E27FC236}">
                <a16:creationId xmlns:a16="http://schemas.microsoft.com/office/drawing/2014/main" id="{1FD95938-A168-D209-F103-E9906303B2D4}"/>
              </a:ext>
              <a:ext uri="{C183D7F6-B498-43B3-948B-1728B52AA6E4}">
                <adec:decorative xmlns:adec="http://schemas.microsoft.com/office/drawing/2017/decorative" val="1"/>
              </a:ext>
            </a:extLst>
          </p:cNvPr>
          <p:cNvSpPr/>
          <p:nvPr/>
        </p:nvSpPr>
        <p:spPr>
          <a:xfrm>
            <a:off x="228600" y="3143875"/>
            <a:ext cx="11658600" cy="798849"/>
          </a:xfrm>
          <a:prstGeom prst="roundRect">
            <a:avLst>
              <a:gd name="adj" fmla="val 10000"/>
            </a:avLst>
          </a:prstGeom>
        </p:spPr>
        <p:style>
          <a:lnRef idx="0">
            <a:schemeClr val="dk2">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Rectangle 11" descr="Hierarchy">
            <a:extLst>
              <a:ext uri="{FF2B5EF4-FFF2-40B4-BE49-F238E27FC236}">
                <a16:creationId xmlns:a16="http://schemas.microsoft.com/office/drawing/2014/main" id="{9FE45D46-CCF9-A310-92B4-02C3EC8ACE13}"/>
              </a:ext>
            </a:extLst>
          </p:cNvPr>
          <p:cNvSpPr/>
          <p:nvPr/>
        </p:nvSpPr>
        <p:spPr>
          <a:xfrm>
            <a:off x="470252" y="3323616"/>
            <a:ext cx="439367" cy="43936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a:lstStyle/>
          <a:p>
            <a:endParaRPr lang="en-US"/>
          </a:p>
        </p:txBody>
      </p:sp>
      <p:sp>
        <p:nvSpPr>
          <p:cNvPr id="13" name="Freeform: Shape 12">
            <a:extLst>
              <a:ext uri="{FF2B5EF4-FFF2-40B4-BE49-F238E27FC236}">
                <a16:creationId xmlns:a16="http://schemas.microsoft.com/office/drawing/2014/main" id="{04811844-DE57-A3BD-AC21-5852F1F9C4BD}"/>
              </a:ext>
            </a:extLst>
          </p:cNvPr>
          <p:cNvSpPr/>
          <p:nvPr/>
        </p:nvSpPr>
        <p:spPr>
          <a:xfrm>
            <a:off x="1151271" y="3143875"/>
            <a:ext cx="10735928" cy="798849"/>
          </a:xfrm>
          <a:custGeom>
            <a:avLst/>
            <a:gdLst>
              <a:gd name="csX0" fmla="*/ 0 w 10735928"/>
              <a:gd name="csY0" fmla="*/ 0 h 798849"/>
              <a:gd name="csX1" fmla="*/ 10735928 w 10735928"/>
              <a:gd name="csY1" fmla="*/ 0 h 798849"/>
              <a:gd name="csX2" fmla="*/ 10735928 w 10735928"/>
              <a:gd name="csY2" fmla="*/ 798849 h 798849"/>
              <a:gd name="csX3" fmla="*/ 0 w 10735928"/>
              <a:gd name="csY3" fmla="*/ 798849 h 798849"/>
              <a:gd name="csX4" fmla="*/ 0 w 10735928"/>
              <a:gd name="csY4" fmla="*/ 0 h 798849"/>
            </a:gdLst>
            <a:ahLst/>
            <a:cxnLst>
              <a:cxn ang="0">
                <a:pos x="csX0" y="csY0"/>
              </a:cxn>
              <a:cxn ang="0">
                <a:pos x="csX1" y="csY1"/>
              </a:cxn>
              <a:cxn ang="0">
                <a:pos x="csX2" y="csY2"/>
              </a:cxn>
              <a:cxn ang="0">
                <a:pos x="csX3" y="csY3"/>
              </a:cxn>
              <a:cxn ang="0">
                <a:pos x="csX4" y="csY4"/>
              </a:cxn>
            </a:cxnLst>
            <a:rect l="l" t="t" r="r" b="b"/>
            <a:pathLst>
              <a:path w="10735928" h="798849">
                <a:moveTo>
                  <a:pt x="0" y="0"/>
                </a:moveTo>
                <a:lnTo>
                  <a:pt x="10735928" y="0"/>
                </a:lnTo>
                <a:lnTo>
                  <a:pt x="10735928" y="798849"/>
                </a:lnTo>
                <a:lnTo>
                  <a:pt x="0" y="79884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84545" tIns="84545" rIns="84545" bIns="84545" numCol="1" spcCol="1270" anchor="ctr" anchorCtr="0">
            <a:noAutofit/>
          </a:bodyPr>
          <a:lstStyle/>
          <a:p>
            <a:pPr marL="0" lvl="0" indent="0" algn="l" defTabSz="844550">
              <a:lnSpc>
                <a:spcPct val="100000"/>
              </a:lnSpc>
              <a:spcBef>
                <a:spcPct val="0"/>
              </a:spcBef>
              <a:spcAft>
                <a:spcPct val="35000"/>
              </a:spcAft>
              <a:buNone/>
            </a:pPr>
            <a:r>
              <a:rPr lang="en-US" sz="2000" kern="1200"/>
              <a:t>Administration: Easier for management to justify and for administrators to manage.</a:t>
            </a:r>
          </a:p>
        </p:txBody>
      </p:sp>
      <p:sp>
        <p:nvSpPr>
          <p:cNvPr id="14" name="Rectangle: Rounded Corners 13">
            <a:extLst>
              <a:ext uri="{FF2B5EF4-FFF2-40B4-BE49-F238E27FC236}">
                <a16:creationId xmlns:a16="http://schemas.microsoft.com/office/drawing/2014/main" id="{ECDE5AE5-C968-191B-8CEF-0194E14DB9CE}"/>
              </a:ext>
              <a:ext uri="{C183D7F6-B498-43B3-948B-1728B52AA6E4}">
                <adec:decorative xmlns:adec="http://schemas.microsoft.com/office/drawing/2017/decorative" val="1"/>
              </a:ext>
            </a:extLst>
          </p:cNvPr>
          <p:cNvSpPr/>
          <p:nvPr/>
        </p:nvSpPr>
        <p:spPr>
          <a:xfrm>
            <a:off x="228600" y="4142437"/>
            <a:ext cx="11658600" cy="798849"/>
          </a:xfrm>
          <a:prstGeom prst="roundRect">
            <a:avLst>
              <a:gd name="adj" fmla="val 10000"/>
            </a:avLst>
          </a:prstGeom>
        </p:spPr>
        <p:style>
          <a:lnRef idx="0">
            <a:schemeClr val="dk2">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5" name="Rectangle 14" descr="Irritant">
            <a:extLst>
              <a:ext uri="{FF2B5EF4-FFF2-40B4-BE49-F238E27FC236}">
                <a16:creationId xmlns:a16="http://schemas.microsoft.com/office/drawing/2014/main" id="{26B81D11-E2D2-C37A-D10A-7490D4ACF0A7}"/>
              </a:ext>
            </a:extLst>
          </p:cNvPr>
          <p:cNvSpPr/>
          <p:nvPr/>
        </p:nvSpPr>
        <p:spPr>
          <a:xfrm>
            <a:off x="470252" y="4322178"/>
            <a:ext cx="439367" cy="43936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a:lstStyle/>
          <a:p>
            <a:endParaRPr lang="en-US"/>
          </a:p>
        </p:txBody>
      </p:sp>
      <p:sp>
        <p:nvSpPr>
          <p:cNvPr id="16" name="Freeform: Shape 15">
            <a:extLst>
              <a:ext uri="{FF2B5EF4-FFF2-40B4-BE49-F238E27FC236}">
                <a16:creationId xmlns:a16="http://schemas.microsoft.com/office/drawing/2014/main" id="{F18FCD38-33A3-669B-E48C-A62C3C423262}"/>
              </a:ext>
            </a:extLst>
          </p:cNvPr>
          <p:cNvSpPr/>
          <p:nvPr/>
        </p:nvSpPr>
        <p:spPr>
          <a:xfrm>
            <a:off x="1151271" y="4142437"/>
            <a:ext cx="10735928" cy="798849"/>
          </a:xfrm>
          <a:custGeom>
            <a:avLst/>
            <a:gdLst>
              <a:gd name="csX0" fmla="*/ 0 w 10735928"/>
              <a:gd name="csY0" fmla="*/ 0 h 798849"/>
              <a:gd name="csX1" fmla="*/ 10735928 w 10735928"/>
              <a:gd name="csY1" fmla="*/ 0 h 798849"/>
              <a:gd name="csX2" fmla="*/ 10735928 w 10735928"/>
              <a:gd name="csY2" fmla="*/ 798849 h 798849"/>
              <a:gd name="csX3" fmla="*/ 0 w 10735928"/>
              <a:gd name="csY3" fmla="*/ 798849 h 798849"/>
              <a:gd name="csX4" fmla="*/ 0 w 10735928"/>
              <a:gd name="csY4" fmla="*/ 0 h 798849"/>
            </a:gdLst>
            <a:ahLst/>
            <a:cxnLst>
              <a:cxn ang="0">
                <a:pos x="csX0" y="csY0"/>
              </a:cxn>
              <a:cxn ang="0">
                <a:pos x="csX1" y="csY1"/>
              </a:cxn>
              <a:cxn ang="0">
                <a:pos x="csX2" y="csY2"/>
              </a:cxn>
              <a:cxn ang="0">
                <a:pos x="csX3" y="csY3"/>
              </a:cxn>
              <a:cxn ang="0">
                <a:pos x="csX4" y="csY4"/>
              </a:cxn>
            </a:cxnLst>
            <a:rect l="l" t="t" r="r" b="b"/>
            <a:pathLst>
              <a:path w="10735928" h="798849">
                <a:moveTo>
                  <a:pt x="0" y="0"/>
                </a:moveTo>
                <a:lnTo>
                  <a:pt x="10735928" y="0"/>
                </a:lnTo>
                <a:lnTo>
                  <a:pt x="10735928" y="798849"/>
                </a:lnTo>
                <a:lnTo>
                  <a:pt x="0" y="79884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84545" tIns="84545" rIns="84545" bIns="84545" numCol="1" spcCol="1270" anchor="ctr" anchorCtr="0">
            <a:noAutofit/>
          </a:bodyPr>
          <a:lstStyle/>
          <a:p>
            <a:pPr marL="0" lvl="0" indent="0" algn="l" defTabSz="844550">
              <a:lnSpc>
                <a:spcPct val="100000"/>
              </a:lnSpc>
              <a:spcBef>
                <a:spcPct val="0"/>
              </a:spcBef>
              <a:spcAft>
                <a:spcPct val="35000"/>
              </a:spcAft>
              <a:buNone/>
            </a:pPr>
            <a:r>
              <a:rPr lang="en-US" sz="2000" kern="1200"/>
              <a:t>Reduced Bias: Because increases are based on time or objective, predefined milestones rather than performance ratings, it reduces pay disparity issues.</a:t>
            </a:r>
          </a:p>
        </p:txBody>
      </p:sp>
      <p:sp>
        <p:nvSpPr>
          <p:cNvPr id="17" name="Rectangle: Rounded Corners 16">
            <a:extLst>
              <a:ext uri="{FF2B5EF4-FFF2-40B4-BE49-F238E27FC236}">
                <a16:creationId xmlns:a16="http://schemas.microsoft.com/office/drawing/2014/main" id="{7DC8544B-A214-8871-A38A-1E3105A435FF}"/>
              </a:ext>
              <a:ext uri="{C183D7F6-B498-43B3-948B-1728B52AA6E4}">
                <adec:decorative xmlns:adec="http://schemas.microsoft.com/office/drawing/2017/decorative" val="1"/>
              </a:ext>
            </a:extLst>
          </p:cNvPr>
          <p:cNvSpPr/>
          <p:nvPr/>
        </p:nvSpPr>
        <p:spPr>
          <a:xfrm>
            <a:off x="228600" y="5140999"/>
            <a:ext cx="11658600" cy="798849"/>
          </a:xfrm>
          <a:prstGeom prst="roundRect">
            <a:avLst>
              <a:gd name="adj" fmla="val 10000"/>
            </a:avLst>
          </a:prstGeom>
        </p:spPr>
        <p:style>
          <a:lnRef idx="0">
            <a:schemeClr val="dk2">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Rectangle 17" descr="Dollar">
            <a:extLst>
              <a:ext uri="{FF2B5EF4-FFF2-40B4-BE49-F238E27FC236}">
                <a16:creationId xmlns:a16="http://schemas.microsoft.com/office/drawing/2014/main" id="{06B5F529-574C-EF1A-7827-186A3713DE65}"/>
              </a:ext>
            </a:extLst>
          </p:cNvPr>
          <p:cNvSpPr/>
          <p:nvPr/>
        </p:nvSpPr>
        <p:spPr>
          <a:xfrm>
            <a:off x="470252" y="5320740"/>
            <a:ext cx="439367" cy="43936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a:lstStyle/>
          <a:p>
            <a:endParaRPr lang="en-US"/>
          </a:p>
        </p:txBody>
      </p:sp>
      <p:sp>
        <p:nvSpPr>
          <p:cNvPr id="19" name="Freeform: Shape 18">
            <a:extLst>
              <a:ext uri="{FF2B5EF4-FFF2-40B4-BE49-F238E27FC236}">
                <a16:creationId xmlns:a16="http://schemas.microsoft.com/office/drawing/2014/main" id="{05C0AD1A-F26B-B6B6-B881-44EC628E1E59}"/>
              </a:ext>
            </a:extLst>
          </p:cNvPr>
          <p:cNvSpPr/>
          <p:nvPr/>
        </p:nvSpPr>
        <p:spPr>
          <a:xfrm>
            <a:off x="1151271" y="5140999"/>
            <a:ext cx="10735928" cy="798849"/>
          </a:xfrm>
          <a:custGeom>
            <a:avLst/>
            <a:gdLst>
              <a:gd name="csX0" fmla="*/ 0 w 10735928"/>
              <a:gd name="csY0" fmla="*/ 0 h 798849"/>
              <a:gd name="csX1" fmla="*/ 10735928 w 10735928"/>
              <a:gd name="csY1" fmla="*/ 0 h 798849"/>
              <a:gd name="csX2" fmla="*/ 10735928 w 10735928"/>
              <a:gd name="csY2" fmla="*/ 798849 h 798849"/>
              <a:gd name="csX3" fmla="*/ 0 w 10735928"/>
              <a:gd name="csY3" fmla="*/ 798849 h 798849"/>
              <a:gd name="csX4" fmla="*/ 0 w 10735928"/>
              <a:gd name="csY4" fmla="*/ 0 h 798849"/>
            </a:gdLst>
            <a:ahLst/>
            <a:cxnLst>
              <a:cxn ang="0">
                <a:pos x="csX0" y="csY0"/>
              </a:cxn>
              <a:cxn ang="0">
                <a:pos x="csX1" y="csY1"/>
              </a:cxn>
              <a:cxn ang="0">
                <a:pos x="csX2" y="csY2"/>
              </a:cxn>
              <a:cxn ang="0">
                <a:pos x="csX3" y="csY3"/>
              </a:cxn>
              <a:cxn ang="0">
                <a:pos x="csX4" y="csY4"/>
              </a:cxn>
            </a:cxnLst>
            <a:rect l="l" t="t" r="r" b="b"/>
            <a:pathLst>
              <a:path w="10735928" h="798849">
                <a:moveTo>
                  <a:pt x="0" y="0"/>
                </a:moveTo>
                <a:lnTo>
                  <a:pt x="10735928" y="0"/>
                </a:lnTo>
                <a:lnTo>
                  <a:pt x="10735928" y="798849"/>
                </a:lnTo>
                <a:lnTo>
                  <a:pt x="0" y="798849"/>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84545" tIns="84545" rIns="84545" bIns="84545" numCol="1" spcCol="1270" anchor="ctr" anchorCtr="0">
            <a:noAutofit/>
          </a:bodyPr>
          <a:lstStyle/>
          <a:p>
            <a:pPr marL="0" lvl="0" indent="0" algn="l" defTabSz="844550">
              <a:lnSpc>
                <a:spcPct val="100000"/>
              </a:lnSpc>
              <a:spcBef>
                <a:spcPct val="0"/>
              </a:spcBef>
              <a:spcAft>
                <a:spcPct val="35000"/>
              </a:spcAft>
              <a:buNone/>
            </a:pPr>
            <a:r>
              <a:rPr lang="en-US" sz="2000" kern="1200"/>
              <a:t>Budget Consistency: Organizations can more easily negotiate with unions, and it is easier to forecast budget changes. </a:t>
            </a:r>
          </a:p>
        </p:txBody>
      </p:sp>
    </p:spTree>
    <p:extLst>
      <p:ext uri="{BB962C8B-B14F-4D97-AF65-F5344CB8AC3E}">
        <p14:creationId xmlns:p14="http://schemas.microsoft.com/office/powerpoint/2010/main" val="553032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B41E5-579A-A243-0599-37B88F96CC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812467-D203-66FB-AE9A-B0EAE6789D00}"/>
              </a:ext>
            </a:extLst>
          </p:cNvPr>
          <p:cNvSpPr>
            <a:spLocks noGrp="1"/>
          </p:cNvSpPr>
          <p:nvPr>
            <p:ph type="title"/>
          </p:nvPr>
        </p:nvSpPr>
        <p:spPr/>
        <p:txBody>
          <a:bodyPr/>
          <a:lstStyle/>
          <a:p>
            <a:r>
              <a:rPr lang="en-US" dirty="0"/>
              <a:t>Financial Impacts</a:t>
            </a:r>
          </a:p>
        </p:txBody>
      </p:sp>
      <p:sp>
        <p:nvSpPr>
          <p:cNvPr id="3" name="Content Placeholder 2">
            <a:extLst>
              <a:ext uri="{FF2B5EF4-FFF2-40B4-BE49-F238E27FC236}">
                <a16:creationId xmlns:a16="http://schemas.microsoft.com/office/drawing/2014/main" id="{3CF854C2-102E-2AD5-8599-6E2D3917733D}"/>
              </a:ext>
            </a:extLst>
          </p:cNvPr>
          <p:cNvSpPr>
            <a:spLocks noGrp="1"/>
          </p:cNvSpPr>
          <p:nvPr>
            <p:ph idx="1"/>
          </p:nvPr>
        </p:nvSpPr>
        <p:spPr>
          <a:xfrm>
            <a:off x="228600" y="1143000"/>
            <a:ext cx="8252012" cy="4800600"/>
          </a:xfrm>
        </p:spPr>
        <p:txBody>
          <a:bodyPr>
            <a:noAutofit/>
          </a:bodyPr>
          <a:lstStyle/>
          <a:p>
            <a:pPr marL="0" indent="0">
              <a:buNone/>
            </a:pPr>
            <a:r>
              <a:rPr lang="en-US" sz="2400" dirty="0"/>
              <a:t>There likely will be financial impacts when employees are placed into this new structure, but those impacts cannot be determined at this time and would be subject to bargaining. Any potential downstream financial impacts of moving employees into the new structure would be presented to Council as part of Collective Bargaining Agreement with L77 ITP.</a:t>
            </a:r>
          </a:p>
        </p:txBody>
      </p:sp>
      <p:pic>
        <p:nvPicPr>
          <p:cNvPr id="1026" name="Picture 2" descr="Seattle Municipal Tower - Wikipedia">
            <a:extLst>
              <a:ext uri="{FF2B5EF4-FFF2-40B4-BE49-F238E27FC236}">
                <a16:creationId xmlns:a16="http://schemas.microsoft.com/office/drawing/2014/main" id="{C0C6976A-9DFB-E04D-4700-C7BF31CEAE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81" t="1758" b="-1"/>
          <a:stretch>
            <a:fillRect/>
          </a:stretch>
        </p:blipFill>
        <p:spPr bwMode="auto">
          <a:xfrm>
            <a:off x="8586311" y="986678"/>
            <a:ext cx="3300889" cy="4884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383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74D04-B088-54D2-F0E5-BBEEFFD3FEE5}"/>
              </a:ext>
            </a:extLst>
          </p:cNvPr>
          <p:cNvSpPr>
            <a:spLocks noGrp="1"/>
          </p:cNvSpPr>
          <p:nvPr>
            <p:ph type="title"/>
          </p:nvPr>
        </p:nvSpPr>
        <p:spPr/>
        <p:txBody>
          <a:bodyPr>
            <a:normAutofit/>
          </a:bodyPr>
          <a:lstStyle/>
          <a:p>
            <a:r>
              <a:rPr lang="en-US" dirty="0"/>
              <a:t>Next Steps </a:t>
            </a:r>
          </a:p>
        </p:txBody>
      </p:sp>
      <p:sp>
        <p:nvSpPr>
          <p:cNvPr id="3" name="Content Placeholder 2">
            <a:extLst>
              <a:ext uri="{FF2B5EF4-FFF2-40B4-BE49-F238E27FC236}">
                <a16:creationId xmlns:a16="http://schemas.microsoft.com/office/drawing/2014/main" id="{C55FF643-F8B1-4E77-15AF-B45FF317A2FA}"/>
              </a:ext>
              <a:ext uri="{C183D7F6-B498-43B3-948B-1728B52AA6E4}">
                <adec:decorative xmlns:adec="http://schemas.microsoft.com/office/drawing/2017/decorative" val="0"/>
              </a:ext>
            </a:extLst>
          </p:cNvPr>
          <p:cNvSpPr txBox="1">
            <a:spLocks/>
          </p:cNvSpPr>
          <p:nvPr/>
        </p:nvSpPr>
        <p:spPr>
          <a:xfrm>
            <a:off x="266700" y="1394012"/>
            <a:ext cx="11580541" cy="883023"/>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Council action on CB 121225 establishes a new IT classification structure and provides a foundation for future legislation.</a:t>
            </a:r>
          </a:p>
          <a:p>
            <a:pPr marL="0" indent="0">
              <a:buNone/>
            </a:pPr>
            <a:endParaRPr lang="en-US" sz="2400" dirty="0"/>
          </a:p>
        </p:txBody>
      </p:sp>
      <p:grpSp>
        <p:nvGrpSpPr>
          <p:cNvPr id="4" name="Group 3">
            <a:extLst>
              <a:ext uri="{FF2B5EF4-FFF2-40B4-BE49-F238E27FC236}">
                <a16:creationId xmlns:a16="http://schemas.microsoft.com/office/drawing/2014/main" id="{E8BAF950-D74D-797F-DDDB-FDA037F8AB02}"/>
              </a:ext>
            </a:extLst>
          </p:cNvPr>
          <p:cNvGrpSpPr/>
          <p:nvPr/>
        </p:nvGrpSpPr>
        <p:grpSpPr>
          <a:xfrm>
            <a:off x="1867349" y="2798918"/>
            <a:ext cx="2190502" cy="2530098"/>
            <a:chOff x="2148387" y="2798918"/>
            <a:chExt cx="2190502" cy="2530098"/>
          </a:xfrm>
        </p:grpSpPr>
        <p:sp>
          <p:nvSpPr>
            <p:cNvPr id="6" name="Rectangle: Rounded Corners 5">
              <a:extLst>
                <a:ext uri="{FF2B5EF4-FFF2-40B4-BE49-F238E27FC236}">
                  <a16:creationId xmlns:a16="http://schemas.microsoft.com/office/drawing/2014/main" id="{C1ACCE5B-F4C4-8ED3-D0AF-247F6BE47F25}"/>
                </a:ext>
                <a:ext uri="{C183D7F6-B498-43B3-948B-1728B52AA6E4}">
                  <adec:decorative xmlns:adec="http://schemas.microsoft.com/office/drawing/2017/decorative" val="1"/>
                </a:ext>
              </a:extLst>
            </p:cNvPr>
            <p:cNvSpPr/>
            <p:nvPr/>
          </p:nvSpPr>
          <p:spPr>
            <a:xfrm>
              <a:off x="2148387" y="2798918"/>
              <a:ext cx="1581311" cy="1581311"/>
            </a:xfrm>
            <a:prstGeom prst="roundRect">
              <a:avLst>
                <a:gd name="adj" fmla="val 10000"/>
              </a:avLst>
            </a:prstGeom>
            <a:blipFill>
              <a:blip>
                <a:extLst>
                  <a:ext uri="{96DAC541-7B7A-43D3-8B79-37D633B846F1}">
                    <asvg:svgBlip xmlns:asvg="http://schemas.microsoft.com/office/drawing/2016/SVG/main" r:embed="rId3"/>
                  </a:ext>
                </a:extLst>
              </a:blip>
              <a:srcRect/>
              <a:stretch>
                <a:fillRect/>
              </a:stretch>
            </a:blipFill>
          </p:spPr>
          <p:style>
            <a:lnRef idx="2">
              <a:schemeClr val="dk2">
                <a:shade val="80000"/>
                <a:hueOff val="0"/>
                <a:satOff val="0"/>
                <a:lumOff val="0"/>
                <a:alphaOff val="0"/>
              </a:schemeClr>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txBody>
            <a:bodyPr/>
            <a:lstStyle/>
            <a:p>
              <a:endParaRPr lang="en-US"/>
            </a:p>
          </p:txBody>
        </p:sp>
        <p:sp>
          <p:nvSpPr>
            <p:cNvPr id="7" name="Freeform: Shape 6">
              <a:extLst>
                <a:ext uri="{FF2B5EF4-FFF2-40B4-BE49-F238E27FC236}">
                  <a16:creationId xmlns:a16="http://schemas.microsoft.com/office/drawing/2014/main" id="{0E6F2AEF-4529-367E-EF22-201E8C8D1CD4}"/>
                </a:ext>
                <a:ext uri="{C183D7F6-B498-43B3-948B-1728B52AA6E4}">
                  <adec:decorative xmlns:adec="http://schemas.microsoft.com/office/drawing/2017/decorative" val="0"/>
                </a:ext>
              </a:extLst>
            </p:cNvPr>
            <p:cNvSpPr/>
            <p:nvPr/>
          </p:nvSpPr>
          <p:spPr>
            <a:xfrm>
              <a:off x="2405809" y="3747705"/>
              <a:ext cx="1581311" cy="1581311"/>
            </a:xfrm>
            <a:custGeom>
              <a:avLst/>
              <a:gdLst>
                <a:gd name="csX0" fmla="*/ 0 w 1581311"/>
                <a:gd name="csY0" fmla="*/ 158131 h 1581311"/>
                <a:gd name="csX1" fmla="*/ 158131 w 1581311"/>
                <a:gd name="csY1" fmla="*/ 0 h 1581311"/>
                <a:gd name="csX2" fmla="*/ 1423180 w 1581311"/>
                <a:gd name="csY2" fmla="*/ 0 h 1581311"/>
                <a:gd name="csX3" fmla="*/ 1581311 w 1581311"/>
                <a:gd name="csY3" fmla="*/ 158131 h 1581311"/>
                <a:gd name="csX4" fmla="*/ 1581311 w 1581311"/>
                <a:gd name="csY4" fmla="*/ 1423180 h 1581311"/>
                <a:gd name="csX5" fmla="*/ 1423180 w 1581311"/>
                <a:gd name="csY5" fmla="*/ 1581311 h 1581311"/>
                <a:gd name="csX6" fmla="*/ 158131 w 1581311"/>
                <a:gd name="csY6" fmla="*/ 1581311 h 1581311"/>
                <a:gd name="csX7" fmla="*/ 0 w 1581311"/>
                <a:gd name="csY7" fmla="*/ 1423180 h 1581311"/>
                <a:gd name="csX8" fmla="*/ 0 w 1581311"/>
                <a:gd name="csY8" fmla="*/ 158131 h 1581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81311" h="1581311">
                  <a:moveTo>
                    <a:pt x="0" y="158131"/>
                  </a:moveTo>
                  <a:cubicBezTo>
                    <a:pt x="0" y="70798"/>
                    <a:pt x="70798" y="0"/>
                    <a:pt x="158131" y="0"/>
                  </a:cubicBezTo>
                  <a:lnTo>
                    <a:pt x="1423180" y="0"/>
                  </a:lnTo>
                  <a:cubicBezTo>
                    <a:pt x="1510513" y="0"/>
                    <a:pt x="1581311" y="70798"/>
                    <a:pt x="1581311" y="158131"/>
                  </a:cubicBezTo>
                  <a:lnTo>
                    <a:pt x="1581311" y="1423180"/>
                  </a:lnTo>
                  <a:cubicBezTo>
                    <a:pt x="1581311" y="1510513"/>
                    <a:pt x="1510513" y="1581311"/>
                    <a:pt x="1423180" y="1581311"/>
                  </a:cubicBezTo>
                  <a:lnTo>
                    <a:pt x="158131" y="1581311"/>
                  </a:lnTo>
                  <a:cubicBezTo>
                    <a:pt x="70798" y="1581311"/>
                    <a:pt x="0" y="1510513"/>
                    <a:pt x="0" y="1423180"/>
                  </a:cubicBezTo>
                  <a:lnTo>
                    <a:pt x="0" y="158131"/>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9655" tIns="99655" rIns="99655" bIns="99655" numCol="1" spcCol="1270" anchor="t" anchorCtr="0">
              <a:noAutofit/>
            </a:bodyPr>
            <a:lstStyle/>
            <a:p>
              <a:pPr marL="0" lvl="0" indent="0" algn="l" defTabSz="666750">
                <a:lnSpc>
                  <a:spcPct val="90000"/>
                </a:lnSpc>
                <a:spcBef>
                  <a:spcPct val="0"/>
                </a:spcBef>
                <a:spcAft>
                  <a:spcPct val="35000"/>
                </a:spcAft>
                <a:buNone/>
              </a:pPr>
              <a:r>
                <a:rPr lang="en-US" sz="1500" b="1" kern="1200" dirty="0"/>
                <a:t>Prepare for Bargaining</a:t>
              </a:r>
            </a:p>
          </p:txBody>
        </p:sp>
        <p:sp>
          <p:nvSpPr>
            <p:cNvPr id="8" name="Freeform: Shape 7">
              <a:extLst>
                <a:ext uri="{FF2B5EF4-FFF2-40B4-BE49-F238E27FC236}">
                  <a16:creationId xmlns:a16="http://schemas.microsoft.com/office/drawing/2014/main" id="{36F24519-5630-648A-E978-2C010B12C5B3}"/>
                </a:ext>
                <a:ext uri="{C183D7F6-B498-43B3-948B-1728B52AA6E4}">
                  <adec:decorative xmlns:adec="http://schemas.microsoft.com/office/drawing/2017/decorative" val="1"/>
                </a:ext>
              </a:extLst>
            </p:cNvPr>
            <p:cNvSpPr/>
            <p:nvPr/>
          </p:nvSpPr>
          <p:spPr>
            <a:xfrm>
              <a:off x="4034294" y="3399590"/>
              <a:ext cx="304595" cy="379967"/>
            </a:xfrm>
            <a:custGeom>
              <a:avLst/>
              <a:gdLst>
                <a:gd name="csX0" fmla="*/ 0 w 304595"/>
                <a:gd name="csY0" fmla="*/ 75993 h 379967"/>
                <a:gd name="csX1" fmla="*/ 152298 w 304595"/>
                <a:gd name="csY1" fmla="*/ 75993 h 379967"/>
                <a:gd name="csX2" fmla="*/ 152298 w 304595"/>
                <a:gd name="csY2" fmla="*/ 0 h 379967"/>
                <a:gd name="csX3" fmla="*/ 304595 w 304595"/>
                <a:gd name="csY3" fmla="*/ 189984 h 379967"/>
                <a:gd name="csX4" fmla="*/ 152298 w 304595"/>
                <a:gd name="csY4" fmla="*/ 379967 h 379967"/>
                <a:gd name="csX5" fmla="*/ 152298 w 304595"/>
                <a:gd name="csY5" fmla="*/ 303974 h 379967"/>
                <a:gd name="csX6" fmla="*/ 0 w 304595"/>
                <a:gd name="csY6" fmla="*/ 303974 h 379967"/>
                <a:gd name="csX7" fmla="*/ 0 w 304595"/>
                <a:gd name="csY7" fmla="*/ 75993 h 379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04595" h="379967">
                  <a:moveTo>
                    <a:pt x="0" y="75993"/>
                  </a:moveTo>
                  <a:lnTo>
                    <a:pt x="152298" y="75993"/>
                  </a:lnTo>
                  <a:lnTo>
                    <a:pt x="152298" y="0"/>
                  </a:lnTo>
                  <a:lnTo>
                    <a:pt x="304595" y="189984"/>
                  </a:lnTo>
                  <a:lnTo>
                    <a:pt x="152298" y="379967"/>
                  </a:lnTo>
                  <a:lnTo>
                    <a:pt x="152298" y="303974"/>
                  </a:lnTo>
                  <a:lnTo>
                    <a:pt x="0" y="303974"/>
                  </a:lnTo>
                  <a:lnTo>
                    <a:pt x="0" y="75993"/>
                  </a:lnTo>
                  <a:close/>
                </a:path>
              </a:pathLst>
            </a:custGeom>
          </p:spPr>
          <p:style>
            <a:lnRef idx="0">
              <a:schemeClr val="dk2">
                <a:tint val="60000"/>
                <a:hueOff val="0"/>
                <a:satOff val="0"/>
                <a:lumOff val="0"/>
                <a:alphaOff val="0"/>
              </a:schemeClr>
            </a:lnRef>
            <a:fillRef idx="1">
              <a:schemeClr val="dk2">
                <a:tint val="60000"/>
                <a:hueOff val="0"/>
                <a:satOff val="0"/>
                <a:lumOff val="0"/>
                <a:alphaOff val="0"/>
              </a:schemeClr>
            </a:fillRef>
            <a:effectRef idx="0">
              <a:schemeClr val="dk2">
                <a:tint val="60000"/>
                <a:hueOff val="0"/>
                <a:satOff val="0"/>
                <a:lumOff val="0"/>
                <a:alphaOff val="0"/>
              </a:schemeClr>
            </a:effectRef>
            <a:fontRef idx="minor">
              <a:schemeClr val="lt1"/>
            </a:fontRef>
          </p:style>
          <p:txBody>
            <a:bodyPr spcFirstLastPara="0" vert="horz" wrap="square" lIns="0" tIns="75993" rIns="91378" bIns="75993" numCol="1" spcCol="1270" anchor="ctr" anchorCtr="0">
              <a:noAutofit/>
            </a:bodyPr>
            <a:lstStyle/>
            <a:p>
              <a:pPr marL="0" lvl="0" indent="0" algn="ctr" defTabSz="533400">
                <a:lnSpc>
                  <a:spcPct val="90000"/>
                </a:lnSpc>
                <a:spcBef>
                  <a:spcPct val="0"/>
                </a:spcBef>
                <a:spcAft>
                  <a:spcPct val="35000"/>
                </a:spcAft>
                <a:buNone/>
              </a:pPr>
              <a:endParaRPr lang="en-US" sz="1200" kern="1200"/>
            </a:p>
          </p:txBody>
        </p:sp>
      </p:grpSp>
      <p:grpSp>
        <p:nvGrpSpPr>
          <p:cNvPr id="5" name="Group 4">
            <a:extLst>
              <a:ext uri="{FF2B5EF4-FFF2-40B4-BE49-F238E27FC236}">
                <a16:creationId xmlns:a16="http://schemas.microsoft.com/office/drawing/2014/main" id="{2E908040-E90F-550F-CCAC-050D0350A4EF}"/>
              </a:ext>
            </a:extLst>
          </p:cNvPr>
          <p:cNvGrpSpPr/>
          <p:nvPr/>
        </p:nvGrpSpPr>
        <p:grpSpPr>
          <a:xfrm>
            <a:off x="4562129" y="2798918"/>
            <a:ext cx="2190502" cy="2530098"/>
            <a:chOff x="5176632" y="2798918"/>
            <a:chExt cx="2190502" cy="2530098"/>
          </a:xfrm>
        </p:grpSpPr>
        <p:sp>
          <p:nvSpPr>
            <p:cNvPr id="12" name="Rectangle: Rounded Corners 11">
              <a:extLst>
                <a:ext uri="{FF2B5EF4-FFF2-40B4-BE49-F238E27FC236}">
                  <a16:creationId xmlns:a16="http://schemas.microsoft.com/office/drawing/2014/main" id="{8E7668F2-1279-5F92-B2A1-E24DC63A4DC3}"/>
                </a:ext>
                <a:ext uri="{C183D7F6-B498-43B3-948B-1728B52AA6E4}">
                  <adec:decorative xmlns:adec="http://schemas.microsoft.com/office/drawing/2017/decorative" val="1"/>
                </a:ext>
              </a:extLst>
            </p:cNvPr>
            <p:cNvSpPr/>
            <p:nvPr/>
          </p:nvSpPr>
          <p:spPr>
            <a:xfrm>
              <a:off x="5176632" y="2798918"/>
              <a:ext cx="1581311" cy="1581311"/>
            </a:xfrm>
            <a:prstGeom prst="roundRect">
              <a:avLst>
                <a:gd name="adj" fmla="val 10000"/>
              </a:avLst>
            </a:prstGeom>
            <a:blipFill>
              <a:blip>
                <a:extLst>
                  <a:ext uri="{96DAC541-7B7A-43D3-8B79-37D633B846F1}">
                    <asvg:svgBlip xmlns:asvg="http://schemas.microsoft.com/office/drawing/2016/SVG/main" r:embed="rId4"/>
                  </a:ext>
                </a:extLst>
              </a:blip>
              <a:srcRect/>
              <a:stretch>
                <a:fillRect/>
              </a:stretch>
            </a:blipFill>
          </p:spPr>
          <p:style>
            <a:lnRef idx="2">
              <a:schemeClr val="dk2">
                <a:shade val="80000"/>
                <a:hueOff val="0"/>
                <a:satOff val="0"/>
                <a:lumOff val="0"/>
                <a:alphaOff val="0"/>
              </a:schemeClr>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txBody>
            <a:bodyPr/>
            <a:lstStyle/>
            <a:p>
              <a:endParaRPr lang="en-US"/>
            </a:p>
          </p:txBody>
        </p:sp>
        <p:sp>
          <p:nvSpPr>
            <p:cNvPr id="13" name="Freeform: Shape 12">
              <a:extLst>
                <a:ext uri="{FF2B5EF4-FFF2-40B4-BE49-F238E27FC236}">
                  <a16:creationId xmlns:a16="http://schemas.microsoft.com/office/drawing/2014/main" id="{F3820884-45B9-73F7-BC40-C87E94350210}"/>
                </a:ext>
              </a:extLst>
            </p:cNvPr>
            <p:cNvSpPr/>
            <p:nvPr/>
          </p:nvSpPr>
          <p:spPr>
            <a:xfrm>
              <a:off x="5434055" y="3747705"/>
              <a:ext cx="1581311" cy="1581311"/>
            </a:xfrm>
            <a:custGeom>
              <a:avLst/>
              <a:gdLst>
                <a:gd name="csX0" fmla="*/ 0 w 1581311"/>
                <a:gd name="csY0" fmla="*/ 158131 h 1581311"/>
                <a:gd name="csX1" fmla="*/ 158131 w 1581311"/>
                <a:gd name="csY1" fmla="*/ 0 h 1581311"/>
                <a:gd name="csX2" fmla="*/ 1423180 w 1581311"/>
                <a:gd name="csY2" fmla="*/ 0 h 1581311"/>
                <a:gd name="csX3" fmla="*/ 1581311 w 1581311"/>
                <a:gd name="csY3" fmla="*/ 158131 h 1581311"/>
                <a:gd name="csX4" fmla="*/ 1581311 w 1581311"/>
                <a:gd name="csY4" fmla="*/ 1423180 h 1581311"/>
                <a:gd name="csX5" fmla="*/ 1423180 w 1581311"/>
                <a:gd name="csY5" fmla="*/ 1581311 h 1581311"/>
                <a:gd name="csX6" fmla="*/ 158131 w 1581311"/>
                <a:gd name="csY6" fmla="*/ 1581311 h 1581311"/>
                <a:gd name="csX7" fmla="*/ 0 w 1581311"/>
                <a:gd name="csY7" fmla="*/ 1423180 h 1581311"/>
                <a:gd name="csX8" fmla="*/ 0 w 1581311"/>
                <a:gd name="csY8" fmla="*/ 158131 h 1581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81311" h="1581311">
                  <a:moveTo>
                    <a:pt x="0" y="158131"/>
                  </a:moveTo>
                  <a:cubicBezTo>
                    <a:pt x="0" y="70798"/>
                    <a:pt x="70798" y="0"/>
                    <a:pt x="158131" y="0"/>
                  </a:cubicBezTo>
                  <a:lnTo>
                    <a:pt x="1423180" y="0"/>
                  </a:lnTo>
                  <a:cubicBezTo>
                    <a:pt x="1510513" y="0"/>
                    <a:pt x="1581311" y="70798"/>
                    <a:pt x="1581311" y="158131"/>
                  </a:cubicBezTo>
                  <a:lnTo>
                    <a:pt x="1581311" y="1423180"/>
                  </a:lnTo>
                  <a:cubicBezTo>
                    <a:pt x="1581311" y="1510513"/>
                    <a:pt x="1510513" y="1581311"/>
                    <a:pt x="1423180" y="1581311"/>
                  </a:cubicBezTo>
                  <a:lnTo>
                    <a:pt x="158131" y="1581311"/>
                  </a:lnTo>
                  <a:cubicBezTo>
                    <a:pt x="70798" y="1581311"/>
                    <a:pt x="0" y="1510513"/>
                    <a:pt x="0" y="1423180"/>
                  </a:cubicBezTo>
                  <a:lnTo>
                    <a:pt x="0" y="158131"/>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03465" tIns="103465" rIns="103465" bIns="103465" numCol="1" spcCol="1270" anchor="ctr" anchorCtr="0">
              <a:noAutofit/>
            </a:bodyPr>
            <a:lstStyle/>
            <a:p>
              <a:pPr marL="0" lvl="0" indent="0" algn="ctr" defTabSz="666750">
                <a:lnSpc>
                  <a:spcPct val="90000"/>
                </a:lnSpc>
                <a:spcBef>
                  <a:spcPct val="0"/>
                </a:spcBef>
                <a:spcAft>
                  <a:spcPct val="35000"/>
                </a:spcAft>
                <a:buNone/>
              </a:pPr>
              <a:r>
                <a:rPr lang="en-US" sz="1500" b="1" kern="1200" dirty="0"/>
                <a:t>Future Legislation Once Negotiations are Complete</a:t>
              </a:r>
            </a:p>
          </p:txBody>
        </p:sp>
        <p:sp>
          <p:nvSpPr>
            <p:cNvPr id="14" name="Freeform: Shape 13">
              <a:extLst>
                <a:ext uri="{FF2B5EF4-FFF2-40B4-BE49-F238E27FC236}">
                  <a16:creationId xmlns:a16="http://schemas.microsoft.com/office/drawing/2014/main" id="{F336540D-DD60-3EF9-599A-C182E685D433}"/>
                </a:ext>
                <a:ext uri="{C183D7F6-B498-43B3-948B-1728B52AA6E4}">
                  <adec:decorative xmlns:adec="http://schemas.microsoft.com/office/drawing/2017/decorative" val="1"/>
                </a:ext>
              </a:extLst>
            </p:cNvPr>
            <p:cNvSpPr/>
            <p:nvPr/>
          </p:nvSpPr>
          <p:spPr>
            <a:xfrm>
              <a:off x="7062539" y="3399590"/>
              <a:ext cx="304595" cy="379967"/>
            </a:xfrm>
            <a:custGeom>
              <a:avLst/>
              <a:gdLst>
                <a:gd name="csX0" fmla="*/ 0 w 304595"/>
                <a:gd name="csY0" fmla="*/ 75993 h 379967"/>
                <a:gd name="csX1" fmla="*/ 152298 w 304595"/>
                <a:gd name="csY1" fmla="*/ 75993 h 379967"/>
                <a:gd name="csX2" fmla="*/ 152298 w 304595"/>
                <a:gd name="csY2" fmla="*/ 0 h 379967"/>
                <a:gd name="csX3" fmla="*/ 304595 w 304595"/>
                <a:gd name="csY3" fmla="*/ 189984 h 379967"/>
                <a:gd name="csX4" fmla="*/ 152298 w 304595"/>
                <a:gd name="csY4" fmla="*/ 379967 h 379967"/>
                <a:gd name="csX5" fmla="*/ 152298 w 304595"/>
                <a:gd name="csY5" fmla="*/ 303974 h 379967"/>
                <a:gd name="csX6" fmla="*/ 0 w 304595"/>
                <a:gd name="csY6" fmla="*/ 303974 h 379967"/>
                <a:gd name="csX7" fmla="*/ 0 w 304595"/>
                <a:gd name="csY7" fmla="*/ 75993 h 379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04595" h="379967">
                  <a:moveTo>
                    <a:pt x="0" y="75993"/>
                  </a:moveTo>
                  <a:lnTo>
                    <a:pt x="152298" y="75993"/>
                  </a:lnTo>
                  <a:lnTo>
                    <a:pt x="152298" y="0"/>
                  </a:lnTo>
                  <a:lnTo>
                    <a:pt x="304595" y="189984"/>
                  </a:lnTo>
                  <a:lnTo>
                    <a:pt x="152298" y="379967"/>
                  </a:lnTo>
                  <a:lnTo>
                    <a:pt x="152298" y="303974"/>
                  </a:lnTo>
                  <a:lnTo>
                    <a:pt x="0" y="303974"/>
                  </a:lnTo>
                  <a:lnTo>
                    <a:pt x="0" y="75993"/>
                  </a:lnTo>
                  <a:close/>
                </a:path>
              </a:pathLst>
            </a:custGeom>
          </p:spPr>
          <p:style>
            <a:lnRef idx="0">
              <a:schemeClr val="dk2">
                <a:tint val="60000"/>
                <a:hueOff val="0"/>
                <a:satOff val="0"/>
                <a:lumOff val="0"/>
                <a:alphaOff val="0"/>
              </a:schemeClr>
            </a:lnRef>
            <a:fillRef idx="1">
              <a:schemeClr val="dk2">
                <a:tint val="60000"/>
                <a:hueOff val="0"/>
                <a:satOff val="0"/>
                <a:lumOff val="0"/>
                <a:alphaOff val="0"/>
              </a:schemeClr>
            </a:fillRef>
            <a:effectRef idx="0">
              <a:schemeClr val="dk2">
                <a:tint val="60000"/>
                <a:hueOff val="0"/>
                <a:satOff val="0"/>
                <a:lumOff val="0"/>
                <a:alphaOff val="0"/>
              </a:schemeClr>
            </a:effectRef>
            <a:fontRef idx="minor">
              <a:schemeClr val="lt1"/>
            </a:fontRef>
          </p:style>
          <p:txBody>
            <a:bodyPr spcFirstLastPara="0" vert="horz" wrap="square" lIns="0" tIns="75993" rIns="91378" bIns="75993" numCol="1" spcCol="1270" anchor="ctr" anchorCtr="0">
              <a:noAutofit/>
            </a:bodyPr>
            <a:lstStyle/>
            <a:p>
              <a:pPr marL="0" lvl="0" indent="0" algn="ctr" defTabSz="533400">
                <a:lnSpc>
                  <a:spcPct val="90000"/>
                </a:lnSpc>
                <a:spcBef>
                  <a:spcPct val="0"/>
                </a:spcBef>
                <a:spcAft>
                  <a:spcPct val="35000"/>
                </a:spcAft>
                <a:buNone/>
              </a:pPr>
              <a:endParaRPr lang="en-US" sz="1200" kern="1200"/>
            </a:p>
          </p:txBody>
        </p:sp>
      </p:grpSp>
      <p:grpSp>
        <p:nvGrpSpPr>
          <p:cNvPr id="20" name="Group 19">
            <a:extLst>
              <a:ext uri="{FF2B5EF4-FFF2-40B4-BE49-F238E27FC236}">
                <a16:creationId xmlns:a16="http://schemas.microsoft.com/office/drawing/2014/main" id="{4E2F06CA-8CB3-5B6F-E174-0C967BDFA628}"/>
              </a:ext>
            </a:extLst>
          </p:cNvPr>
          <p:cNvGrpSpPr/>
          <p:nvPr/>
        </p:nvGrpSpPr>
        <p:grpSpPr>
          <a:xfrm>
            <a:off x="7223357" y="2798918"/>
            <a:ext cx="1929003" cy="2530098"/>
            <a:chOff x="7537947" y="2798918"/>
            <a:chExt cx="1929003" cy="2530098"/>
          </a:xfrm>
        </p:grpSpPr>
        <p:sp>
          <p:nvSpPr>
            <p:cNvPr id="18" name="Rectangle: Rounded Corners 17">
              <a:extLst>
                <a:ext uri="{FF2B5EF4-FFF2-40B4-BE49-F238E27FC236}">
                  <a16:creationId xmlns:a16="http://schemas.microsoft.com/office/drawing/2014/main" id="{98503839-7C00-D0BD-CD46-833B75B51177}"/>
                </a:ext>
                <a:ext uri="{C183D7F6-B498-43B3-948B-1728B52AA6E4}">
                  <adec:decorative xmlns:adec="http://schemas.microsoft.com/office/drawing/2017/decorative" val="1"/>
                </a:ext>
              </a:extLst>
            </p:cNvPr>
            <p:cNvSpPr/>
            <p:nvPr/>
          </p:nvSpPr>
          <p:spPr>
            <a:xfrm>
              <a:off x="7537947" y="2798918"/>
              <a:ext cx="1581311" cy="1581311"/>
            </a:xfrm>
            <a:prstGeom prst="roundRect">
              <a:avLst>
                <a:gd name="adj" fmla="val 10000"/>
              </a:avLst>
            </a:prstGeom>
            <a:blipFill>
              <a:blip>
                <a:extLst>
                  <a:ext uri="{96DAC541-7B7A-43D3-8B79-37D633B846F1}">
                    <asvg:svgBlip xmlns:asvg="http://schemas.microsoft.com/office/drawing/2016/SVG/main" r:embed="rId5"/>
                  </a:ext>
                </a:extLst>
              </a:blip>
              <a:srcRect/>
              <a:stretch>
                <a:fillRect/>
              </a:stretch>
            </a:blipFill>
          </p:spPr>
          <p:style>
            <a:lnRef idx="2">
              <a:schemeClr val="dk2">
                <a:shade val="80000"/>
                <a:hueOff val="0"/>
                <a:satOff val="0"/>
                <a:lumOff val="0"/>
                <a:alphaOff val="0"/>
              </a:schemeClr>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txBody>
            <a:bodyPr/>
            <a:lstStyle/>
            <a:p>
              <a:endParaRPr lang="en-US"/>
            </a:p>
          </p:txBody>
        </p:sp>
        <p:sp>
          <p:nvSpPr>
            <p:cNvPr id="16" name="Freeform: Shape 15">
              <a:extLst>
                <a:ext uri="{FF2B5EF4-FFF2-40B4-BE49-F238E27FC236}">
                  <a16:creationId xmlns:a16="http://schemas.microsoft.com/office/drawing/2014/main" id="{D24A11BB-8323-942D-9B1E-75ED39E2C3A0}"/>
                </a:ext>
              </a:extLst>
            </p:cNvPr>
            <p:cNvSpPr/>
            <p:nvPr/>
          </p:nvSpPr>
          <p:spPr>
            <a:xfrm>
              <a:off x="7885639" y="3747705"/>
              <a:ext cx="1581311" cy="1581311"/>
            </a:xfrm>
            <a:custGeom>
              <a:avLst/>
              <a:gdLst>
                <a:gd name="csX0" fmla="*/ 0 w 1581311"/>
                <a:gd name="csY0" fmla="*/ 158131 h 1581311"/>
                <a:gd name="csX1" fmla="*/ 158131 w 1581311"/>
                <a:gd name="csY1" fmla="*/ 0 h 1581311"/>
                <a:gd name="csX2" fmla="*/ 1423180 w 1581311"/>
                <a:gd name="csY2" fmla="*/ 0 h 1581311"/>
                <a:gd name="csX3" fmla="*/ 1581311 w 1581311"/>
                <a:gd name="csY3" fmla="*/ 158131 h 1581311"/>
                <a:gd name="csX4" fmla="*/ 1581311 w 1581311"/>
                <a:gd name="csY4" fmla="*/ 1423180 h 1581311"/>
                <a:gd name="csX5" fmla="*/ 1423180 w 1581311"/>
                <a:gd name="csY5" fmla="*/ 1581311 h 1581311"/>
                <a:gd name="csX6" fmla="*/ 158131 w 1581311"/>
                <a:gd name="csY6" fmla="*/ 1581311 h 1581311"/>
                <a:gd name="csX7" fmla="*/ 0 w 1581311"/>
                <a:gd name="csY7" fmla="*/ 1423180 h 1581311"/>
                <a:gd name="csX8" fmla="*/ 0 w 1581311"/>
                <a:gd name="csY8" fmla="*/ 158131 h 1581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81311" h="1581311">
                  <a:moveTo>
                    <a:pt x="0" y="158131"/>
                  </a:moveTo>
                  <a:cubicBezTo>
                    <a:pt x="0" y="70798"/>
                    <a:pt x="70798" y="0"/>
                    <a:pt x="158131" y="0"/>
                  </a:cubicBezTo>
                  <a:lnTo>
                    <a:pt x="1423180" y="0"/>
                  </a:lnTo>
                  <a:cubicBezTo>
                    <a:pt x="1510513" y="0"/>
                    <a:pt x="1581311" y="70798"/>
                    <a:pt x="1581311" y="158131"/>
                  </a:cubicBezTo>
                  <a:lnTo>
                    <a:pt x="1581311" y="1423180"/>
                  </a:lnTo>
                  <a:cubicBezTo>
                    <a:pt x="1581311" y="1510513"/>
                    <a:pt x="1510513" y="1581311"/>
                    <a:pt x="1423180" y="1581311"/>
                  </a:cubicBezTo>
                  <a:lnTo>
                    <a:pt x="158131" y="1581311"/>
                  </a:lnTo>
                  <a:cubicBezTo>
                    <a:pt x="70798" y="1581311"/>
                    <a:pt x="0" y="1510513"/>
                    <a:pt x="0" y="1423180"/>
                  </a:cubicBezTo>
                  <a:lnTo>
                    <a:pt x="0" y="158131"/>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9655" tIns="99655" rIns="99655" bIns="99655" numCol="1" spcCol="1270" anchor="t" anchorCtr="0">
              <a:noAutofit/>
            </a:bodyPr>
            <a:lstStyle/>
            <a:p>
              <a:pPr marL="0" lvl="0" indent="0" algn="l" defTabSz="666750">
                <a:lnSpc>
                  <a:spcPct val="90000"/>
                </a:lnSpc>
                <a:spcBef>
                  <a:spcPct val="0"/>
                </a:spcBef>
                <a:spcAft>
                  <a:spcPct val="35000"/>
                </a:spcAft>
                <a:buNone/>
              </a:pPr>
              <a:r>
                <a:rPr lang="en-US" sz="1500" b="1" kern="1200" dirty="0"/>
                <a:t>Implementation of Bargained Structure</a:t>
              </a:r>
            </a:p>
          </p:txBody>
        </p:sp>
      </p:grpSp>
    </p:spTree>
    <p:extLst>
      <p:ext uri="{BB962C8B-B14F-4D97-AF65-F5344CB8AC3E}">
        <p14:creationId xmlns:p14="http://schemas.microsoft.com/office/powerpoint/2010/main" val="4098391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C6013-DAE2-34A9-1BEF-61CF559AFEF9}"/>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902CF53C-AC57-E885-11AA-1D8B1CFD394D}"/>
              </a:ext>
            </a:extLst>
          </p:cNvPr>
          <p:cNvSpPr>
            <a:spLocks noGrp="1"/>
          </p:cNvSpPr>
          <p:nvPr>
            <p:ph type="subTitle" idx="1"/>
          </p:nvPr>
        </p:nvSpPr>
        <p:spPr/>
        <p:txBody>
          <a:bodyPr>
            <a:normAutofit fontScale="92500"/>
          </a:bodyPr>
          <a:lstStyle/>
          <a:p>
            <a:r>
              <a:rPr lang="en-US" dirty="0"/>
              <a:t>CB 121225: </a:t>
            </a:r>
            <a:br>
              <a:rPr lang="en-US" dirty="0"/>
            </a:br>
            <a:r>
              <a:rPr lang="en-US" dirty="0"/>
              <a:t>Information Technology Talent Modernization</a:t>
            </a:r>
          </a:p>
        </p:txBody>
      </p:sp>
    </p:spTree>
    <p:extLst>
      <p:ext uri="{BB962C8B-B14F-4D97-AF65-F5344CB8AC3E}">
        <p14:creationId xmlns:p14="http://schemas.microsoft.com/office/powerpoint/2010/main" val="32814748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1">
      <a:dk1>
        <a:srgbClr val="003DA5"/>
      </a:dk1>
      <a:lt1>
        <a:sysClr val="window" lastClr="FFFFFF"/>
      </a:lt1>
      <a:dk2>
        <a:srgbClr val="003DA5"/>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Seattle Tex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y of Seattle Template.potx" id="{D060D04C-B57F-4CD0-A5B0-36FC59AB4506}" vid="{D6891205-263F-4F3A-AB99-B41A5F8896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4CF55A1A49724684A83F3D4E2B386B" ma:contentTypeVersion="9" ma:contentTypeDescription="Create a new document." ma:contentTypeScope="" ma:versionID="7ec372bcb02df72a5d293223239e4749">
  <xsd:schema xmlns:xsd="http://www.w3.org/2001/XMLSchema" xmlns:xs="http://www.w3.org/2001/XMLSchema" xmlns:p="http://schemas.microsoft.com/office/2006/metadata/properties" xmlns:ns2="66091077-0018-4d97-8229-652e5486a31a" xmlns:ns3="07fd993a-42f5-4c6d-baca-5e0df26ee0ee" targetNamespace="http://schemas.microsoft.com/office/2006/metadata/properties" ma:root="true" ma:fieldsID="cb6128ee44b06a0ff3845aa051653074" ns2:_="" ns3:_="">
    <xsd:import namespace="66091077-0018-4d97-8229-652e5486a31a"/>
    <xsd:import namespace="07fd993a-42f5-4c6d-baca-5e0df26ee0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091077-0018-4d97-8229-652e5486a3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2261f7-19c4-4b9d-9a20-b3b4d4aaf1c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fd993a-42f5-4c6d-baca-5e0df26ee0e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738484c-1bbf-4faa-b0af-40dacb0c4b59}" ma:internalName="TaxCatchAll" ma:showField="CatchAllData" ma:web="07fd993a-42f5-4c6d-baca-5e0df26ee0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6091077-0018-4d97-8229-652e5486a31a">
      <Terms xmlns="http://schemas.microsoft.com/office/infopath/2007/PartnerControls"/>
    </lcf76f155ced4ddcb4097134ff3c332f>
    <TaxCatchAll xmlns="07fd993a-42f5-4c6d-baca-5e0df26ee0e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AAF994-35DF-4978-AE53-D923FD20A81F}"/>
</file>

<file path=customXml/itemProps2.xml><?xml version="1.0" encoding="utf-8"?>
<ds:datastoreItem xmlns:ds="http://schemas.openxmlformats.org/officeDocument/2006/customXml" ds:itemID="{2F0CD351-0561-4B41-9079-EB7703943CEB}">
  <ds:schemaRefs>
    <ds:schemaRef ds:uri="37769589-2a14-4de4-adef-de1895992add"/>
    <ds:schemaRef ds:uri="65d509c5-186e-45ae-a8d4-dc63365ffdc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2A82C13-6FD8-4D5E-B1CD-6BADBA76DEB0}">
  <ds:schemaRefs>
    <ds:schemaRef ds:uri="http://schemas.microsoft.com/sharepoint/v3/contenttype/forms"/>
  </ds:schemaRefs>
</ds:datastoreItem>
</file>

<file path=docMetadata/LabelInfo.xml><?xml version="1.0" encoding="utf-8"?>
<clbl:labelList xmlns:clbl="http://schemas.microsoft.com/office/2020/mipLabelMetadata">
  <clbl:label id="{77f49c97-3297-48aa-9bf7-338eaf1c17b8}" enabled="1" method="Privileged" siteId="{78e61e45-6beb-4009-8f99-359d8b54f41b}" removed="0"/>
</clbl:labelList>
</file>

<file path=docProps/app.xml><?xml version="1.0" encoding="utf-8"?>
<Properties xmlns="http://schemas.openxmlformats.org/officeDocument/2006/extended-properties" xmlns:vt="http://schemas.openxmlformats.org/officeDocument/2006/docPropsVTypes">
  <Template>City of Seattle Template</Template>
  <TotalTime>135</TotalTime>
  <Words>446</Words>
  <Application>Microsoft Office PowerPoint</Application>
  <PresentationFormat>Widescreen</PresentationFormat>
  <Paragraphs>51</Paragraphs>
  <Slides>8</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CB 121225:  Information Technology  Talent Modernization</vt:lpstr>
      <vt:lpstr>Presentation Agenda:</vt:lpstr>
      <vt:lpstr>Overview</vt:lpstr>
      <vt:lpstr>Purpose of Proposed Legislation</vt:lpstr>
      <vt:lpstr>Project Objectives</vt:lpstr>
      <vt:lpstr>Financial Impacts</vt:lpstr>
      <vt:lpstr>Next Steps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Watanabe, Josie</dc:creator>
  <cp:lastModifiedBy>Nguyen, Annie</cp:lastModifiedBy>
  <cp:revision>5</cp:revision>
  <dcterms:created xsi:type="dcterms:W3CDTF">2023-05-24T23:39:36Z</dcterms:created>
  <dcterms:modified xsi:type="dcterms:W3CDTF">2026-07-13T19:13:19Z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0x010100004CF55A1A49724684A83F3D4E2B386B</vt:lpwstr>
  </property>
  <property fmtid="{D5CDD505-2E9C-101B-9397-08002B2CF9AE}" pid="3" name="MediaServiceImageTags">
    <vt:lpwstr/>
  </property>
  <property fmtid="{D5CDD505-2E9C-101B-9397-08002B2CF9AE}" pid="4" name="ArticulateGUID">
    <vt:lpwstr>9954FFCD-523C-40B3-A0C8-5280B6B309E7</vt:lpwstr>
  </property>
  <property fmtid="{D5CDD505-2E9C-101B-9397-08002B2CF9AE}" pid="5" name="ArticulatePath">
    <vt:lpwstr>https://seattlegov.sharepoint.com/sites/ITD_EA_GRP/Shared Documents/# EA IT Governance/Seattle City Council/2026 Work Plan/Seattle IT 2026 Work Plan - Governance &amp; Utilities Committee - 03-12-2026</vt:lpwstr>
  </property>
  <property fmtid="{D5CDD505-2E9C-101B-9397-08002B2CF9AE}" pid="6" name="EuLoaderVersion">
    <vt:r8>1</vt:r8>
  </property>
  <property fmtid="{D5CDD505-2E9C-101B-9397-08002B2CF9AE}" pid="7" name="EuJurisdiction">
    <vt:lpwstr>US-WA-SEA</vt:lpwstr>
  </property>
  <property fmtid="{D5CDD505-2E9C-101B-9397-08002B2CF9AE}" pid="8" name="EuSourceUrl">
    <vt:lpwstr>https://legistar2.granicus.com/seattle/attachments/502f839b-aa7a-43c7-a631-13eb20556349.pptx</vt:lpwstr>
  </property>
  <property fmtid="{D5CDD505-2E9C-101B-9397-08002B2CF9AE}" pid="9" name="EuExternalId">
    <vt:lpwstr>sea|17140|attachment|48733</vt:lpwstr>
  </property>
</Properties>
</file>