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79" r:id="rId5"/>
    <p:sldId id="371" r:id="rId6"/>
    <p:sldId id="372" r:id="rId7"/>
    <p:sldId id="373" r:id="rId8"/>
    <p:sldId id="369" r:id="rId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E73EE07-8517-D31C-4AA3-A459B374103A}" name="Gruen, Karen" initials="GK" userId="S::karen.gruen@seattle.gov::5c4763f7-a769-43d7-912d-39dad385fdf8" providerId="AD"/>
  <p188:author id="{35BD9F0C-EA7C-20C8-9820-AA20FA6E3F78}" name="Kong, Grace" initials="KG" userId="S::grace.kong@seattle.gov::a4096f64-540c-49f2-a78f-6417cbdb63a8" providerId="AD"/>
  <p188:author id="{ED948C15-EC16-A7FE-ABEF-C3E728036AA0}" name="Lu, Andrew (FAS)" initials="AL" userId="S::Andrew.Lu2@seattle.gov::bc6d362d-fa49-4b93-aa86-1b43c8fd4bec" providerId="AD"/>
  <p188:author id="{FD98591A-8C57-FB0D-8053-4E3C8F8EFAC9}" name="Gilliam, Jesse" initials="GJ" userId="S::jesse.gilliam@seattle.gov::0a9dfc54-c988-401c-b9cd-f15b31aa9aee" providerId="AD"/>
  <p188:author id="{B2786E1B-F9E9-F2A2-18D2-6BEDD453DCEA}" name="Lu, Andrew (FAS)" initials="LA" userId="S::andrew.lu2@seattle.gov::bc6d362d-fa49-4b93-aa86-1b43c8fd4bec" providerId="AD"/>
  <p188:author id="{F6C6EB22-FAF1-35AF-0429-22629CF6C500}" name="Watanabe, Josie" initials="JW" userId="S::Josie.Watanabe@seattle.gov::00b6c43b-d3cd-4c97-8a10-8b9d033043a6" providerId="AD"/>
  <p188:author id="{89783430-9E0F-1135-85B8-5DCEF7A71417}" name="Stover, Rebecca" initials="SR" userId="S::rebecca.stover@seattle.gov::a5ad2000-c4c6-4f71-a5ad-dab8ce999e53" providerId="AD"/>
  <p188:author id="{76B0393C-EF1F-4C0D-0422-0E3D507046DF}" name="Kiersten" initials="K" userId="S::Kiersten.Grove@seattle.gov::3df759d0-905d-47e0-81a2-43b2655d60b0" providerId="AD"/>
  <p188:author id="{70E46D51-2FD3-5E7E-CA99-88A2054EDD5E}" name="Wiley, Chris" initials="" userId="S::Chris.Wiley@seattle.gov::cb026439-1331-4eca-938e-d64607851131" providerId="AD"/>
  <p188:author id="{9D6CFE53-D70F-19B3-987A-84B0CC5308FC}" name="Chambliss, Selina" initials="CS" userId="S::selina.chambliss@seattle.gov::958ceaa5-731b-4c3c-aa70-0eb23da2498a" providerId="AD"/>
  <p188:author id="{2E521656-F798-7919-586A-0A180E8F4353}" name="Matanza, Adrian" initials="AM" userId="S::Adrian.Matanza@seattle.gov::e96edaaa-0453-4853-93c4-a1473d746cf6" providerId="AD"/>
  <p188:author id="{D1BDD682-0E23-81D3-0A4D-5A45C33C54E3}" name="Crawford, Sherri" initials="" userId="S::Sherri.Crawford@seattle.gov::f84c79c5-b2be-4a6e-8a21-c9f643a737fe" providerId="AD"/>
  <p188:author id="{ED88B38A-E7EE-9234-F4CC-2FC0988048BA}" name="Gruen, Karen" initials="KG" userId="S::Karen.Gruen@seattle.gov::5c4763f7-a769-43d7-912d-39dad385fdf8" providerId="AD"/>
  <p188:author id="{80415896-D6AB-D59A-CCC5-20B4399D0BED}" name="Chernyha, Lachen" initials="CL" userId="S::lachen.chernyha@seattle.gov::75036c2d-7da1-4119-9852-af77740e4eaa" providerId="AD"/>
  <p188:author id="{3ADB589D-CEE7-5099-BD6B-32EED9D7402F}" name="Findlay, Cameron" initials="CF" userId="S::Cameron.Findlay@seattle.gov::c23a3b15-a199-471c-9806-2bcf6532087b" providerId="AD"/>
  <p188:author id="{7B1F4DA6-41A1-1147-474B-7257CE808438}" name="Mixon, Melissa" initials="MM" userId="S::melissa.mixon@seattle.gov::bce788fe-671d-4b78-940b-d4cd873cc872" providerId="AD"/>
  <p188:author id="{6CCC68AE-D0C6-5536-A8D8-B39941C89B70}" name="Ha, Alyssa" initials="AH" userId="S::Alyssa.Ha@seattle.gov::83c082b0-021c-44be-a269-b853a2282ddb" providerId="AD"/>
  <p188:author id="{981630B8-BA57-6A79-DFA6-D13E0AB9224B}" name="Wiley, Chris" initials="WC" userId="S::chris.wiley@seattle.gov::cb026439-1331-4eca-938e-d64607851131" providerId="AD"/>
  <p188:author id="{38597EBB-5D87-BB1D-E2BB-987D07AFA3BA}" name="Schaefer, Adam" initials="AS" userId="S::Adam.Schaefer@seattle.gov::c7cb8d8c-7733-492a-86c4-c3203113664b" providerId="AD"/>
  <p188:author id="{4F17C3CE-5A3A-EC9F-9E7A-3C1B14A8E165}" name="Chambliss, Selina" initials="SC" userId="S::Selina.Chambliss@seattle.gov::958ceaa5-731b-4c3c-aa70-0eb23da2498a" providerId="AD"/>
  <p188:author id="{0FFB0FD6-45E7-8A50-4AE1-37500F37BE41}" name="Matanza, Adrian" initials="MA" userId="S::adrian.matanza@seattle.gov::e96edaaa-0453-4853-93c4-a1473d746cf6" providerId="AD"/>
  <p188:author id="{506763D8-0489-338A-2699-C6BD03726088}" name="Crawford, Sherri" initials="CS" userId="S::sherri.crawford@seattle.gov::f84c79c5-b2be-4a6e-8a21-c9f643a737fe" providerId="AD"/>
  <p188:author id="{F21171E6-C165-77A6-D2F8-5952420D9537}" name="Gilliam, Jesse" initials="JG" userId="S::Jesse.Gilliam@seattle.gov::0a9dfc54-c988-401c-b9cd-f15b31aa9aee" providerId="AD"/>
  <p188:author id="{15C941F5-05F2-1FB0-FAF1-F57C8053FA0B}" name="Mixon, Melissa" initials="MM" userId="S::Melissa.Mixon@seattle.gov::bce788fe-671d-4b78-940b-d4cd873cc872" providerId="AD"/>
  <p188:author id="{C03968FA-9F1C-47F5-352B-283E2F0E9133}" name="Findlay, Cameron" initials="FC" userId="S::cameron.findlay@seattle.gov::c23a3b15-a199-471c-9806-2bcf6532087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D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6299A7-B6D9-D836-A0CD-296E88F33175}" v="12" dt="2026-09-14T18:45:31.4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7801" autoAdjust="0"/>
  </p:normalViewPr>
  <p:slideViewPr>
    <p:cSldViewPr snapToGrid="0">
      <p:cViewPr varScale="1">
        <p:scale>
          <a:sx n="65" d="100"/>
          <a:sy n="65" d="100"/>
        </p:scale>
        <p:origin x="133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E049143-4858-481C-A160-430B83D738D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FB08B2-0C29-41B5-910C-0A3B31F60C8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390D2C-DC44-4F4A-9DF8-9E886B32AE9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0F32C360-6A36-4028-B213-9AAD2D65D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2873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B4F302-6716-4888-AC16-FC89FEFD0DB5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CFFEB6-F8F3-46EA-8104-0276E8ACC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345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8E8A05-4894-4401-BD8B-C406B37D11E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rgbClr val="333333"/>
              </a:solidFill>
              <a:highlight>
                <a:srgbClr val="FFFFFF"/>
              </a:highlight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CFFEB6-F8F3-46EA-8104-0276E8ACCDE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971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hape 88">
            <a:extLst>
              <a:ext uri="{FF2B5EF4-FFF2-40B4-BE49-F238E27FC236}">
                <a16:creationId xmlns:a16="http://schemas.microsoft.com/office/drawing/2014/main" id="{0AC49FDB-9065-40C0-A909-67E66AFA4F4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b="23492"/>
          <a:stretch/>
        </p:blipFill>
        <p:spPr>
          <a:xfrm>
            <a:off x="-25054" y="0"/>
            <a:ext cx="12217054" cy="6936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F12F8D7-7114-4278-A8C6-262B2635CDB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5054" y="0"/>
            <a:ext cx="12217054" cy="69366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8CB5BF-7B1D-4C2F-8DCE-3B48B409DB5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tx1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9B9B91-2B82-4546-B83D-1C806B64C22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4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4A7E2E5-B5A7-494A-ADB5-BD542C1378D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9720" y="6000978"/>
            <a:ext cx="3002280" cy="935678"/>
          </a:xfrm>
          <a:prstGeom prst="rect">
            <a:avLst/>
          </a:prstGeom>
        </p:spPr>
      </p:pic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138633C0-2225-4203-8672-BE1FF8F3CB26}"/>
              </a:ext>
            </a:extLst>
          </p:cNvPr>
          <p:cNvSpPr txBox="1">
            <a:spLocks/>
          </p:cNvSpPr>
          <p:nvPr userDrawn="1"/>
        </p:nvSpPr>
        <p:spPr>
          <a:xfrm>
            <a:off x="152399" y="6248282"/>
            <a:ext cx="1707663" cy="3651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>
                <a:solidFill>
                  <a:schemeClr val="tx1"/>
                </a:solidFill>
              </a:rPr>
              <a:t>September 18, 2026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DA9AFD60-3737-4450-BE19-5CF0B1965CC6}"/>
              </a:ext>
            </a:extLst>
          </p:cNvPr>
          <p:cNvSpPr txBox="1">
            <a:spLocks/>
          </p:cNvSpPr>
          <p:nvPr userDrawn="1"/>
        </p:nvSpPr>
        <p:spPr>
          <a:xfrm>
            <a:off x="1748612" y="6248284"/>
            <a:ext cx="402469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>
                <a:solidFill>
                  <a:schemeClr val="tx1"/>
                </a:solidFill>
              </a:rPr>
              <a:t>Department of Finance and Administrative Services</a:t>
            </a:r>
          </a:p>
        </p:txBody>
      </p:sp>
    </p:spTree>
    <p:extLst>
      <p:ext uri="{BB962C8B-B14F-4D97-AF65-F5344CB8AC3E}">
        <p14:creationId xmlns:p14="http://schemas.microsoft.com/office/powerpoint/2010/main" val="13298748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A6640-AAF9-498F-A6FD-C91E4B710D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Title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26F17-7903-4D43-813F-6A908669D64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08732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Subtitle 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10732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A49D0-05FB-4A13-9342-93E5AA7FB6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880D4A-F83B-4EB0-9CF2-C37A931B4EB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4"/>
            <a:ext cx="10515600" cy="133286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505997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E3097-AC2D-4E71-B5A6-B37F847BCD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7275A-6671-4B2A-BF8E-E0A27F32395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09669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Subtitle 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C32B95-ABB2-41D5-B74B-4C216A81799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09669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Subtitle 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65851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860C1-C8F4-42C5-9A6B-D6B62C06FB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BD1FAB-9430-4266-9D4D-60E3919DFF4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3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161C4E-4B6A-401B-9388-434C46C23CE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41724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Subtitle 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46F982-9B7A-4DB7-BD8A-33EE8EBA929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B2C2E3-4EBB-4A84-826A-812CC9487D3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41724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Subtitle 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0231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2F0A6-C5A2-443E-8D49-43D6387DC9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180470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0458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0E995-D949-4665-B2BE-6C1BCBCBF2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3D865-FD4B-4775-8105-EA2753B9349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93489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Subtitle 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02C222-FAB2-4815-AD59-66AACA2A6ED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399"/>
            <a:ext cx="3932237" cy="3864923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copy</a:t>
            </a:r>
          </a:p>
        </p:txBody>
      </p:sp>
    </p:spTree>
    <p:extLst>
      <p:ext uri="{BB962C8B-B14F-4D97-AF65-F5344CB8AC3E}">
        <p14:creationId xmlns:p14="http://schemas.microsoft.com/office/powerpoint/2010/main" val="1008839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57CA1-AD78-47F2-9FA9-24CE3C9F4D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9A6B14-1176-46C3-92A7-C9D09DD5C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934898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76BB76-673A-42AA-810D-796158A9DAB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399"/>
            <a:ext cx="3932237" cy="3864923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copy</a:t>
            </a:r>
          </a:p>
        </p:txBody>
      </p:sp>
    </p:spTree>
    <p:extLst>
      <p:ext uri="{BB962C8B-B14F-4D97-AF65-F5344CB8AC3E}">
        <p14:creationId xmlns:p14="http://schemas.microsoft.com/office/powerpoint/2010/main" val="410741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976596CD-1A53-40BF-86B6-CCF9641C4F72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3037" y="5922323"/>
            <a:ext cx="2998963" cy="935677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D674A9-8420-4BC9-958B-60904E1FD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CE9525-7613-44D5-9D3B-D9B1A513A4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096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Subtitle 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EDD451B4-C473-4A29-A539-AB086CAEEC4C}"/>
              </a:ext>
            </a:extLst>
          </p:cNvPr>
          <p:cNvSpPr txBox="1">
            <a:spLocks/>
          </p:cNvSpPr>
          <p:nvPr userDrawn="1"/>
        </p:nvSpPr>
        <p:spPr>
          <a:xfrm>
            <a:off x="152400" y="6248284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rgbClr val="003DA5"/>
                </a:solidFill>
              </a:rPr>
              <a:t>Date (xx/xx/</a:t>
            </a:r>
            <a:r>
              <a:rPr lang="en-US" err="1">
                <a:solidFill>
                  <a:srgbClr val="003DA5"/>
                </a:solidFill>
              </a:rPr>
              <a:t>xxxx</a:t>
            </a:r>
            <a:r>
              <a:rPr lang="en-US">
                <a:solidFill>
                  <a:srgbClr val="003DA5"/>
                </a:solidFill>
              </a:rPr>
              <a:t>)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B5122A13-69DF-40C1-9F36-4B12A61C3C27}"/>
              </a:ext>
            </a:extLst>
          </p:cNvPr>
          <p:cNvSpPr txBox="1">
            <a:spLocks/>
          </p:cNvSpPr>
          <p:nvPr userDrawn="1"/>
        </p:nvSpPr>
        <p:spPr>
          <a:xfrm>
            <a:off x="1524000" y="624828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rgbClr val="003DA5"/>
                </a:solidFill>
              </a:rPr>
              <a:t>Department Name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2BB9B98A-278E-4B52-9EE2-9C31F9863037}"/>
              </a:ext>
            </a:extLst>
          </p:cNvPr>
          <p:cNvSpPr txBox="1">
            <a:spLocks/>
          </p:cNvSpPr>
          <p:nvPr userDrawn="1"/>
        </p:nvSpPr>
        <p:spPr>
          <a:xfrm>
            <a:off x="3581400" y="6248283"/>
            <a:ext cx="1165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rgbClr val="003DA5"/>
                </a:solidFill>
              </a:rPr>
              <a:t>Page Number</a:t>
            </a:r>
          </a:p>
        </p:txBody>
      </p:sp>
      <p:sp>
        <p:nvSpPr>
          <p:cNvPr id="8" name="Shape 98">
            <a:extLst>
              <a:ext uri="{FF2B5EF4-FFF2-40B4-BE49-F238E27FC236}">
                <a16:creationId xmlns:a16="http://schemas.microsoft.com/office/drawing/2014/main" id="{6301E5A9-264C-4A8D-9812-87FFC06AE62B}"/>
              </a:ext>
            </a:extLst>
          </p:cNvPr>
          <p:cNvSpPr/>
          <p:nvPr userDrawn="1"/>
        </p:nvSpPr>
        <p:spPr>
          <a:xfrm>
            <a:off x="0" y="5991605"/>
            <a:ext cx="12192000" cy="898460"/>
          </a:xfrm>
          <a:prstGeom prst="rect">
            <a:avLst/>
          </a:prstGeom>
          <a:solidFill>
            <a:srgbClr val="003DA5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D953AB7E-1A09-40B8-82F4-7132969F5B99}"/>
              </a:ext>
            </a:extLst>
          </p:cNvPr>
          <p:cNvSpPr txBox="1">
            <a:spLocks/>
          </p:cNvSpPr>
          <p:nvPr userDrawn="1"/>
        </p:nvSpPr>
        <p:spPr>
          <a:xfrm>
            <a:off x="152399" y="6248284"/>
            <a:ext cx="172329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>
                <a:solidFill>
                  <a:schemeClr val="bg1"/>
                </a:solidFill>
              </a:rPr>
              <a:t>September 18, 2026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6CE33BE-5965-4385-A50F-EE3044A3C612}"/>
              </a:ext>
            </a:extLst>
          </p:cNvPr>
          <p:cNvSpPr txBox="1">
            <a:spLocks/>
          </p:cNvSpPr>
          <p:nvPr userDrawn="1"/>
        </p:nvSpPr>
        <p:spPr>
          <a:xfrm>
            <a:off x="1764738" y="6248282"/>
            <a:ext cx="40151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>
                <a:solidFill>
                  <a:schemeClr val="bg1"/>
                </a:solidFill>
              </a:rPr>
              <a:t>Department of Finance and Administrative Services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F7CC0D1-EF47-4831-B7C8-1B451F51BCE3}"/>
              </a:ext>
            </a:extLst>
          </p:cNvPr>
          <p:cNvSpPr txBox="1">
            <a:spLocks/>
          </p:cNvSpPr>
          <p:nvPr userDrawn="1"/>
        </p:nvSpPr>
        <p:spPr>
          <a:xfrm>
            <a:off x="5781502" y="6248283"/>
            <a:ext cx="7910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A731B9-69B1-4831-9ACF-07AC4A5EE4A7}" type="slidenum">
              <a:rPr lang="en-US" sz="1400" b="1" smtClean="0">
                <a:solidFill>
                  <a:schemeClr val="bg1"/>
                </a:solidFill>
              </a:rPr>
              <a:t>‹#›</a:t>
            </a:fld>
            <a:endParaRPr lang="en-US" sz="1400" b="1">
              <a:solidFill>
                <a:schemeClr val="bg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C2D44D1-75DE-4BDD-8018-D6C834D9310C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9720" y="5991605"/>
            <a:ext cx="3002280" cy="935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309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60363"/>
            <a:ext cx="9144000" cy="23876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Finance and Administrative Services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E296C0F0-6411-9921-CB74-296BC9A37A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40370" y="2858853"/>
            <a:ext cx="9144000" cy="1655762"/>
          </a:xfrm>
        </p:spPr>
        <p:txBody>
          <a:bodyPr vert="horz" lIns="91440" tIns="45720" rIns="91440" bIns="45720" rtlCol="0" anchor="t">
            <a:normAutofit fontScale="55000" lnSpcReduction="20000"/>
          </a:bodyPr>
          <a:lstStyle/>
          <a:p>
            <a:pPr algn="ctr"/>
            <a:r>
              <a:rPr lang="en-US" sz="5700" dirty="0"/>
              <a:t>Automotive Sheet Metal Worker – Painter</a:t>
            </a:r>
            <a:endParaRPr lang="en-US" dirty="0"/>
          </a:p>
          <a:p>
            <a:pPr algn="ctr"/>
            <a:r>
              <a:rPr lang="en-US" sz="5700" dirty="0">
                <a:ea typeface="Calibri"/>
                <a:cs typeface="Calibri"/>
              </a:rPr>
              <a:t>CB 121285 </a:t>
            </a:r>
            <a:endParaRPr lang="en-US" dirty="0"/>
          </a:p>
          <a:p>
            <a:pPr algn="ctr"/>
            <a:r>
              <a:rPr lang="en-US" dirty="0"/>
              <a:t>Chris Wiley, FAS Division Director, Fleet Maintenance</a:t>
            </a:r>
          </a:p>
          <a:p>
            <a:pPr algn="ctr"/>
            <a:r>
              <a:rPr lang="en-US" dirty="0"/>
              <a:t>Heather Hartley, FAS Division Director, Human Resources</a:t>
            </a:r>
          </a:p>
          <a:p>
            <a:pPr algn="ctr"/>
            <a:endParaRPr lang="en-US" dirty="0"/>
          </a:p>
        </p:txBody>
      </p:sp>
      <p:sp>
        <p:nvSpPr>
          <p:cNvPr id="4" name="AutoShape 2" descr="data:image/jpeg;base64,/9j/4AAQSkZJRgABAQAAAQABAAD/2wCEAAkGBxQSERQUExQWFRQXGBgXGBgXGBUcHhccGhcXGBYcFxgYHCggGCElGxkeIjEhJSkrLi4uGB8zODQsNygtLiwBCgoKDg0OGxAQGywkICYsMCwtLDQsLywsLCwsLCwvLCwsLCwsLCwsLCwsLCwsLCwsLCwsLCwsLCwsLCwsLCwsLP/AABEIAIABiAMBIgACEQEDEQH/xAAcAAEAAgMBAQEAAAAAAAAAAAAABQYBBAcDAgj/xABIEAABAwIDBAcFBQQHBwUAAAABAAIDBBESITEFBkFRBxMiYXGBkTJScqGxFCNCwdEVM2LwQ1OCorLh8RYXNHOSwsNUY4OT0v/EABkBAQEBAQEBAAAAAAAAAAAAAAABAgQDBf/EAC0RAAICAgECBAYBBQEAAAAAAAABAhEDEiExQQQTUXEiMmGBkcHhI6HR8PEU/9oADAMBAAIRAxEAPwDuKIiAIiIAiIgIKv2ng2hTQ3ykjnJ8R1Zb8muU6Fyreva2HbkLr9mIxRn+2Tj+T/kuqBYjK2zEJW2ZREWzYREQBERAEREAREQBERAEREAREQBERAEREAREQBERAEREAREQBERAEREAREQBERAEREAREQBERAEREAREQBYcbLW2nWthhkldoxrnHvsCbKE3h240bMfUMNusibg8ZQGt8xi+SjdEckjje3K0zVM0t/bke5p7sXY9G2XedgVvX00Mvvxtce42GIeRuvzwAus9Em1MdO+AntROxD4HknLwdf1C8MUuTkwS+J/UvyIi6DsCIiAIsXWUAREQBERAEREAREQBERAEREAREQBERAEREAREQBERAEREAREQBERAEREAREQBERAEREAREQBEXjV1DY2Oe8hrWgucTwAzKAo3SztgMgbTtPalIc63BjTf5uA9CqRX7cL9m09NfNkshd8LbGPy7Z/6Fobw7WdV1EkzssRs0e60ewPTPxJUcuSU7bOCeS5OgpjdPbJpKpkv4PZkHNjrX8bZHyUOiwnTs806do/SUUocA4EEEAgjQg5gheVVXMjyc7M6NGbj4NGZXOujfb75WijfJgwgmN34nN4saTkLa3zNtNF0WlomR+yMzqTck+LjmV1KTkuD6EZbK0a/2yV37uEgc5HBv90An1ssFlUfxQt7sDz88QUkiut9zVEU41bc7QydwxsPlfEFiHbbcQZM10Ljpjthd8LxkVLLwq6VkjS17Q5p1BUcWujJT7HsCsqv0krqWVsLyXQvyiedWn3HHj3H+RPhWM9ip2ZREWyhERAEREAREQBERAEREAREQBERAEREAREQBERAEREAREQBERAEREAREQBERAEREBgrmXSrvFe1HGeTpiPVjPliPkrxvJtF8EJMUbpJXdmNjQTdx0J5AaknkuTbd3dNNEZqyW9TKSWRNIJJJu50jiNBfQcbC68sjdUjxzN1SKwiI0XNhmeQzPoFzHCEX1JG5ubmuA7wR9V8AoCd3b2U+cl1PJhqoiJGsOWNo4xu5g6g5EEZ6rsW7W2PtMV3NLJWHBLGcix41uOR1HcVweiq3wyMkjOF7Tdp/LvB0t3ruW6e2462ITNAbJYNkGV2kXNr6luZI8V74mjqwNdCeRF83XudR9IqlNvqA8gREtFxckA5ch/mp/Z+1GSxdaOy3O+KwtYkG+fcvKGfHN0mZU4t0j429Q9dA9v4rYmnk4Zi388VnYdb10EbzqRn4jI/ML6ptqwyHCyVjjyBF/RR+6WTJm8GTSNHhkfzUteYmu/6JfxE8i+JJA0EkgAak5AeajH7yUwNuubfuxH5gL0lOMerNNpdSWRa9JWxyi8b2uHcfryXzV18cWHG8NxGzb8dNPVNlV2LRtIvh8gAJJAA1JX0CtWUyiIgCIiAIvlzrC50UbHt+nc8MbKC4mwABzPcbWWXKK6sjaRKIoev3mpYJDHLOxjxa7Te4uLjhyXh/tpQ/wDqY/U/oraGy9SfRR+ztswVF+pmjkIzIa4EjxGoW+qUyiIgCItevrWQxmSVwYxtruOguQB8yEBsItHZe1oalpdDI2RrThJbwNgbehW8gCIiAIiIAiwsoAiIgCIiAIoraW8NNTvDJpmxvIxAG+hJAPqCilomy9SVWCVlam0XShh6lrXPOQxmzR3utmQOQ17tVSkZvXvNFRR4ndqR18EY1d3nk0cT6ZriW1doyVErpZTd7vQDg1o4AfzxVu312LHTsMlTO6orJvZHstaBq7CM8I0Ava/DVVnYFEySTFNfqY7F9tXlxtHG3ve7LuFzla65sjblRx5ZSlLUl91N1hN1UlQS2KR4bExvtzHVxHusABJd3G3f2HZ+zYoGBkLGxtHBot6nj5rn9Hthsu3I25COJskEbRoHBhxW8wW+DQulXXpjSrg9sUYpcAhQG3d0KWqacUYY/hIwBrge/g7wN1sUG8MMshYCQQbDFli+H9NVLrSlGa45PTiSPz7tnZUlFUdXI1rsJDhcXbI2+VxyIyI8VadmMbT4K+heDG7Kale4YwL9prL+1bVt89MyDZWrpM2KJ6R0gH3kF3g/w/0g9BfxaFyLZ1aYn31B1HMfqufJeP5TkkvLkdvi3upXNDhJe4vbC6/gcrAqI2vvF1jo+oeWhpOIYmjFmLcTyPqoLYe2GxC7YopA7O5b2v8Aq8uSstNvjFxhc34cJ/ReH/o8xVKVfY9Vk2XLor7NhzyXcyO4JJyczn3leVSyWHC17Q2wc0eyTZ1y69ifeKtsu36OXKT+8x35XXzHHs12nVD1H1ssPw8H8sl+SPHHsyvbpR3q4+7Ef7pH5q07pZsmdwdM8jwyWHRU0EUs8IZdrXC7TfM2sNedlt7tUvV00TTrbEfF2f5r38PieNqPuzcI06IKQGtrHRuJ6mK+Q4kHD8zfyCs0ezIWtwiNgHwhVrZLhT18zH5CS5aTxucTfqR4hXAFenh0mm31tmoJO2+pXp93iyoZLTubH77c7HnYDny8F67x1MTHQiSLrLuIbnbCbtz+novXbG3GwPYzCXvd+FpFxwGvMqM309um+M/VimTWEZaEk0k6PPfqd2FrMBDMQOO4sTZ3ZtqpJ22ZI4DI+nc0Nwixc3MEe0LcLrU39/cM/wCZ/wBrlPmIPjwuFw5tiO4iyJS82VPsipPZ0zNDViWNsjdHAHw5jy08lpDbINT1DWFxAu51xZuV9OPD1UHsWv8AsgqIZP6K72fxA/rcHzPJb26VG4Rvmd+8mJdfuuSPUkn0Vjmc9Uuvf7fyRTbr+5sVu8IbIYoo3TSDUNsAPEleLt4nRkfaIHxNOjrhw87LU3Ft9/f95jGLnx/7rqV3oLfskuLll43GG3mopTlj8y/t2Ftx2s8N56x3UODGF7Hsdd4Is0EanncHgtLdE/dxj7Pl2j13ZzNz593kvqG/7KN/6t9vC5w/JSG6X/Bxf2v8blF8eVP6WFzK/oct6QWg7VeDoTCD4FrAfkrqd0dlfwf/AHn/APapXSEwO2q9p0JhB8CxgKnN4ejNrIi+lc9z25mN+E4hxDSALHx1Xp3fFnivmk6sqm0omQbQAoXl4a9nVkG/aNrtDvxC+Xquz7d23FRxdZMSBezQMy42Js0c7D5Lm3RptOmZMI5YWNmNxHMb3J90hxOB3eLcsuO10x4usptcGGS3xXbf5W+asXUW0WL1g5L/AIbw6SJC0yNoZDCNX4jlbW5DMI9Vad2d5oa1hdFcObbGx1rtvppkQeY5KrbEbtP7LF1L6LqOrGG4dk234u/n5rX6OdhuhqjIJ6eRhjcC2KTEcy0tytoPzWoylaNxlK0Te8+/0VLIYmMM0oycAQGtJ4E5knuAVe3o3xM9HLDNTS075A3AXAlrsL2OIuWgg2BUPuuWjbI661+um9r3+3h179O+yvnSe5n7PkDrYi5mDnixtvb+zfyupbkm7JtKUW7IzogNqaoP/u/+Ni+qPpPjfcfZ5MVhga0hxeSdAAMud18dEX/C1H/N/wDGxV3okjBrSSLlsLiO65YD8vqom0opEjJpRS7liZ0lYJQyopXwjK5uS5oPEtLRceC9K/pGsC+GkkkhBt1rrtaeGRwm3nZQvTGPv4Dx6t3ydl9VdJ4WjZBaB2RRmw/+FVOVtX0NJztq+h7bqbzx1zHOYCx7CA9jrXF74SCNQbH0UdvLv9BSyGJrXTSjIhpADTwBcePcAfJVrocv1lXbXBF9ZLKJ6Pyz9p/f2x/e2xf1uLPXj7XmnmOkTzG4r6lnb0lljmioo5I2nQ3N7cwHtbfyKutFtSOaATROxsIJBHdqCDoQRayhOkYx/s+XrLXy6u+uO4w4f50uq/0Uh32WrvfBfs8r4Djt5YVq2pUzSk1PV8m1R9J8Tw68EgdlgY0hxkJvkLDJeZ6SzHJhno5Ix4nFbnhc0X9VA9EMQNY8kZthdbuu9gv6fVS3TI0WpTbP7wf4FjaWu1mN56bWX6TakTYOvLgIsIfi4YSLg/5Klf7yTJIW09HJKBnqcVueFrTbzK8N4A79gU9tMMGL4f8AWy3uiR0f2R4bbH1px89G4fK35rTbbpG3KTkorjiyj78babV1LJGtcwiNrHseLFrg95IPkQsLd6UXMNf2LX6tmO3vXdr34cKLwm6kzkn8zOzqD3p3kioosT83n2Ixq4/kBxP5qQ2iZcNoQzEfxPJszvwjN/hceIVO21s+moWOqqomqqXZM621nO4BkfssaNdDZdUm6O6baXBzLa+0JaiZ0sxJe63MADgGg6Cxy8e9bGxKm0kdx2Ii+dw5uYwuaT5hrR8R5rRrKp8sjpJDie84nHv7hwHADgFmF1o5P4sLP72M/wCADzXJfJwXzZ809U9kjZGuIka4PDv4gb3PPv8ANd03T3iZWw422EjbCRnun8weB/QrgylN2dpvpqqKRhPtNa5vvtc4AtI465d9lrHPVm8WTVnSt4t2Xtc6SEYmklxaNWnU4eY7lq7K3oli7L/vGDn7Q8Hfqugrnm+MbG1JwWuWgut7xv8AO1ivHxGPyf6kHR75I6fFEuOztqRVLThN8rOY7XPLMcQuU71bqtpaoNz+zy36tw/A7XAfDhfUeBW5BM5jg5hLXDQhWyKui2hA6mqLNe4ZEe8PZczk4HOyQ8Qs0dZcMzssip9Tm8Mb6Y59qI6kfh7yOCmGuBFxmCsOifFI+CX97HkTwe0+y9vMEfO4WI4w3ICw1twHOw4Lgy3dSXJ4VR9oAind2qNoxVMv7uLMfxO4W52+pHJTHBzlRYx2dEjJQ2bT0Y1cetm8BmQfp5BXBoUHuzTOdjqZB95LoPdZ+ED0HyU8vtYI0r/2ux2wXFkdtXZEdQAHjMaOGRHn+SjW7vzAWbVyBvIi59bqemna3CCbYjhHjYny0Xk2ujLntxZsF3a5C19eKsscG7ZXGLZobL3ejhdjJdJJ7z87eH6r02xsgVBjJcW9Wb5C99P0UlBKHtDhoQCNRkRcZFfa0scNda4Lqqojts7LbUR4HEjO4I4H/ReezaQ07HdZOXtysX5BvDUnwW/U1DY2lzzZo114mwyGua+ZI2TR2NnMeAe4g5hHCO1rqSld9yp7ciZVVcTIziNvvHN0DQb6jiM/UK4xsAAAFgBYDu4LWoNmxQ36tgbfUjU+JOa2nuABJ0GZWcePVuT6sRjXLIau3fa6TrYnuhkOpboedwvI7umQg1E75QNG2DR5gKTh2nG4tAJ7Xs3a8B3HskixyzyW6nlQfI1izUraISQuiHZBbhyGg7gsbKouoibGDiDb5+JJ/Nbi8W1DS4sB7TQCRyBvb6H0W9Yp39i0rsqm3dxWVNUakzOaSWHCGgjsAAZ99lbwvOnqGvBLTcAlvHVpLTr3heyqS6oiilyil7f6PoamYytkdEXZuDQLF3vDkf8AVTNfu6yopmwVLjKW2tJYNdcXAcORsbHgbnJS1TO1jXPcbNaCSeQGui9AU1Q0jyc8/wB2jgCxlbK2I6swmx53AeGn0Vl3Y3Whomnq7ue72pHWuRyFhkO5T616qsZHhxnDiOEX4nM2vw0U1jHkihGPKKxvPuHDVvMrXGKU2xOaAQ62hc3LPvBC0oujdpa7r6mWZ+EtYXXtHfiGlxufO3crs2oaXll+0AHEdxJA+bT6L2TSLHlxbsr+6u7TaGKSNsheHuxXIAt2Q3h4LR3V3JZQymVsrnksLLFoGpBvl4K3FaMm1IwXZuOE2cQx5DSNbuAsLceSNRVDSPH0ITe7c9te9jnSujwNLbAA3ub8VMybNBpTT4jYxdVitnbBgvZbzHggEG4OYI48rL6WqXUuqtsrG6O6LaB0rmyuf1gYDcAWwlxyt8XyXhvHuHBVPMoLopTqW2Icebmnj3iytFTUhguQ638LXO9cINl8Uda2UXZitYG5Y9oIOli4C/ks1H5SaRrUo0fRkHOBnq5ZWjQWsbcruc63krrSbNjhhEMTQxgBAA79T3njfit1YJVUUuhVCMehVN0tym0MrpGyueXMwWLQPxA3y8Fs737rNr+rxSOj6vFoAb4rc/BSg2tFzNr2xYXYeXt2w/NbwKiUWqRNY1RG0Wx2MpW0z/vIwzqziHtC1swqhJ0ZhshdBVyxA8LEm3LG1zb+a6EteprGRlge7CXnC2/E62vwSUY9xKEX1KTU9GMLsOGaRpF8TiA4vcTe5J9MkV4bUNLnMB7TQCR3G9voVlPLi+xPJg+xr7W2lHTxOlldhY0evIAcSeS4ZvFtuSuqC9wPJkYucDb6ADU8zx8gusbT3YNbKHVTz1LPYgYSB8Uj9S48ha3Mqa2fsqGBuGGJjB/CAL+J1Pmsyi5exmcJT47H56mic02c1zTycCD6FfOLK3mug9Lu0WOkhhbYvju9x5YhZrb+V7eHNc9a25AFyTkAMyfAcVzyVOjjnHWVIK9dG+6rpZG1UotEw3jB/pHDR3wg534nwX3uruU0PjfXdkvP3cBvd3H7zkP4fXkpzeXa8we6ADqmNyAb+Jv4TfgLcB4KSksa2l+D1hBR+KRNbe3mbECyMh8mnc3x5nuVElkLnFziS4m5J4lfKL5+bPLK+STyOQQFEXieZv7QlNXG0EgVUV+qkOXWDjFJ42yPPzUTSVIkByLXA2c06tIyIIXuvr/Z6omLqmEC7R2sZwiUDUAnjYa6Za3XQm8vwvr6/wCTfMjf2Jsl1Q+wyYM3u5Du7z/mrFDCKuRscYtSQnhpI7l36/zcLR2ZV/bWCCmaYYm266/tAnVp5358fBXOipWxMDGCzRp/nzK7PD4FVfl+v09j3xwR7tCyiL6B0GptOAvjIb7Qs5vxNIc35hRdRsqQtZa2J2JsuejZCHPtztawU+ixLGpPkjVmGiwWURbKR20KV8j2WOFje0Tkbu0aLHlcnxss7KpnxBzHZtDrsOWhztYaWN/KykEWdFdkoLzqGktcBa5BAxC404jiF6ItMpCUlHI17MLXRtB7YMmNtrHJgNyM9PZt8lNBZRZjFR6ESoKLds7FPI9xcGlrAML3NuQX3vhI5hSixZVxT6ijR2PSmOMtd78hGd8i9xbc+BW+iIlSoJUae2IDJBKxubnMc0eJBAW0wZL6RK5soUdtSi610QLQ5gc7GDyMb26ccyFIopKKkqYasidmUUjJXl5xNwMYx18yGl57XeMVr8bKWREjHXgiVGCoZlPKxnVhpNnEh7HMFwST2g4G2udr6eSmkSUbDRr0MbmxsDzdwaA4jQkDOy2ERVKinxK24PgtfZMBZDEx2TmsaD4gAFbaJXNgLyqYsTXN0uCL8riy9UR8ghXwzGDqOrAuzq8eIYbWw4gPa0zw28+Kl4mWAHLJfaKKNEoKO2lQ9a+O4BYMeLwLSB81IorJWqYasidl0UjJZDIcQwsa13Fwbi9ocDnbvsilkSMVFUirgwVVN9t8GUTSxhDqhw7LeDL6Of8AkOPhmp7aMMrxhjeIgdX2DnD4Gnsg95v4LQ2TurTU7sbWY5SbmSQ43k8Tc6eVlJX2Myt8I5ZsndCsrXmRwLA84nSy3GK+pDdXfId66VuzuXBRkPA6yb+sdw+Bujfr3qy2WVI40jEMUY8kPvJswzRdjKRhxMPeOHn9QFENwbQjwvOCpZl488uI5jgfnbyoHbW7wld1kZ6uUZ4hoT320PeF45sbfKV+q9f5LOPdFJ2hsuWA2kaQPeGbT4H9Vpq5t2pWQdmaHrW6Ym8fNoI9QF4u29Sn26Q3+CM/UhfOlhx381e6Odwj60VIlb1FseaX2Izb3jkPU6+V1YotuMH7iicTw7IH+EFe+CvqNcNOzu1t8z9FYeHi+7fsv2FjXuaA2TT0gxVLxI/URt/Tj52C3Y6Wett1g6mmGjBkXjhf+fLipHZm7kURxG8kmuJ+efMD89VMgLux+H4pql6L9s94wNODZcTC0sYGlowgi4y5H3hfPO+ea3URdSVdD1CIioCIiAIiIAiIgCIiAIiIAiIgCIiAIiIAiIgCIiAIiIAiIgCIiAIiIAiIgCIiAIiID//Z"/>
          <p:cNvSpPr>
            <a:spLocks noChangeAspect="1" noChangeArrowheads="1"/>
          </p:cNvSpPr>
          <p:nvPr/>
        </p:nvSpPr>
        <p:spPr bwMode="auto">
          <a:xfrm>
            <a:off x="1587500" y="-3841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4" descr="data:image/jpeg;base64,/9j/4AAQSkZJRgABAQAAAQABAAD/2wCEAAkGBxQSERQUExQWFRQXGBgXGBgXGBUcHhccGhcXGBYcFxgYHCggGCElGxkeIjEhJSkrLi4uGB8zODQsNygtLiwBCgoKDg0OGxAQGywkICYsMCwtLDQsLywsLCwsLCwvLCwsLCwsLCwsLCwsLCwsLCwsLCwsLCwsLCwsLCwsLCwsLP/AABEIAIABiAMBIgACEQEDEQH/xAAcAAEAAgMBAQEAAAAAAAAAAAAABQYBBAcDAgj/xABIEAABAwIDBAcFBQQHBwUAAAABAAIDBBESITEFBkFRBxMiYXGBkTJScqGxFCNCwdEVM2LwQ1OCorLh8RYXNHOSwsNUY4OT0v/EABkBAQEBAQEBAAAAAAAAAAAAAAABAgQDBf/EAC0RAAICAgECBAYBBQEAAAAAAAABAhEDEiExQQQTUXEiMmGBkcHhI6HR8PEU/9oADAMBAAIRAxEAPwDuKIiAIiIAiIgIKv2ng2hTQ3ykjnJ8R1Zb8muU6Fyreva2HbkLr9mIxRn+2Tj+T/kuqBYjK2zEJW2ZREWzYREQBERAEREAREQBERAEREAREQBERAEREAREQBERAEREAREQBERAEREAREQBERAEREAREQBERAEREAREQBYcbLW2nWthhkldoxrnHvsCbKE3h240bMfUMNusibg8ZQGt8xi+SjdEckjje3K0zVM0t/bke5p7sXY9G2XedgVvX00Mvvxtce42GIeRuvzwAus9Em1MdO+AntROxD4HknLwdf1C8MUuTkwS+J/UvyIi6DsCIiAIsXWUAREQBERAEREAREQBERAEREAREQBERAEREAREQBERAEREAREQBERAEREAREQBERAEREAREQBEXjV1DY2Oe8hrWgucTwAzKAo3SztgMgbTtPalIc63BjTf5uA9CqRX7cL9m09NfNkshd8LbGPy7Z/6Fobw7WdV1EkzssRs0e60ewPTPxJUcuSU7bOCeS5OgpjdPbJpKpkv4PZkHNjrX8bZHyUOiwnTs806do/SUUocA4EEEAgjQg5gheVVXMjyc7M6NGbj4NGZXOujfb75WijfJgwgmN34nN4saTkLa3zNtNF0WlomR+yMzqTck+LjmV1KTkuD6EZbK0a/2yV37uEgc5HBv90An1ssFlUfxQt7sDz88QUkiut9zVEU41bc7QydwxsPlfEFiHbbcQZM10Ljpjthd8LxkVLLwq6VkjS17Q5p1BUcWujJT7HsCsqv0krqWVsLyXQvyiedWn3HHj3H+RPhWM9ip2ZREWyhERAEREAREQBERAEREAREQBERAEREAREQBERAEREAREQBERAEREAREQBERAEREBgrmXSrvFe1HGeTpiPVjPliPkrxvJtF8EJMUbpJXdmNjQTdx0J5AaknkuTbd3dNNEZqyW9TKSWRNIJJJu50jiNBfQcbC68sjdUjxzN1SKwiI0XNhmeQzPoFzHCEX1JG5ubmuA7wR9V8AoCd3b2U+cl1PJhqoiJGsOWNo4xu5g6g5EEZ6rsW7W2PtMV3NLJWHBLGcix41uOR1HcVweiq3wyMkjOF7Tdp/LvB0t3ruW6e2462ITNAbJYNkGV2kXNr6luZI8V74mjqwNdCeRF83XudR9IqlNvqA8gREtFxckA5ch/mp/Z+1GSxdaOy3O+KwtYkG+fcvKGfHN0mZU4t0j429Q9dA9v4rYmnk4Zi388VnYdb10EbzqRn4jI/ML6ptqwyHCyVjjyBF/RR+6WTJm8GTSNHhkfzUteYmu/6JfxE8i+JJA0EkgAak5AeajH7yUwNuubfuxH5gL0lOMerNNpdSWRa9JWxyi8b2uHcfryXzV18cWHG8NxGzb8dNPVNlV2LRtIvh8gAJJAA1JX0CtWUyiIgCIiAIvlzrC50UbHt+nc8MbKC4mwABzPcbWWXKK6sjaRKIoev3mpYJDHLOxjxa7Te4uLjhyXh/tpQ/wDqY/U/oraGy9SfRR+ztswVF+pmjkIzIa4EjxGoW+qUyiIgCItevrWQxmSVwYxtruOguQB8yEBsItHZe1oalpdDI2RrThJbwNgbehW8gCIiAIiIAiwsoAiIgCIiAIoraW8NNTvDJpmxvIxAG+hJAPqCilomy9SVWCVlam0XShh6lrXPOQxmzR3utmQOQ17tVSkZvXvNFRR4ndqR18EY1d3nk0cT6ZriW1doyVErpZTd7vQDg1o4AfzxVu312LHTsMlTO6orJvZHstaBq7CM8I0Ava/DVVnYFEySTFNfqY7F9tXlxtHG3ve7LuFzla65sjblRx5ZSlLUl91N1hN1UlQS2KR4bExvtzHVxHusABJd3G3f2HZ+zYoGBkLGxtHBot6nj5rn9Hthsu3I25COJskEbRoHBhxW8wW+DQulXXpjSrg9sUYpcAhQG3d0KWqacUYY/hIwBrge/g7wN1sUG8MMshYCQQbDFli+H9NVLrSlGa45PTiSPz7tnZUlFUdXI1rsJDhcXbI2+VxyIyI8VadmMbT4K+heDG7Kale4YwL9prL+1bVt89MyDZWrpM2KJ6R0gH3kF3g/w/0g9BfxaFyLZ1aYn31B1HMfqufJeP5TkkvLkdvi3upXNDhJe4vbC6/gcrAqI2vvF1jo+oeWhpOIYmjFmLcTyPqoLYe2GxC7YopA7O5b2v8Aq8uSstNvjFxhc34cJ/ReH/o8xVKVfY9Vk2XLor7NhzyXcyO4JJyczn3leVSyWHC17Q2wc0eyTZ1y69ifeKtsu36OXKT+8x35XXzHHs12nVD1H1ssPw8H8sl+SPHHsyvbpR3q4+7Ef7pH5q07pZsmdwdM8jwyWHRU0EUs8IZdrXC7TfM2sNedlt7tUvV00TTrbEfF2f5r38PieNqPuzcI06IKQGtrHRuJ6mK+Q4kHD8zfyCs0ezIWtwiNgHwhVrZLhT18zH5CS5aTxucTfqR4hXAFenh0mm31tmoJO2+pXp93iyoZLTubH77c7HnYDny8F67x1MTHQiSLrLuIbnbCbtz+novXbG3GwPYzCXvd+FpFxwGvMqM309um+M/VimTWEZaEk0k6PPfqd2FrMBDMQOO4sTZ3ZtqpJ22ZI4DI+nc0Nwixc3MEe0LcLrU39/cM/wCZ/wBrlPmIPjwuFw5tiO4iyJS82VPsipPZ0zNDViWNsjdHAHw5jy08lpDbINT1DWFxAu51xZuV9OPD1UHsWv8AsgqIZP6K72fxA/rcHzPJb26VG4Rvmd+8mJdfuuSPUkn0Vjmc9Uuvf7fyRTbr+5sVu8IbIYoo3TSDUNsAPEleLt4nRkfaIHxNOjrhw87LU3Ft9/f95jGLnx/7rqV3oLfskuLll43GG3mopTlj8y/t2Ftx2s8N56x3UODGF7Hsdd4Is0EanncHgtLdE/dxj7Pl2j13ZzNz593kvqG/7KN/6t9vC5w/JSG6X/Bxf2v8blF8eVP6WFzK/oct6QWg7VeDoTCD4FrAfkrqd0dlfwf/AHn/APapXSEwO2q9p0JhB8CxgKnN4ejNrIi+lc9z25mN+E4hxDSALHx1Xp3fFnivmk6sqm0omQbQAoXl4a9nVkG/aNrtDvxC+Xquz7d23FRxdZMSBezQMy42Js0c7D5Lm3RptOmZMI5YWNmNxHMb3J90hxOB3eLcsuO10x4usptcGGS3xXbf5W+asXUW0WL1g5L/AIbw6SJC0yNoZDCNX4jlbW5DMI9Vad2d5oa1hdFcObbGx1rtvppkQeY5KrbEbtP7LF1L6LqOrGG4dk234u/n5rX6OdhuhqjIJ6eRhjcC2KTEcy0tytoPzWoylaNxlK0Te8+/0VLIYmMM0oycAQGtJ4E5knuAVe3o3xM9HLDNTS075A3AXAlrsL2OIuWgg2BUPuuWjbI661+um9r3+3h179O+yvnSe5n7PkDrYi5mDnixtvb+zfyupbkm7JtKUW7IzogNqaoP/u/+Ni+qPpPjfcfZ5MVhga0hxeSdAAMud18dEX/C1H/N/wDGxV3okjBrSSLlsLiO65YD8vqom0opEjJpRS7liZ0lYJQyopXwjK5uS5oPEtLRceC9K/pGsC+GkkkhBt1rrtaeGRwm3nZQvTGPv4Dx6t3ydl9VdJ4WjZBaB2RRmw/+FVOVtX0NJztq+h7bqbzx1zHOYCx7CA9jrXF74SCNQbH0UdvLv9BSyGJrXTSjIhpADTwBcePcAfJVrocv1lXbXBF9ZLKJ6Pyz9p/f2x/e2xf1uLPXj7XmnmOkTzG4r6lnb0lljmioo5I2nQ3N7cwHtbfyKutFtSOaATROxsIJBHdqCDoQRayhOkYx/s+XrLXy6u+uO4w4f50uq/0Uh32WrvfBfs8r4Djt5YVq2pUzSk1PV8m1R9J8Tw68EgdlgY0hxkJvkLDJeZ6SzHJhno5Ix4nFbnhc0X9VA9EMQNY8kZthdbuu9gv6fVS3TI0WpTbP7wf4FjaWu1mN56bWX6TakTYOvLgIsIfi4YSLg/5Klf7yTJIW09HJKBnqcVueFrTbzK8N4A79gU9tMMGL4f8AWy3uiR0f2R4bbH1px89G4fK35rTbbpG3KTkorjiyj78babV1LJGtcwiNrHseLFrg95IPkQsLd6UXMNf2LX6tmO3vXdr34cKLwm6kzkn8zOzqD3p3kioosT83n2Ixq4/kBxP5qQ2iZcNoQzEfxPJszvwjN/hceIVO21s+moWOqqomqqXZM621nO4BkfssaNdDZdUm6O6baXBzLa+0JaiZ0sxJe63MADgGg6Cxy8e9bGxKm0kdx2Ii+dw5uYwuaT5hrR8R5rRrKp8sjpJDie84nHv7hwHADgFmF1o5P4sLP72M/wCADzXJfJwXzZ809U9kjZGuIka4PDv4gb3PPv8ANd03T3iZWw422EjbCRnun8weB/QrgylN2dpvpqqKRhPtNa5vvtc4AtI465d9lrHPVm8WTVnSt4t2Xtc6SEYmklxaNWnU4eY7lq7K3oli7L/vGDn7Q8Hfqugrnm+MbG1JwWuWgut7xv8AO1ivHxGPyf6kHR75I6fFEuOztqRVLThN8rOY7XPLMcQuU71bqtpaoNz+zy36tw/A7XAfDhfUeBW5BM5jg5hLXDQhWyKui2hA6mqLNe4ZEe8PZczk4HOyQ8Qs0dZcMzssip9Tm8Mb6Y59qI6kfh7yOCmGuBFxmCsOifFI+CX97HkTwe0+y9vMEfO4WI4w3ICw1twHOw4Lgy3dSXJ4VR9oAind2qNoxVMv7uLMfxO4W52+pHJTHBzlRYx2dEjJQ2bT0Y1cetm8BmQfp5BXBoUHuzTOdjqZB95LoPdZ+ED0HyU8vtYI0r/2ux2wXFkdtXZEdQAHjMaOGRHn+SjW7vzAWbVyBvIi59bqemna3CCbYjhHjYny0Xk2ujLntxZsF3a5C19eKsscG7ZXGLZobL3ejhdjJdJJ7z87eH6r02xsgVBjJcW9Wb5C99P0UlBKHtDhoQCNRkRcZFfa0scNda4Lqqojts7LbUR4HEjO4I4H/ReezaQ07HdZOXtysX5BvDUnwW/U1DY2lzzZo114mwyGua+ZI2TR2NnMeAe4g5hHCO1rqSld9yp7ciZVVcTIziNvvHN0DQb6jiM/UK4xsAAAFgBYDu4LWoNmxQ36tgbfUjU+JOa2nuABJ0GZWcePVuT6sRjXLIau3fa6TrYnuhkOpboedwvI7umQg1E75QNG2DR5gKTh2nG4tAJ7Xs3a8B3HskixyzyW6nlQfI1izUraISQuiHZBbhyGg7gsbKouoibGDiDb5+JJ/Nbi8W1DS4sB7TQCRyBvb6H0W9Yp39i0rsqm3dxWVNUakzOaSWHCGgjsAAZ99lbwvOnqGvBLTcAlvHVpLTr3heyqS6oiilyil7f6PoamYytkdEXZuDQLF3vDkf8AVTNfu6yopmwVLjKW2tJYNdcXAcORsbHgbnJS1TO1jXPcbNaCSeQGui9AU1Q0jyc8/wB2jgCxlbK2I6swmx53AeGn0Vl3Y3Whomnq7ue72pHWuRyFhkO5T616qsZHhxnDiOEX4nM2vw0U1jHkihGPKKxvPuHDVvMrXGKU2xOaAQ62hc3LPvBC0oujdpa7r6mWZ+EtYXXtHfiGlxufO3crs2oaXll+0AHEdxJA+bT6L2TSLHlxbsr+6u7TaGKSNsheHuxXIAt2Q3h4LR3V3JZQymVsrnksLLFoGpBvl4K3FaMm1IwXZuOE2cQx5DSNbuAsLceSNRVDSPH0ITe7c9te9jnSujwNLbAA3ub8VMybNBpTT4jYxdVitnbBgvZbzHggEG4OYI48rL6WqXUuqtsrG6O6LaB0rmyuf1gYDcAWwlxyt8XyXhvHuHBVPMoLopTqW2Icebmnj3iytFTUhguQ638LXO9cINl8Uda2UXZitYG5Y9oIOli4C/ks1H5SaRrUo0fRkHOBnq5ZWjQWsbcruc63krrSbNjhhEMTQxgBAA79T3njfit1YJVUUuhVCMehVN0tym0MrpGyueXMwWLQPxA3y8Fs737rNr+rxSOj6vFoAb4rc/BSg2tFzNr2xYXYeXt2w/NbwKiUWqRNY1RG0Wx2MpW0z/vIwzqziHtC1swqhJ0ZhshdBVyxA8LEm3LG1zb+a6EteprGRlge7CXnC2/E62vwSUY9xKEX1KTU9GMLsOGaRpF8TiA4vcTe5J9MkV4bUNLnMB7TQCR3G9voVlPLi+xPJg+xr7W2lHTxOlldhY0evIAcSeS4ZvFtuSuqC9wPJkYucDb6ADU8zx8gusbT3YNbKHVTz1LPYgYSB8Uj9S48ha3Mqa2fsqGBuGGJjB/CAL+J1Pmsyi5exmcJT47H56mic02c1zTycCD6FfOLK3mug9Lu0WOkhhbYvju9x5YhZrb+V7eHNc9a25AFyTkAMyfAcVzyVOjjnHWVIK9dG+6rpZG1UotEw3jB/pHDR3wg534nwX3uruU0PjfXdkvP3cBvd3H7zkP4fXkpzeXa8we6ADqmNyAb+Jv4TfgLcB4KSksa2l+D1hBR+KRNbe3mbECyMh8mnc3x5nuVElkLnFziS4m5J4lfKL5+bPLK+STyOQQFEXieZv7QlNXG0EgVUV+qkOXWDjFJ42yPPzUTSVIkByLXA2c06tIyIIXuvr/Z6omLqmEC7R2sZwiUDUAnjYa6Za3XQm8vwvr6/wCTfMjf2Jsl1Q+wyYM3u5Du7z/mrFDCKuRscYtSQnhpI7l36/zcLR2ZV/bWCCmaYYm266/tAnVp5358fBXOipWxMDGCzRp/nzK7PD4FVfl+v09j3xwR7tCyiL6B0GptOAvjIb7Qs5vxNIc35hRdRsqQtZa2J2JsuejZCHPtztawU+ixLGpPkjVmGiwWURbKR20KV8j2WOFje0Tkbu0aLHlcnxss7KpnxBzHZtDrsOWhztYaWN/KykEWdFdkoLzqGktcBa5BAxC404jiF6ItMpCUlHI17MLXRtB7YMmNtrHJgNyM9PZt8lNBZRZjFR6ESoKLds7FPI9xcGlrAML3NuQX3vhI5hSixZVxT6ijR2PSmOMtd78hGd8i9xbc+BW+iIlSoJUae2IDJBKxubnMc0eJBAW0wZL6RK5soUdtSi610QLQ5gc7GDyMb26ccyFIopKKkqYasidmUUjJXl5xNwMYx18yGl57XeMVr8bKWREjHXgiVGCoZlPKxnVhpNnEh7HMFwST2g4G2udr6eSmkSUbDRr0MbmxsDzdwaA4jQkDOy2ERVKinxK24PgtfZMBZDEx2TmsaD4gAFbaJXNgLyqYsTXN0uCL8riy9UR8ghXwzGDqOrAuzq8eIYbWw4gPa0zw28+Kl4mWAHLJfaKKNEoKO2lQ9a+O4BYMeLwLSB81IorJWqYasidl0UjJZDIcQwsa13Fwbi9ocDnbvsilkSMVFUirgwVVN9t8GUTSxhDqhw7LeDL6Of8AkOPhmp7aMMrxhjeIgdX2DnD4Gnsg95v4LQ2TurTU7sbWY5SbmSQ43k8Tc6eVlJX2Myt8I5ZsndCsrXmRwLA84nSy3GK+pDdXfId66VuzuXBRkPA6yb+sdw+Bujfr3qy2WVI40jEMUY8kPvJswzRdjKRhxMPeOHn9QFENwbQjwvOCpZl488uI5jgfnbyoHbW7wld1kZ6uUZ4hoT320PeF45sbfKV+q9f5LOPdFJ2hsuWA2kaQPeGbT4H9Vpq5t2pWQdmaHrW6Ym8fNoI9QF4u29Sn26Q3+CM/UhfOlhx381e6Odwj60VIlb1FseaX2Izb3jkPU6+V1YotuMH7iicTw7IH+EFe+CvqNcNOzu1t8z9FYeHi+7fsv2FjXuaA2TT0gxVLxI/URt/Tj52C3Y6Wett1g6mmGjBkXjhf+fLipHZm7kURxG8kmuJ+efMD89VMgLux+H4pql6L9s94wNODZcTC0sYGlowgi4y5H3hfPO+ea3URdSVdD1CIioCIiAIiIAiIgCIiAIiIAiIgCIiAIiIAiIgCIiAIiIAiIgCIiAIiIAiIgCIiAIiID//Z"/>
          <p:cNvSpPr>
            <a:spLocks noChangeAspect="1" noChangeArrowheads="1"/>
          </p:cNvSpPr>
          <p:nvPr/>
        </p:nvSpPr>
        <p:spPr bwMode="auto">
          <a:xfrm>
            <a:off x="1739900" y="-2317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1C408-8787-2525-5B57-0CEF839DA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Automotive Sheet Metal Worker - Painter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1BB775-1283-22EC-7E5D-CDE1C5D548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/>
              <a:t>Positions in this class perform maintenance and repair on City-owned vehicles and equipment.</a:t>
            </a:r>
          </a:p>
          <a:p>
            <a:r>
              <a:rPr lang="en-US"/>
              <a:t>These positions diagnose, fabricate, repair, and paint automotive body panels, frames, sheet metal, and structural components.</a:t>
            </a:r>
          </a:p>
          <a:p>
            <a:r>
              <a:rPr lang="en-US"/>
              <a:t>Currently, there are three classification titles including Automotive Sheet Metal Worker (ASMW), Automotive Body Worker/Painter (ABWP), and Automotive Equipment Painter.</a:t>
            </a:r>
          </a:p>
          <a:p>
            <a:r>
              <a:rPr lang="en-US">
                <a:ea typeface="Calibri"/>
                <a:cs typeface="Calibri"/>
              </a:rPr>
              <a:t>These titles comprise the FAS Paint and Body Shop, a small team of five positions supporting most City departments. </a:t>
            </a:r>
            <a:endParaRPr lang="en-US"/>
          </a:p>
          <a:p>
            <a:pPr marL="0" indent="0">
              <a:buNone/>
            </a:pP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  <a:p>
            <a:pPr marL="0" indent="0">
              <a:buNone/>
            </a:pPr>
            <a:endParaRPr lang="en-US">
              <a:ea typeface="Calibri"/>
              <a:cs typeface="Calibri"/>
            </a:endParaRP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203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C059E-0186-1D01-1DB5-CDD153C9E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24025F-64BF-EB72-FA36-62085F285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01800"/>
            <a:ext cx="10515600" cy="408732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800"/>
              <a:t>Duties across these classifications overlap, with insufficient differentiation to justify maintaining separate classifications. </a:t>
            </a:r>
            <a:endParaRPr lang="en-US" sz="2800">
              <a:ea typeface="Calibri"/>
              <a:cs typeface="Calibri"/>
            </a:endParaRPr>
          </a:p>
          <a:p>
            <a:r>
              <a:rPr lang="en-US" sz="2800">
                <a:ea typeface="Calibri"/>
                <a:cs typeface="Calibri"/>
              </a:rPr>
              <a:t>Classification restrictions create operational inefficiencies and delays.</a:t>
            </a:r>
          </a:p>
          <a:p>
            <a:r>
              <a:rPr lang="en-US" sz="2800">
                <a:ea typeface="Calibri"/>
                <a:cs typeface="Calibri"/>
              </a:rPr>
              <a:t>Titles have significantly different pay ranges, creating equity issues. </a:t>
            </a:r>
          </a:p>
          <a:p>
            <a:r>
              <a:rPr lang="en-US" sz="2800"/>
              <a:t>Unions submitted grievances, citing misclassification.</a:t>
            </a:r>
            <a:endParaRPr lang="en-US" sz="2800">
              <a:ea typeface="Calibri"/>
              <a:cs typeface="Calibri"/>
            </a:endParaRPr>
          </a:p>
          <a:p>
            <a:r>
              <a:rPr lang="en-US" sz="2800"/>
              <a:t>FAS has an operational need for all employees in these classifications to perform both repairing and painting functions. </a:t>
            </a:r>
            <a:endParaRPr lang="en-US" sz="2800">
              <a:ea typeface="Calibri"/>
              <a:cs typeface="Calibri"/>
            </a:endParaRPr>
          </a:p>
          <a:p>
            <a:r>
              <a:rPr lang="en-US" sz="2800"/>
              <a:t>Not implementing legislation will result in increased labor costs and delayed repair of life safety vehicles.</a:t>
            </a:r>
            <a:endParaRPr lang="en-US" sz="28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49761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AB076-C43E-B373-CF5E-98A8A9117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F674E5-A157-5F2A-5028-FB783CE59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5338"/>
            <a:ext cx="10515600" cy="4443962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 dirty="0"/>
              <a:t>Legislation will eliminate two classifications and impact five current employees. </a:t>
            </a:r>
            <a:endParaRPr lang="en-US" dirty="0">
              <a:ea typeface="Calibri"/>
              <a:cs typeface="Calibri"/>
            </a:endParaRPr>
          </a:p>
          <a:p>
            <a:pPr lvl="1"/>
            <a:r>
              <a:rPr lang="en-US" sz="2700" dirty="0"/>
              <a:t>Three Auto Sheet Metal Workers - no change in pay, will be retitled to Auto Sheet Metal Worker-Painter. </a:t>
            </a:r>
          </a:p>
          <a:p>
            <a:pPr lvl="1"/>
            <a:r>
              <a:rPr lang="en-US" sz="2700" dirty="0"/>
              <a:t>Two Auto Body Worker/Painters- reclassified to Auto Sheet Metal Worker-Painter, receive a pay increase upon salary step placement. </a:t>
            </a:r>
            <a:endParaRPr lang="en-US" sz="2700" dirty="0">
              <a:ea typeface="Calibri"/>
              <a:cs typeface="Calibri"/>
            </a:endParaRPr>
          </a:p>
          <a:p>
            <a:r>
              <a:rPr lang="en-US" dirty="0"/>
              <a:t>Total financial impact is $34K annually, covered by FAS salary savings in 2026. In future years this increase will be built into the rates that FAS charges other city departments for fleet services</a:t>
            </a:r>
          </a:p>
          <a:p>
            <a:r>
              <a:rPr lang="en-US" dirty="0"/>
              <a:t>Labor reps for all classifications have agreed to this change.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612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8E8D6-A836-E189-13B0-0BD761BE2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BA7B319-389C-58F6-686B-F72164BC4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5000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700"/>
              <a:t>Thank you! </a:t>
            </a:r>
            <a:br>
              <a:rPr lang="en-US"/>
            </a:br>
            <a:r>
              <a:rPr lang="en-US" b="0"/>
              <a:t>Questions? </a:t>
            </a:r>
          </a:p>
        </p:txBody>
      </p:sp>
    </p:spTree>
    <p:extLst>
      <p:ext uri="{BB962C8B-B14F-4D97-AF65-F5344CB8AC3E}">
        <p14:creationId xmlns:p14="http://schemas.microsoft.com/office/powerpoint/2010/main" val="32944270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3DA5"/>
      </a:dk1>
      <a:lt1>
        <a:sysClr val="window" lastClr="FFFFFF"/>
      </a:lt1>
      <a:dk2>
        <a:srgbClr val="003DA5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Seattle Tex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4.25.18 City-wide PowerPoint Template" id="{50BCF532-A877-4BC6-93CC-BECF1D76A87E}" vid="{08C43C2F-C7D1-4690-A9E8-424F774E928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City Attachment" ma:contentTypeID="0x01010078AD28263C7F574799B5B1DB9B2B090800DDAC0BC181249F4ABB328E3FA44E6F86" ma:contentTypeVersion="9" ma:contentTypeDescription="Create a new document." ma:contentTypeScope="" ma:versionID="0eba123b9ac8495b9e8d44978190863b">
  <xsd:schema xmlns:xsd="http://www.w3.org/2001/XMLSchema" xmlns:xs="http://www.w3.org/2001/XMLSchema" xmlns:p="http://schemas.microsoft.com/office/2006/metadata/properties" xmlns:ns2="07fd993a-42f5-4c6d-baca-5e0df26ee0ee" xmlns:ns3="66091077-0018-4d97-8229-652e5486a31a" targetNamespace="http://schemas.microsoft.com/office/2006/metadata/properties" ma:root="true" ma:fieldsID="8d7ab2cbc3c37861b49d1b4f98500426" ns2:_="" ns3:_="">
    <xsd:import namespace="07fd993a-42f5-4c6d-baca-5e0df26ee0ee"/>
    <xsd:import namespace="66091077-0018-4d97-8229-652e5486a31a"/>
    <xsd:element name="properties">
      <xsd:complexType>
        <xsd:sequence>
          <xsd:element name="documentManagement">
            <xsd:complexType>
              <xsd:all>
                <xsd:element ref="ns2:EuExternalId" minOccurs="0"/>
                <xsd:element ref="ns2:EuJurisdiction" minOccurs="0"/>
                <xsd:element ref="ns2:EuSourceUrl" minOccurs="0"/>
                <xsd:element ref="ns2:EuLoaderVersion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fd993a-42f5-4c6d-baca-5e0df26ee0ee" elementFormDefault="qualified">
    <xsd:import namespace="http://schemas.microsoft.com/office/2006/documentManagement/types"/>
    <xsd:import namespace="http://schemas.microsoft.com/office/infopath/2007/PartnerControls"/>
    <xsd:element name="EuExternalId" ma:index="8" nillable="true" ma:displayName="External ID" ma:indexed="true" ma:internalName="EuExternalId" ma:readOnly="false">
      <xsd:simpleType>
        <xsd:restriction base="dms:Text"/>
      </xsd:simpleType>
    </xsd:element>
    <xsd:element name="EuJurisdiction" ma:index="9" nillable="true" ma:displayName="Jurisdiction" ma:indexed="true" ma:internalName="EuJurisdiction" ma:readOnly="false">
      <xsd:simpleType>
        <xsd:union memberTypes="dms:Text">
          <xsd:simpleType>
            <xsd:restriction base="dms:Choice">
              <xsd:enumeration value="Federal"/>
            </xsd:restriction>
          </xsd:simpleType>
        </xsd:union>
      </xsd:simpleType>
    </xsd:element>
    <xsd:element name="EuSourceUrl" ma:index="10" nillable="true" ma:displayName="Source URL" ma:internalName="EuSourceUrl">
      <xsd:simpleType>
        <xsd:restriction base="dms:Text"/>
      </xsd:simpleType>
    </xsd:element>
    <xsd:element name="EuLoaderVersion" ma:index="11" nillable="true" ma:displayName="Loader Version" ma:internalName="EuLoaderVersion">
      <xsd:simpleType>
        <xsd:restriction base="dms:Number"/>
      </xsd:simpleType>
    </xsd:element>
    <xsd:element name="TaxCatchAll" ma:index="13" nillable="true" ma:displayName="Taxonomy Catch All Column" ma:hidden="true" ma:list="{a738484c-1bbf-4faa-b0af-40dacb0c4b59}" ma:internalName="TaxCatchAll" ma:showField="CatchAllData" ma:web="07fd993a-42f5-4c6d-baca-5e0df26ee0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091077-0018-4d97-8229-652e5486a31a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12" nillable="true" ma:displayName="Image Tags_0" ma:hidden="true" ma:internalName="lcf76f155ced4ddcb4097134ff3c332f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6091077-0018-4d97-8229-652e5486a31a" xsi:nil="true"/>
    <TaxCatchAll xmlns="07fd993a-42f5-4c6d-baca-5e0df26ee0ee" xsi:nil="true"/>
    <EuLoaderVersion xmlns="07fd993a-42f5-4c6d-baca-5e0df26ee0ee">1</EuLoaderVersion>
    <EuSourceUrl xmlns="07fd993a-42f5-4c6d-baca-5e0df26ee0ee">https://legistar2.granicus.com/seattle/attachments/a63166af-6eb8-4a75-bbb9-da1972a3913f.pptx</EuSourceUrl>
    <EuExternalId xmlns="07fd993a-42f5-4c6d-baca-5e0df26ee0ee">sea|17288|attachment|49458</EuExternalId>
    <EuJurisdiction xmlns="07fd993a-42f5-4c6d-baca-5e0df26ee0ee">US-WA-SEA</EuJurisdiction>
  </documentManagement>
</p:properties>
</file>

<file path=customXml/itemProps1.xml><?xml version="1.0" encoding="utf-8"?>
<ds:datastoreItem xmlns:ds="http://schemas.openxmlformats.org/officeDocument/2006/customXml" ds:itemID="{62A82C13-6FD8-4D5E-B1CD-6BADBA76DEB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BD408F6-EFAE-4FE6-8826-24CBF895E440}"/>
</file>

<file path=customXml/itemProps3.xml><?xml version="1.0" encoding="utf-8"?>
<ds:datastoreItem xmlns:ds="http://schemas.openxmlformats.org/officeDocument/2006/customXml" ds:itemID="{2F0CD351-0561-4B41-9079-EB7703943CEB}">
  <ds:schemaRefs>
    <ds:schemaRef ds:uri="004a98d2-1eef-446b-ae88-160e83c0a371"/>
    <ds:schemaRef ds:uri="97c2a25c-25db-4634-b347-87ab0af10b27"/>
    <ds:schemaRef ds:uri="9c55fab9-e760-4b42-81dd-6e9ffbf8d35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b0c85412-45ae-41a9-a0bb-85ce51911d0a"/>
    <ds:schemaRef ds:uri="cf20c83a-f31c-44f3-88fd-854c7dd8244a"/>
  </ds:schemaRefs>
</ds:datastoreItem>
</file>

<file path=docMetadata/LabelInfo.xml><?xml version="1.0" encoding="utf-8"?>
<clbl:labelList xmlns:clbl="http://schemas.microsoft.com/office/2020/mipLabelMetadata">
  <clbl:label id="{78e61e45-6beb-4009-8f99-359d8b54f41b}" enabled="0" method="" siteId="{78e61e45-6beb-4009-8f99-359d8b54f41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fas-city-powerpoint-template</Template>
  <TotalTime>64</TotalTime>
  <Words>307</Words>
  <Application>Microsoft Office PowerPoint</Application>
  <PresentationFormat>Widescreen</PresentationFormat>
  <Paragraphs>27</Paragraphs>
  <Slides>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Finance and Administrative Services</vt:lpstr>
      <vt:lpstr>Automotive Sheet Metal Worker - Painter </vt:lpstr>
      <vt:lpstr>Challenges</vt:lpstr>
      <vt:lpstr>Impacts</vt:lpstr>
      <vt:lpstr>Thank you!  Questions?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Citywide PowerPoint template</dc:title>
  <dc:creator>Wilder, Cyndi</dc:creator>
  <cp:lastModifiedBy>Watanabe, Josie</cp:lastModifiedBy>
  <cp:revision>27</cp:revision>
  <cp:lastPrinted>2019-05-20T22:12:09Z</cp:lastPrinted>
  <dcterms:created xsi:type="dcterms:W3CDTF">2018-04-27T21:09:20Z</dcterms:created>
  <dcterms:modified xsi:type="dcterms:W3CDTF">2026-09-14T23:35:26Z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0x01010078AD28263C7F574799B5B1DB9B2B090800DDAC0BC181249F4ABB328E3FA44E6F86</vt:lpwstr>
  </property>
  <property fmtid="{D5CDD505-2E9C-101B-9397-08002B2CF9AE}" pid="3" name="MediaServiceImageTags">
    <vt:lpwstr/>
  </property>
  <property fmtid="{D5CDD505-2E9C-101B-9397-08002B2CF9AE}" pid="4" name="Order">
    <vt:r8>141600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ComplianceAssetId">
    <vt:lpwstr/>
  </property>
  <property fmtid="{D5CDD505-2E9C-101B-9397-08002B2CF9AE}" pid="10" name="TemplateUrl">
    <vt:lpwstr/>
  </property>
</Properties>
</file>