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4"/>
  </p:sldMasterIdLst>
  <p:notesMasterIdLst>
    <p:notesMasterId r:id="rId11"/>
  </p:notesMasterIdLst>
  <p:handoutMasterIdLst>
    <p:handoutMasterId r:id="rId12"/>
  </p:handoutMasterIdLst>
  <p:sldIdLst>
    <p:sldId id="256" r:id="rId5"/>
    <p:sldId id="312" r:id="rId6"/>
    <p:sldId id="293" r:id="rId7"/>
    <p:sldId id="310" r:id="rId8"/>
    <p:sldId id="311" r:id="rId9"/>
    <p:sldId id="265" r:id="rId10"/>
  </p:sldIdLst>
  <p:sldSz cx="12192000" cy="6858000"/>
  <p:notesSz cx="6858000" cy="9144000"/>
  <p:embeddedFontLst>
    <p:embeddedFont>
      <p:font typeface="Seattle Text"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6AAB11-6F6C-ED28-DCDE-A1073BD2BE62}" name="Ciecko, Lisa" initials="CL" userId="S::lisa.ciecko@seattle.gov::cdf07600-3b60-490f-ac81-8250c8cd201b" providerId="AD"/>
  <p188:author id="{0968191D-F145-B404-F5D8-BC319B8D205E}" name="Williams, Amy" initials="AW" userId="S::Amy.Williams@seattle.gov::1521b559-9b1b-4687-a110-e9bde6a0a99e" providerId="AD"/>
  <p188:author id="{3CB05B29-6488-A40F-9649-43B62204EBC5}" name="Ward, Lise" initials="WL" userId="S::lise.ward@seattle.gov::20806f91-37e0-4987-8f9f-dce395ec6da6" providerId="AD"/>
  <p188:author id="{8D09214A-F137-7968-2071-A0C67FE172B6}" name="Rouse, Alex" initials="AR" userId="S::Alex.Rouse2@seattle.gov::e7ff7863-3b6a-46eb-90b3-238d18b4c4de" providerId="AD"/>
  <p188:author id="{EF5E754B-C5C9-D68A-E553-C5EB3633A5A1}" name="Williams, Amy" initials="WA" userId="S::amy.williams@seattle.gov::1521b559-9b1b-4687-a110-e9bde6a0a99e" providerId="AD"/>
  <p188:author id="{0219B9AD-0F1D-1A73-6D94-173BC2FA64BC}" name="Shelton, Stephanie" initials="SS" userId="S::stephanie.shelton@seattle.gov::7b393516-1c92-4bcc-9b0f-b27d64a4df33" providerId="AD"/>
  <p188:author id="{D3BB97BB-BF89-15C7-E8BE-E043D04A5287}" name="Judd, Brian" initials="BJ" userId="S::Brian.Judd@seattle.gov::412381c8-887b-4420-b1bd-04bc1d2ba8dc" providerId="AD"/>
  <p188:author id="{883044C4-D07E-0625-1B18-4B53CB3BAE8F}" name="Taylor-Judd, Michael" initials="MT" userId="S::Michael.Taylor-Judd@seattle.gov::3e3f5b90-92d8-4a5d-b355-08fdfb3c695e" providerId="AD"/>
  <p188:author id="{38B960C9-5F60-F2A5-AC41-24691AACAF59}" name="Finnegan, Michele" initials="MF" userId="S::Michele.Finnegan@seattle.gov::c0f147da-913e-48d7-b3c5-1914a3e90d1a" providerId="AD"/>
  <p188:author id="{4F3868D7-1039-0DE2-D022-F49C1D4CB510}" name="Ciecko, Lisa" initials="" userId="S::Lisa.Ciecko@seattle.gov::cdf07600-3b60-490f-ac81-8250c8cd201b" providerId="AD"/>
  <p188:author id="{5019C4F2-93DA-DC44-01C2-9E85BE8F2976}" name="Ward, Lise" initials="" userId="S::Lise.Ward@seattle.gov::20806f91-37e0-4987-8f9f-dce395ec6d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D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729" autoAdjust="0"/>
  </p:normalViewPr>
  <p:slideViewPr>
    <p:cSldViewPr snapToGrid="0">
      <p:cViewPr varScale="1">
        <p:scale>
          <a:sx n="93" d="100"/>
          <a:sy n="93" d="100"/>
        </p:scale>
        <p:origin x="1236" y="6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9FF3C48-1DA3-4ECF-A11E-0CEAD5327D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91F3698-42FF-4386-9960-A409470517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9B1121-5490-47B1-9481-F1005224FFD7}" type="datetimeFigureOut">
              <a:rPr lang="en-US" smtClean="0"/>
              <a:t>9/14/2026</a:t>
            </a:fld>
            <a:endParaRPr lang="en-US"/>
          </a:p>
        </p:txBody>
      </p:sp>
      <p:sp>
        <p:nvSpPr>
          <p:cNvPr id="4" name="Footer Placeholder 3">
            <a:extLst>
              <a:ext uri="{FF2B5EF4-FFF2-40B4-BE49-F238E27FC236}">
                <a16:creationId xmlns:a16="http://schemas.microsoft.com/office/drawing/2014/main" id="{19BA3B88-87F6-4680-ABFD-AD9EF982892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3E123F-A5F7-487A-835E-A2F17013F8B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2675C1-ABA8-4C59-83EE-7093126ADF0F}" type="slidenum">
              <a:rPr lang="en-US" smtClean="0"/>
              <a:t>‹#›</a:t>
            </a:fld>
            <a:endParaRPr lang="en-US"/>
          </a:p>
        </p:txBody>
      </p:sp>
    </p:spTree>
    <p:extLst>
      <p:ext uri="{BB962C8B-B14F-4D97-AF65-F5344CB8AC3E}">
        <p14:creationId xmlns:p14="http://schemas.microsoft.com/office/powerpoint/2010/main" val="39733852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647C53-2A38-4D0E-B1EE-297C2106DAC5}"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F07F69-EC4D-456B-8C63-26838ADE211E}" type="slidenum">
              <a:rPr lang="en-US" smtClean="0"/>
              <a:t>‹#›</a:t>
            </a:fld>
            <a:endParaRPr lang="en-US"/>
          </a:p>
        </p:txBody>
      </p:sp>
    </p:spTree>
    <p:extLst>
      <p:ext uri="{BB962C8B-B14F-4D97-AF65-F5344CB8AC3E}">
        <p14:creationId xmlns:p14="http://schemas.microsoft.com/office/powerpoint/2010/main" val="199233235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52625" y="322263"/>
            <a:ext cx="2628900" cy="1477962"/>
          </a:xfrm>
        </p:spPr>
      </p:sp>
      <p:sp>
        <p:nvSpPr>
          <p:cNvPr id="3" name="Notes Placeholder 2"/>
          <p:cNvSpPr>
            <a:spLocks noGrp="1"/>
          </p:cNvSpPr>
          <p:nvPr>
            <p:ph type="body" idx="1"/>
          </p:nvPr>
        </p:nvSpPr>
        <p:spPr>
          <a:xfrm>
            <a:off x="447675" y="2019298"/>
            <a:ext cx="5905500" cy="6943727"/>
          </a:xfrm>
        </p:spPr>
        <p:txBody>
          <a:bodyPr/>
          <a:lstStyle/>
          <a:p>
            <a:endParaRPr lang="en-US" dirty="0"/>
          </a:p>
        </p:txBody>
      </p:sp>
      <p:sp>
        <p:nvSpPr>
          <p:cNvPr id="4" name="Slide Number Placeholder 3"/>
          <p:cNvSpPr>
            <a:spLocks noGrp="1"/>
          </p:cNvSpPr>
          <p:nvPr>
            <p:ph type="sldNum" sz="quarter" idx="5"/>
          </p:nvPr>
        </p:nvSpPr>
        <p:spPr>
          <a:xfrm>
            <a:off x="3886200" y="7818438"/>
            <a:ext cx="2971800" cy="458787"/>
          </a:xfrm>
        </p:spPr>
        <p:txBody>
          <a:bodyPr/>
          <a:lstStyle/>
          <a:p>
            <a:fld id="{41F07F69-EC4D-456B-8C63-26838ADE211E}" type="slidenum">
              <a:rPr lang="en-US" smtClean="0"/>
              <a:t>1</a:t>
            </a:fld>
            <a:endParaRPr lang="en-US"/>
          </a:p>
        </p:txBody>
      </p:sp>
    </p:spTree>
    <p:extLst>
      <p:ext uri="{BB962C8B-B14F-4D97-AF65-F5344CB8AC3E}">
        <p14:creationId xmlns:p14="http://schemas.microsoft.com/office/powerpoint/2010/main" val="787149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fontAlgn="base">
              <a:buFont typeface="Arial" panose="020B0604020202020204" pitchFamily="34" charset="0"/>
              <a:buNone/>
            </a:pPr>
            <a:endParaRPr lang="en-US" b="1" dirty="0"/>
          </a:p>
          <a:p>
            <a:pPr marL="171450" indent="-171450">
              <a:buFont typeface="Arial"/>
              <a:buChar char="•"/>
            </a:pPr>
            <a:endParaRPr lang="en-US" dirty="0"/>
          </a:p>
        </p:txBody>
      </p:sp>
      <p:sp>
        <p:nvSpPr>
          <p:cNvPr id="4" name="Slide Number Placeholder 3"/>
          <p:cNvSpPr>
            <a:spLocks noGrp="1"/>
          </p:cNvSpPr>
          <p:nvPr>
            <p:ph type="sldNum" sz="quarter" idx="5"/>
          </p:nvPr>
        </p:nvSpPr>
        <p:spPr/>
        <p:txBody>
          <a:bodyPr/>
          <a:lstStyle/>
          <a:p>
            <a:fld id="{41F07F69-EC4D-456B-8C63-26838ADE211E}" type="slidenum">
              <a:rPr lang="en-US" smtClean="0"/>
              <a:t>2</a:t>
            </a:fld>
            <a:endParaRPr lang="en-US"/>
          </a:p>
        </p:txBody>
      </p:sp>
    </p:spTree>
    <p:extLst>
      <p:ext uri="{BB962C8B-B14F-4D97-AF65-F5344CB8AC3E}">
        <p14:creationId xmlns:p14="http://schemas.microsoft.com/office/powerpoint/2010/main" val="3020107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85750" indent="-285750">
              <a:buFont typeface="Arial"/>
              <a:buChar char="•"/>
            </a:pPr>
            <a:endParaRPr lang="en-US" sz="1200" kern="1200" dirty="0">
              <a:solidFill>
                <a:schemeClr val="tx1"/>
              </a:solidFill>
              <a:effectLst/>
              <a:latin typeface="+mn-lt"/>
              <a:ea typeface="+mn-ea"/>
              <a:cs typeface="+mn-cs"/>
            </a:endParaRPr>
          </a:p>
        </p:txBody>
      </p:sp>
      <p:sp>
        <p:nvSpPr>
          <p:cNvPr id="5" name="Date Placeholder 4">
            <a:extLst>
              <a:ext uri="{FF2B5EF4-FFF2-40B4-BE49-F238E27FC236}">
                <a16:creationId xmlns:a16="http://schemas.microsoft.com/office/drawing/2014/main" id="{A2C4C96C-CB76-2F31-0010-67C4206ABC48}"/>
              </a:ext>
            </a:extLst>
          </p:cNvPr>
          <p:cNvSpPr>
            <a:spLocks noGrp="1"/>
          </p:cNvSpPr>
          <p:nvPr>
            <p:ph type="dt" idx="1"/>
          </p:nvPr>
        </p:nvSpPr>
        <p:spPr/>
        <p:txBody>
          <a:bodyPr/>
          <a:lstStyle/>
          <a:p>
            <a:fld id="{999B7AD2-E6B0-4A73-AC76-3EB46F972BD0}" type="datetime1">
              <a:rPr lang="en-US" smtClean="0"/>
              <a:t>9/14/2026</a:t>
            </a:fld>
            <a:endParaRPr lang="en-US"/>
          </a:p>
        </p:txBody>
      </p:sp>
    </p:spTree>
    <p:extLst>
      <p:ext uri="{BB962C8B-B14F-4D97-AF65-F5344CB8AC3E}">
        <p14:creationId xmlns:p14="http://schemas.microsoft.com/office/powerpoint/2010/main" val="2568398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D60ED-5C6B-5283-FBA0-11638425B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8B556D-9A98-B4B3-3E1F-815087D48B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8455D3-2DBF-113A-EDCA-A39C382E9958}"/>
              </a:ext>
            </a:extLst>
          </p:cNvPr>
          <p:cNvSpPr>
            <a:spLocks noGrp="1"/>
          </p:cNvSpPr>
          <p:nvPr>
            <p:ph type="body" idx="1"/>
          </p:nvPr>
        </p:nvSpPr>
        <p:spPr/>
        <p:txBody>
          <a:bodyPr/>
          <a:lstStyle/>
          <a:p>
            <a:endParaRPr lang="en-US" dirty="0">
              <a:solidFill>
                <a:srgbClr val="444444"/>
              </a:solidFill>
              <a:ea typeface="Calibri" panose="020F0502020204030204"/>
              <a:cs typeface="Calibri" panose="020F0502020204030204"/>
            </a:endParaRPr>
          </a:p>
        </p:txBody>
      </p:sp>
      <p:sp>
        <p:nvSpPr>
          <p:cNvPr id="5" name="Date Placeholder 4">
            <a:extLst>
              <a:ext uri="{FF2B5EF4-FFF2-40B4-BE49-F238E27FC236}">
                <a16:creationId xmlns:a16="http://schemas.microsoft.com/office/drawing/2014/main" id="{3027FB61-267C-F52F-C615-A79208745D64}"/>
              </a:ext>
            </a:extLst>
          </p:cNvPr>
          <p:cNvSpPr>
            <a:spLocks noGrp="1"/>
          </p:cNvSpPr>
          <p:nvPr>
            <p:ph type="dt" idx="1"/>
          </p:nvPr>
        </p:nvSpPr>
        <p:spPr/>
        <p:txBody>
          <a:bodyPr/>
          <a:lstStyle/>
          <a:p>
            <a:fld id="{999B7AD2-E6B0-4A73-AC76-3EB46F972BD0}" type="datetime1">
              <a:rPr lang="en-US" smtClean="0"/>
              <a:t>9/14/2026</a:t>
            </a:fld>
            <a:endParaRPr lang="en-US"/>
          </a:p>
        </p:txBody>
      </p:sp>
    </p:spTree>
    <p:extLst>
      <p:ext uri="{BB962C8B-B14F-4D97-AF65-F5344CB8AC3E}">
        <p14:creationId xmlns:p14="http://schemas.microsoft.com/office/powerpoint/2010/main" val="4018485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668D8-D6AB-CAD6-D5B9-5E67B4BFB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E18DA5-23F7-9235-AAE2-992DDC545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734628-51ED-4FD3-CA9E-5C29B9A43B8E}"/>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B078A4D3-CADC-2CD5-5FBD-BA6F6E575068}"/>
              </a:ext>
            </a:extLst>
          </p:cNvPr>
          <p:cNvSpPr>
            <a:spLocks noGrp="1"/>
          </p:cNvSpPr>
          <p:nvPr>
            <p:ph type="sldNum" sz="quarter" idx="5"/>
          </p:nvPr>
        </p:nvSpPr>
        <p:spPr/>
        <p:txBody>
          <a:bodyPr/>
          <a:lstStyle/>
          <a:p>
            <a:fld id="{41F07F69-EC4D-456B-8C63-26838ADE211E}" type="slidenum">
              <a:rPr lang="en-US" smtClean="0"/>
              <a:t>5</a:t>
            </a:fld>
            <a:endParaRPr lang="en-US"/>
          </a:p>
        </p:txBody>
      </p:sp>
    </p:spTree>
    <p:extLst>
      <p:ext uri="{BB962C8B-B14F-4D97-AF65-F5344CB8AC3E}">
        <p14:creationId xmlns:p14="http://schemas.microsoft.com/office/powerpoint/2010/main" val="1832407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Presenter: Lisa Ciecko</a:t>
            </a:r>
            <a:endParaRPr lang="en-US" b="0" dirty="0"/>
          </a:p>
          <a:p>
            <a:endParaRPr lang="en-US" b="0" dirty="0"/>
          </a:p>
          <a:p>
            <a:r>
              <a:rPr lang="en-US" b="0" dirty="0"/>
              <a:t>Thank you for the presentation time today. Now we are happy to answer any questions you may have. </a:t>
            </a:r>
          </a:p>
          <a:p>
            <a:endParaRPr lang="en-US" b="0" dirty="0"/>
          </a:p>
          <a:p>
            <a:r>
              <a:rPr lang="en-US" b="1" dirty="0"/>
              <a:t>Council may ask: </a:t>
            </a:r>
          </a:p>
          <a:p>
            <a:r>
              <a:rPr lang="en-US" sz="1200" b="1" kern="1200" dirty="0">
                <a:solidFill>
                  <a:schemeClr val="tx1"/>
                </a:solidFill>
                <a:effectLst/>
                <a:latin typeface="+mn-lt"/>
                <a:ea typeface="+mn-ea"/>
                <a:cs typeface="+mn-cs"/>
              </a:rPr>
              <a:t>What was the basis for determining the pay for the Senior positions?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market review study was done by SDHR -  Salary recommendations based on a review of available market data sources.  Due to differences in classification design, including the use of extended step systems and varying career progression models, market data was used as a reasonableness check, with primary emphasis placed on internal alignment, step progression and consistency within the City’s established compensation framework. </a:t>
            </a:r>
          </a:p>
          <a:p>
            <a:r>
              <a:rPr lang="en-US" sz="1200" b="1" kern="1200" dirty="0">
                <a:solidFill>
                  <a:schemeClr val="tx1"/>
                </a:solidFill>
                <a:effectLst/>
                <a:latin typeface="+mn-lt"/>
                <a:ea typeface="+mn-ea"/>
                <a:cs typeface="+mn-cs"/>
              </a:rPr>
              <a:t>For example, did SDHR use a standard percentage increase for classifications with more responsibility or did SDHR perform a market study?</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If the latter, what other jurisdictions were studied? </a:t>
            </a:r>
            <a:r>
              <a:rPr lang="en-US" sz="1200" kern="1200" dirty="0">
                <a:solidFill>
                  <a:schemeClr val="tx1"/>
                </a:solidFill>
                <a:effectLst/>
                <a:latin typeface="+mn-lt"/>
                <a:ea typeface="+mn-ea"/>
                <a:cs typeface="+mn-cs"/>
              </a:rPr>
              <a:t>The current pay assigned to the Plant Ecologist is within range of the reviewed market data.  This placement is based on step alignment and midpoint considerations, with the entry rate for salary grade 330 overlapping the upper portion of the journey level range and providing a logical progression that reflects advanced technical expertise and increased complexity.  </a:t>
            </a:r>
          </a:p>
          <a:p>
            <a:endParaRPr lang="en-US" b="1" dirty="0"/>
          </a:p>
        </p:txBody>
      </p:sp>
      <p:sp>
        <p:nvSpPr>
          <p:cNvPr id="5" name="Date Placeholder 4">
            <a:extLst>
              <a:ext uri="{FF2B5EF4-FFF2-40B4-BE49-F238E27FC236}">
                <a16:creationId xmlns:a16="http://schemas.microsoft.com/office/drawing/2014/main" id="{29241E2F-7711-E88D-AAC0-BCF08D0A4EDD}"/>
              </a:ext>
            </a:extLst>
          </p:cNvPr>
          <p:cNvSpPr>
            <a:spLocks noGrp="1"/>
          </p:cNvSpPr>
          <p:nvPr>
            <p:ph type="dt" idx="1"/>
          </p:nvPr>
        </p:nvSpPr>
        <p:spPr/>
        <p:txBody>
          <a:bodyPr/>
          <a:lstStyle/>
          <a:p>
            <a:fld id="{2CA5BBE1-178D-43E1-B951-A03380FE3A67}" type="datetime1">
              <a:rPr lang="en-US" smtClean="0"/>
              <a:t>9/14/2026</a:t>
            </a:fld>
            <a:endParaRPr lang="en-US"/>
          </a:p>
        </p:txBody>
      </p:sp>
    </p:spTree>
    <p:extLst>
      <p:ext uri="{BB962C8B-B14F-4D97-AF65-F5344CB8AC3E}">
        <p14:creationId xmlns:p14="http://schemas.microsoft.com/office/powerpoint/2010/main" val="10021707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pic>
        <p:nvPicPr>
          <p:cNvPr id="9" name="Shape 88" descr="Slide background image is a photograph of the 4th Avenue stair entrance leading up to the building past a wall with the name Seattle City Hall embedded on it.">
            <a:extLst>
              <a:ext uri="{FF2B5EF4-FFF2-40B4-BE49-F238E27FC236}">
                <a16:creationId xmlns:a16="http://schemas.microsoft.com/office/drawing/2014/main" id="{0AC49FDB-9065-40C0-A909-67E66AFA4F4B}"/>
              </a:ext>
            </a:extLst>
          </p:cNvPr>
          <p:cNvPicPr preferRelativeResize="0"/>
          <p:nvPr userDrawn="1"/>
        </p:nvPicPr>
        <p:blipFill rotWithShape="1">
          <a:blip r:embed="rId2">
            <a:alphaModFix/>
          </a:blip>
          <a:srcRect b="23492"/>
          <a:stretch/>
        </p:blipFill>
        <p:spPr>
          <a:xfrm>
            <a:off x="-25054" y="0"/>
            <a:ext cx="12217054" cy="6936656"/>
          </a:xfrm>
          <a:prstGeom prst="rect">
            <a:avLst/>
          </a:prstGeom>
          <a:noFill/>
          <a:ln>
            <a:noFill/>
          </a:ln>
        </p:spPr>
      </p:pic>
      <p:pic>
        <p:nvPicPr>
          <p:cNvPr id="6" name="Picture 5">
            <a:extLst>
              <a:ext uri="{FF2B5EF4-FFF2-40B4-BE49-F238E27FC236}">
                <a16:creationId xmlns:a16="http://schemas.microsoft.com/office/drawing/2014/main" id="{0F12F8D7-7114-4278-A8C6-262B2635CDB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25054" y="0"/>
            <a:ext cx="12217054" cy="6936656"/>
          </a:xfrm>
          <a:prstGeom prst="rect">
            <a:avLst/>
          </a:prstGeom>
        </p:spPr>
      </p:pic>
      <p:sp>
        <p:nvSpPr>
          <p:cNvPr id="2" name="Title 1">
            <a:extLst>
              <a:ext uri="{FF2B5EF4-FFF2-40B4-BE49-F238E27FC236}">
                <a16:creationId xmlns:a16="http://schemas.microsoft.com/office/drawing/2014/main" id="{DA8CB5BF-7B1D-4C2F-8DCE-3B48B409DB54}"/>
              </a:ext>
            </a:extLst>
          </p:cNvPr>
          <p:cNvSpPr>
            <a:spLocks noGrp="1"/>
          </p:cNvSpPr>
          <p:nvPr>
            <p:ph type="ctrTitle" hasCustomPrompt="1"/>
          </p:nvPr>
        </p:nvSpPr>
        <p:spPr>
          <a:xfrm>
            <a:off x="1524000" y="1122363"/>
            <a:ext cx="9144000" cy="2387600"/>
          </a:xfrm>
        </p:spPr>
        <p:txBody>
          <a:bodyPr anchor="b">
            <a:normAutofit/>
          </a:bodyPr>
          <a:lstStyle>
            <a:lvl1pPr algn="l">
              <a:defRPr sz="5400" b="1">
                <a:solidFill>
                  <a:schemeClr val="tx1"/>
                </a:solidFill>
              </a:defRPr>
            </a:lvl1pPr>
          </a:lstStyle>
          <a:p>
            <a:r>
              <a:rPr lang="en-US"/>
              <a:t>Title</a:t>
            </a:r>
          </a:p>
        </p:txBody>
      </p:sp>
      <p:sp>
        <p:nvSpPr>
          <p:cNvPr id="3" name="Subtitle 2">
            <a:extLst>
              <a:ext uri="{FF2B5EF4-FFF2-40B4-BE49-F238E27FC236}">
                <a16:creationId xmlns:a16="http://schemas.microsoft.com/office/drawing/2014/main" id="{E29B9B91-2B82-4546-B83D-1C806B64C22A}"/>
              </a:ext>
            </a:extLst>
          </p:cNvPr>
          <p:cNvSpPr>
            <a:spLocks noGrp="1"/>
          </p:cNvSpPr>
          <p:nvPr>
            <p:ph type="subTitle" idx="1" hasCustomPrompt="1"/>
          </p:nvPr>
        </p:nvSpPr>
        <p:spPr>
          <a:xfrm>
            <a:off x="1524000" y="3602038"/>
            <a:ext cx="9144000" cy="1655762"/>
          </a:xfrm>
        </p:spPr>
        <p:txBody>
          <a:bodyPr>
            <a:normAutofit/>
          </a:bodyPr>
          <a:lstStyle>
            <a:lvl1pPr marL="0" indent="0" algn="l">
              <a:buNone/>
              <a:defRPr sz="4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10" name="Picture 9" descr="City of Seattle logo with stylized Chief Sealth head.">
            <a:extLst>
              <a:ext uri="{FF2B5EF4-FFF2-40B4-BE49-F238E27FC236}">
                <a16:creationId xmlns:a16="http://schemas.microsoft.com/office/drawing/2014/main" id="{B4A7E2E5-B5A7-494A-ADB5-BD542C1378D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89720" y="6000978"/>
            <a:ext cx="3002280" cy="935678"/>
          </a:xfrm>
          <a:prstGeom prst="rect">
            <a:avLst/>
          </a:prstGeom>
        </p:spPr>
      </p:pic>
    </p:spTree>
    <p:extLst>
      <p:ext uri="{BB962C8B-B14F-4D97-AF65-F5344CB8AC3E}">
        <p14:creationId xmlns:p14="http://schemas.microsoft.com/office/powerpoint/2010/main" val="132987481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D26F17-7903-4D43-813F-6A908669D64E}"/>
              </a:ext>
            </a:extLst>
          </p:cNvPr>
          <p:cNvSpPr>
            <a:spLocks noGrp="1"/>
          </p:cNvSpPr>
          <p:nvPr>
            <p:ph idx="1" hasCustomPrompt="1"/>
          </p:nvPr>
        </p:nvSpPr>
        <p:spPr>
          <a:xfrm>
            <a:off x="838200" y="1825625"/>
            <a:ext cx="10515600" cy="4087324"/>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638B8CC5-7597-F5C5-4964-AFE6B7EA330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073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A49D0-05FB-4A13-9342-93E5AA7FB64F}"/>
              </a:ext>
            </a:extLst>
          </p:cNvPr>
          <p:cNvSpPr>
            <a:spLocks noGrp="1"/>
          </p:cNvSpPr>
          <p:nvPr>
            <p:ph type="title" hasCustomPrompt="1"/>
          </p:nvPr>
        </p:nvSpPr>
        <p:spPr>
          <a:xfrm>
            <a:off x="831850" y="1709738"/>
            <a:ext cx="10515600" cy="2852737"/>
          </a:xfrm>
        </p:spPr>
        <p:txBody>
          <a:bodyPr anchor="b"/>
          <a:lstStyle>
            <a:lvl1pPr>
              <a:defRPr sz="6000"/>
            </a:lvl1pPr>
          </a:lstStyle>
          <a:p>
            <a:r>
              <a:rPr lang="en-US"/>
              <a:t>Title</a:t>
            </a:r>
          </a:p>
        </p:txBody>
      </p:sp>
      <p:sp>
        <p:nvSpPr>
          <p:cNvPr id="3" name="Text Placeholder 2">
            <a:extLst>
              <a:ext uri="{FF2B5EF4-FFF2-40B4-BE49-F238E27FC236}">
                <a16:creationId xmlns:a16="http://schemas.microsoft.com/office/drawing/2014/main" id="{DE880D4A-F83B-4EB0-9CF2-C37A931B4EBC}"/>
              </a:ext>
            </a:extLst>
          </p:cNvPr>
          <p:cNvSpPr>
            <a:spLocks noGrp="1"/>
          </p:cNvSpPr>
          <p:nvPr>
            <p:ph type="body" idx="1" hasCustomPrompt="1"/>
          </p:nvPr>
        </p:nvSpPr>
        <p:spPr>
          <a:xfrm>
            <a:off x="831850" y="4589464"/>
            <a:ext cx="10515600" cy="1332860"/>
          </a:xfrm>
        </p:spPr>
        <p:txBody>
          <a:bodyPr/>
          <a:lstStyle>
            <a:lvl1pPr marL="0" indent="0">
              <a:buNone/>
              <a:defRPr sz="2400">
                <a:solidFill>
                  <a:schemeClr val="tx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a:t>
            </a:r>
          </a:p>
        </p:txBody>
      </p:sp>
    </p:spTree>
    <p:extLst>
      <p:ext uri="{BB962C8B-B14F-4D97-AF65-F5344CB8AC3E}">
        <p14:creationId xmlns:p14="http://schemas.microsoft.com/office/powerpoint/2010/main" val="350599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D7275A-6671-4B2A-BF8E-E0A27F323956}"/>
              </a:ext>
            </a:extLst>
          </p:cNvPr>
          <p:cNvSpPr>
            <a:spLocks noGrp="1"/>
          </p:cNvSpPr>
          <p:nvPr>
            <p:ph sz="half" idx="1" hasCustomPrompt="1"/>
          </p:nvPr>
        </p:nvSpPr>
        <p:spPr>
          <a:xfrm>
            <a:off x="838200" y="1825625"/>
            <a:ext cx="5181600" cy="409669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C32B95-ABB2-41D5-B74B-4C216A81799C}"/>
              </a:ext>
            </a:extLst>
          </p:cNvPr>
          <p:cNvSpPr>
            <a:spLocks noGrp="1"/>
          </p:cNvSpPr>
          <p:nvPr>
            <p:ph sz="half" idx="2" hasCustomPrompt="1"/>
          </p:nvPr>
        </p:nvSpPr>
        <p:spPr>
          <a:xfrm>
            <a:off x="6172200" y="1825625"/>
            <a:ext cx="5181600" cy="409669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A5357E08-E9A1-F036-0AC3-5F528584643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65851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60C1-C8F4-42C5-9A6B-D6B62C06FB3A}"/>
              </a:ext>
            </a:extLst>
          </p:cNvPr>
          <p:cNvSpPr>
            <a:spLocks noGrp="1"/>
          </p:cNvSpPr>
          <p:nvPr>
            <p:ph type="title" hasCustomPrompt="1"/>
          </p:nvPr>
        </p:nvSpPr>
        <p:spPr>
          <a:xfrm>
            <a:off x="839788" y="365125"/>
            <a:ext cx="10515600" cy="1325563"/>
          </a:xfrm>
        </p:spPr>
        <p:txBody>
          <a:bodyPr/>
          <a:lstStyle>
            <a:lvl1pPr>
              <a:defRPr/>
            </a:lvl1pPr>
          </a:lstStyle>
          <a:p>
            <a:r>
              <a:rPr lang="en-US"/>
              <a:t>Title</a:t>
            </a:r>
          </a:p>
        </p:txBody>
      </p:sp>
      <p:sp>
        <p:nvSpPr>
          <p:cNvPr id="3" name="Text Placeholder 2">
            <a:extLst>
              <a:ext uri="{FF2B5EF4-FFF2-40B4-BE49-F238E27FC236}">
                <a16:creationId xmlns:a16="http://schemas.microsoft.com/office/drawing/2014/main" id="{B9BD1FAB-9430-4266-9D4D-60E3919DFF43}"/>
              </a:ext>
            </a:extLst>
          </p:cNvPr>
          <p:cNvSpPr>
            <a:spLocks noGrp="1"/>
          </p:cNvSpPr>
          <p:nvPr>
            <p:ph type="body" idx="1" hasCustomPrompt="1"/>
          </p:nvPr>
        </p:nvSpPr>
        <p:spPr>
          <a:xfrm>
            <a:off x="839788" y="1681163"/>
            <a:ext cx="5157787" cy="823912"/>
          </a:xfrm>
        </p:spPr>
        <p:txBody>
          <a:bodyPr anchor="b"/>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4" name="Content Placeholder 3">
            <a:extLst>
              <a:ext uri="{FF2B5EF4-FFF2-40B4-BE49-F238E27FC236}">
                <a16:creationId xmlns:a16="http://schemas.microsoft.com/office/drawing/2014/main" id="{FA161C4E-4B6A-401B-9388-434C46C23CEC}"/>
              </a:ext>
            </a:extLst>
          </p:cNvPr>
          <p:cNvSpPr>
            <a:spLocks noGrp="1"/>
          </p:cNvSpPr>
          <p:nvPr>
            <p:ph sz="half" idx="2" hasCustomPrompt="1"/>
          </p:nvPr>
        </p:nvSpPr>
        <p:spPr>
          <a:xfrm>
            <a:off x="839788" y="2505075"/>
            <a:ext cx="5157787" cy="341724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46F982-9B7A-4DB7-BD8A-33EE8EBA929F}"/>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6" name="Content Placeholder 5">
            <a:extLst>
              <a:ext uri="{FF2B5EF4-FFF2-40B4-BE49-F238E27FC236}">
                <a16:creationId xmlns:a16="http://schemas.microsoft.com/office/drawing/2014/main" id="{91B2C2E3-4EBB-4A84-826A-812CC9487D3F}"/>
              </a:ext>
            </a:extLst>
          </p:cNvPr>
          <p:cNvSpPr>
            <a:spLocks noGrp="1"/>
          </p:cNvSpPr>
          <p:nvPr>
            <p:ph sz="quarter" idx="4" hasCustomPrompt="1"/>
          </p:nvPr>
        </p:nvSpPr>
        <p:spPr>
          <a:xfrm>
            <a:off x="6172200" y="2505075"/>
            <a:ext cx="5183188" cy="3417248"/>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0231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F0A6-C5A2-443E-8D49-43D6387DC9EC}"/>
              </a:ext>
            </a:extLst>
          </p:cNvPr>
          <p:cNvSpPr>
            <a:spLocks noGrp="1"/>
          </p:cNvSpPr>
          <p:nvPr>
            <p:ph type="title" hasCustomPrompt="1"/>
          </p:nvPr>
        </p:nvSpPr>
        <p:spPr/>
        <p:txBody>
          <a:bodyPr/>
          <a:lstStyle/>
          <a:p>
            <a:r>
              <a:rPr lang="en-US"/>
              <a:t>Title</a:t>
            </a:r>
          </a:p>
        </p:txBody>
      </p:sp>
    </p:spTree>
    <p:extLst>
      <p:ext uri="{BB962C8B-B14F-4D97-AF65-F5344CB8AC3E}">
        <p14:creationId xmlns:p14="http://schemas.microsoft.com/office/powerpoint/2010/main" val="218047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45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E995-D949-4665-B2BE-6C1BCBCBF2FB}"/>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a:t>Title</a:t>
            </a:r>
          </a:p>
        </p:txBody>
      </p:sp>
      <p:sp>
        <p:nvSpPr>
          <p:cNvPr id="3" name="Content Placeholder 2">
            <a:extLst>
              <a:ext uri="{FF2B5EF4-FFF2-40B4-BE49-F238E27FC236}">
                <a16:creationId xmlns:a16="http://schemas.microsoft.com/office/drawing/2014/main" id="{90D3D865-FD4B-4775-8105-EA2753B93495}"/>
              </a:ext>
            </a:extLst>
          </p:cNvPr>
          <p:cNvSpPr>
            <a:spLocks noGrp="1"/>
          </p:cNvSpPr>
          <p:nvPr>
            <p:ph idx="1" hasCustomPrompt="1"/>
          </p:nvPr>
        </p:nvSpPr>
        <p:spPr>
          <a:xfrm>
            <a:off x="5183188" y="987425"/>
            <a:ext cx="6172200" cy="49348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02C222-FAB2-4815-AD59-66AACA2A6EDC}"/>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a:t>
            </a:r>
          </a:p>
        </p:txBody>
      </p:sp>
    </p:spTree>
    <p:extLst>
      <p:ext uri="{BB962C8B-B14F-4D97-AF65-F5344CB8AC3E}">
        <p14:creationId xmlns:p14="http://schemas.microsoft.com/office/powerpoint/2010/main" val="1008839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CA1-AD78-47F2-9FA9-24CE3C9F4D82}"/>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a:t>Title</a:t>
            </a:r>
          </a:p>
        </p:txBody>
      </p:sp>
      <p:sp>
        <p:nvSpPr>
          <p:cNvPr id="3" name="Picture Placeholder 2">
            <a:extLst>
              <a:ext uri="{FF2B5EF4-FFF2-40B4-BE49-F238E27FC236}">
                <a16:creationId xmlns:a16="http://schemas.microsoft.com/office/drawing/2014/main" id="{239A6B14-1176-46C3-92A7-C9D09DD5CF19}"/>
              </a:ext>
            </a:extLst>
          </p:cNvPr>
          <p:cNvSpPr>
            <a:spLocks noGrp="1"/>
          </p:cNvSpPr>
          <p:nvPr>
            <p:ph type="pic" idx="1"/>
          </p:nvPr>
        </p:nvSpPr>
        <p:spPr>
          <a:xfrm>
            <a:off x="5183188" y="987425"/>
            <a:ext cx="6172200" cy="4934898"/>
          </a:xfrm>
        </p:spPr>
        <p:txBody>
          <a:bodyPr anchor="b">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76BB76-673A-42AA-810D-796158A9DABB}"/>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a:t>
            </a:r>
          </a:p>
        </p:txBody>
      </p:sp>
    </p:spTree>
    <p:extLst>
      <p:ext uri="{BB962C8B-B14F-4D97-AF65-F5344CB8AC3E}">
        <p14:creationId xmlns:p14="http://schemas.microsoft.com/office/powerpoint/2010/main" val="410741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76596CD-1A53-40BF-86B6-CCF9641C4F72}"/>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193037" y="5922323"/>
            <a:ext cx="2998963" cy="935677"/>
          </a:xfrm>
          <a:prstGeom prst="rect">
            <a:avLst/>
          </a:prstGeom>
        </p:spPr>
      </p:pic>
      <p:sp>
        <p:nvSpPr>
          <p:cNvPr id="2" name="Title Placeholder 1">
            <a:extLst>
              <a:ext uri="{FF2B5EF4-FFF2-40B4-BE49-F238E27FC236}">
                <a16:creationId xmlns:a16="http://schemas.microsoft.com/office/drawing/2014/main" id="{45D674A9-8420-4BC9-958B-60904E1FD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Title</a:t>
            </a:r>
          </a:p>
        </p:txBody>
      </p:sp>
      <p:sp>
        <p:nvSpPr>
          <p:cNvPr id="3" name="Text Placeholder 2">
            <a:extLst>
              <a:ext uri="{FF2B5EF4-FFF2-40B4-BE49-F238E27FC236}">
                <a16:creationId xmlns:a16="http://schemas.microsoft.com/office/drawing/2014/main" id="{3DCE9525-7613-44D5-9D3B-D9B1A513A491}"/>
              </a:ext>
            </a:extLst>
          </p:cNvPr>
          <p:cNvSpPr>
            <a:spLocks noGrp="1"/>
          </p:cNvSpPr>
          <p:nvPr>
            <p:ph type="body" idx="1"/>
          </p:nvPr>
        </p:nvSpPr>
        <p:spPr>
          <a:xfrm>
            <a:off x="838200" y="1825625"/>
            <a:ext cx="10515600" cy="4096698"/>
          </a:xfrm>
          <a:prstGeom prst="rect">
            <a:avLst/>
          </a:prstGeom>
        </p:spPr>
        <p:txBody>
          <a:bodyPr vert="horz" lIns="91440" tIns="45720" rIns="91440" bIns="45720" rtlCol="0">
            <a:normAutofit/>
          </a:body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13" name="Date Placeholder 3">
            <a:extLst>
              <a:ext uri="{FF2B5EF4-FFF2-40B4-BE49-F238E27FC236}">
                <a16:creationId xmlns:a16="http://schemas.microsoft.com/office/drawing/2014/main" id="{EDD451B4-C473-4A29-A539-AB086CAEEC4C}"/>
              </a:ext>
            </a:extLst>
          </p:cNvPr>
          <p:cNvSpPr txBox="1">
            <a:spLocks/>
          </p:cNvSpPr>
          <p:nvPr userDrawn="1"/>
        </p:nvSpPr>
        <p:spPr>
          <a:xfrm>
            <a:off x="152400" y="6248284"/>
            <a:ext cx="1371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03DA5"/>
                </a:solidFill>
              </a:rPr>
              <a:t>Date (xx/xx/xxxx)</a:t>
            </a:r>
          </a:p>
        </p:txBody>
      </p:sp>
      <p:sp>
        <p:nvSpPr>
          <p:cNvPr id="14" name="Footer Placeholder 4">
            <a:extLst>
              <a:ext uri="{FF2B5EF4-FFF2-40B4-BE49-F238E27FC236}">
                <a16:creationId xmlns:a16="http://schemas.microsoft.com/office/drawing/2014/main" id="{B5122A13-69DF-40C1-9F36-4B12A61C3C27}"/>
              </a:ext>
            </a:extLst>
          </p:cNvPr>
          <p:cNvSpPr txBox="1">
            <a:spLocks/>
          </p:cNvSpPr>
          <p:nvPr userDrawn="1"/>
        </p:nvSpPr>
        <p:spPr>
          <a:xfrm>
            <a:off x="1524000" y="6248283"/>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03DA5"/>
                </a:solidFill>
              </a:rPr>
              <a:t>Department Name</a:t>
            </a:r>
          </a:p>
        </p:txBody>
      </p:sp>
      <p:sp>
        <p:nvSpPr>
          <p:cNvPr id="15" name="Slide Number Placeholder 5">
            <a:extLst>
              <a:ext uri="{FF2B5EF4-FFF2-40B4-BE49-F238E27FC236}">
                <a16:creationId xmlns:a16="http://schemas.microsoft.com/office/drawing/2014/main" id="{2BB9B98A-278E-4B52-9EE2-9C31F9863037}"/>
              </a:ext>
            </a:extLst>
          </p:cNvPr>
          <p:cNvSpPr txBox="1">
            <a:spLocks/>
          </p:cNvSpPr>
          <p:nvPr userDrawn="1"/>
        </p:nvSpPr>
        <p:spPr>
          <a:xfrm>
            <a:off x="3581400" y="6248283"/>
            <a:ext cx="116516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03DA5"/>
                </a:solidFill>
              </a:rPr>
              <a:t>Page Number</a:t>
            </a:r>
          </a:p>
        </p:txBody>
      </p:sp>
      <p:sp>
        <p:nvSpPr>
          <p:cNvPr id="8" name="Shape 98">
            <a:extLst>
              <a:ext uri="{FF2B5EF4-FFF2-40B4-BE49-F238E27FC236}">
                <a16:creationId xmlns:a16="http://schemas.microsoft.com/office/drawing/2014/main" id="{6301E5A9-264C-4A8D-9812-87FFC06AE62B}"/>
              </a:ext>
            </a:extLst>
          </p:cNvPr>
          <p:cNvSpPr/>
          <p:nvPr userDrawn="1"/>
        </p:nvSpPr>
        <p:spPr>
          <a:xfrm>
            <a:off x="0" y="5984478"/>
            <a:ext cx="12192000" cy="898460"/>
          </a:xfrm>
          <a:prstGeom prst="rect">
            <a:avLst/>
          </a:prstGeom>
          <a:solidFill>
            <a:srgbClr val="003DA5"/>
          </a:solidFill>
          <a:ln w="12700" cap="flat" cmpd="sng">
            <a:solidFill>
              <a:srgbClr val="31538F"/>
            </a:solidFill>
            <a:prstDash val="solid"/>
            <a:miter lim="800000"/>
            <a:headEnd type="none" w="med" len="med"/>
            <a:tailEnd type="none" w="med" len="med"/>
          </a:ln>
        </p:spPr>
        <p:txBody>
          <a:bodyPr wrap="square" lIns="91425" tIns="45700" rIns="91425" bIns="45700" anchor="ctr" anchorCtr="0">
            <a:noAutofit/>
          </a:bodyPr>
          <a:lstStyle/>
          <a:p>
            <a:pPr marL="0" marR="0" lvl="0" indent="0" algn="ctr" rtl="0">
              <a:spcBef>
                <a:spcPts val="0"/>
              </a:spcBef>
              <a:buNone/>
            </a:pPr>
            <a:fld id="{35C10BD9-B0B2-44B4-9B76-957F83ABEA83}" type="slidenum">
              <a:rPr lang="en-US" sz="1400" b="1" smtClean="0">
                <a:solidFill>
                  <a:schemeClr val="lt1"/>
                </a:solidFill>
                <a:latin typeface="Arial" panose="020B0604020202020204" pitchFamily="34" charset="0"/>
                <a:ea typeface="Calibri"/>
                <a:cs typeface="Arial" panose="020B0604020202020204" pitchFamily="34" charset="0"/>
                <a:sym typeface="Calibri"/>
              </a:rPr>
              <a:pPr marL="0" marR="0" lvl="0" indent="0" algn="ctr" rtl="0">
                <a:spcBef>
                  <a:spcPts val="0"/>
                </a:spcBef>
                <a:buNone/>
              </a:pPr>
              <a:t>‹#›</a:t>
            </a:fld>
            <a:endParaRPr sz="1400" b="1">
              <a:solidFill>
                <a:schemeClr val="lt1"/>
              </a:solidFill>
              <a:latin typeface="Arial" panose="020B0604020202020204" pitchFamily="34" charset="0"/>
              <a:ea typeface="Calibri"/>
              <a:cs typeface="Arial" panose="020B0604020202020204" pitchFamily="34" charset="0"/>
              <a:sym typeface="Calibri"/>
            </a:endParaRPr>
          </a:p>
        </p:txBody>
      </p:sp>
      <p:pic>
        <p:nvPicPr>
          <p:cNvPr id="12" name="Picture 11">
            <a:extLst>
              <a:ext uri="{FF2B5EF4-FFF2-40B4-BE49-F238E27FC236}">
                <a16:creationId xmlns:a16="http://schemas.microsoft.com/office/drawing/2014/main" id="{AC2D44D1-75DE-4BDD-8018-D6C834D9310C}"/>
              </a:ext>
              <a:ext uri="{C183D7F6-B498-43B3-948B-1728B52AA6E4}">
                <adec:decorative xmlns:adec="http://schemas.microsoft.com/office/drawing/2017/decorative" val="1"/>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189720" y="5991605"/>
            <a:ext cx="3002280" cy="935678"/>
          </a:xfrm>
          <a:prstGeom prst="rect">
            <a:avLst/>
          </a:prstGeom>
        </p:spPr>
      </p:pic>
      <p:sp>
        <p:nvSpPr>
          <p:cNvPr id="4" name="Footer Placeholder 4">
            <a:extLst>
              <a:ext uri="{FF2B5EF4-FFF2-40B4-BE49-F238E27FC236}">
                <a16:creationId xmlns:a16="http://schemas.microsoft.com/office/drawing/2014/main" id="{DB9BEF62-8D46-6DA6-CD81-3EE505A5AB73}"/>
              </a:ext>
            </a:extLst>
          </p:cNvPr>
          <p:cNvSpPr txBox="1">
            <a:spLocks/>
          </p:cNvSpPr>
          <p:nvPr userDrawn="1"/>
        </p:nvSpPr>
        <p:spPr>
          <a:xfrm>
            <a:off x="2362200" y="6270455"/>
            <a:ext cx="3044536"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chemeClr val="bg1"/>
                </a:solidFill>
                <a:latin typeface="Arial" panose="020B0604020202020204" pitchFamily="34" charset="0"/>
                <a:cs typeface="Arial" panose="020B0604020202020204" pitchFamily="34" charset="0"/>
              </a:rPr>
              <a:t>Seattle Parks and Recreation</a:t>
            </a:r>
          </a:p>
        </p:txBody>
      </p:sp>
      <p:sp>
        <p:nvSpPr>
          <p:cNvPr id="5" name="TextBox 4">
            <a:extLst>
              <a:ext uri="{FF2B5EF4-FFF2-40B4-BE49-F238E27FC236}">
                <a16:creationId xmlns:a16="http://schemas.microsoft.com/office/drawing/2014/main" id="{9D967FF3-C808-764B-B3E0-6B9F596EE996}"/>
              </a:ext>
            </a:extLst>
          </p:cNvPr>
          <p:cNvSpPr txBox="1"/>
          <p:nvPr userDrawn="1"/>
        </p:nvSpPr>
        <p:spPr>
          <a:xfrm>
            <a:off x="152400" y="6305630"/>
            <a:ext cx="2057400"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September 18, 2026</a:t>
            </a:r>
          </a:p>
        </p:txBody>
      </p:sp>
    </p:spTree>
    <p:extLst>
      <p:ext uri="{BB962C8B-B14F-4D97-AF65-F5344CB8AC3E}">
        <p14:creationId xmlns:p14="http://schemas.microsoft.com/office/powerpoint/2010/main" val="65330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p:txStyles>
    <p:titleStyle>
      <a:lvl1pPr algn="l" defTabSz="914400" rtl="0" eaLnBrk="1" latinLnBrk="0" hangingPunct="1">
        <a:lnSpc>
          <a:spcPct val="90000"/>
        </a:lnSpc>
        <a:spcBef>
          <a:spcPct val="0"/>
        </a:spcBef>
        <a:buNone/>
        <a:defRPr sz="4400" b="1" kern="1200">
          <a:solidFill>
            <a:schemeClr val="tx1">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6240E-CBCD-4F39-ABEB-14C0F141E8AD}"/>
              </a:ext>
            </a:extLst>
          </p:cNvPr>
          <p:cNvSpPr>
            <a:spLocks noGrp="1"/>
          </p:cNvSpPr>
          <p:nvPr>
            <p:ph type="ctrTitle"/>
          </p:nvPr>
        </p:nvSpPr>
        <p:spPr>
          <a:xfrm>
            <a:off x="1040675" y="2923566"/>
            <a:ext cx="9356772" cy="1931834"/>
          </a:xfrm>
        </p:spPr>
        <p:txBody>
          <a:bodyPr>
            <a:normAutofit fontScale="90000"/>
          </a:bodyPr>
          <a:lstStyle/>
          <a:p>
            <a:pPr algn="ctr"/>
            <a:r>
              <a:rPr lang="en-US" sz="4600" dirty="0">
                <a:cs typeface="Seattle Text"/>
              </a:rPr>
              <a:t> </a:t>
            </a:r>
            <a:br>
              <a:rPr lang="en-US" sz="4600" dirty="0">
                <a:cs typeface="Seattle Text"/>
              </a:rPr>
            </a:br>
            <a:br>
              <a:rPr lang="en-US" sz="4600" dirty="0">
                <a:cs typeface="Seattle Text"/>
              </a:rPr>
            </a:br>
            <a:br>
              <a:rPr lang="en-US" sz="4600" dirty="0">
                <a:cs typeface="Seattle Text"/>
              </a:rPr>
            </a:br>
            <a:br>
              <a:rPr lang="en-US" sz="4600" dirty="0">
                <a:cs typeface="Seattle Text"/>
              </a:rPr>
            </a:br>
            <a:br>
              <a:rPr lang="en-US" sz="4600" dirty="0">
                <a:cs typeface="Seattle Text"/>
              </a:rPr>
            </a:br>
            <a:br>
              <a:rPr lang="en-US" sz="4600" dirty="0">
                <a:cs typeface="Seattle Text"/>
              </a:rPr>
            </a:br>
            <a:br>
              <a:rPr lang="en-US" sz="4600" dirty="0">
                <a:cs typeface="Seattle Text"/>
              </a:rPr>
            </a:br>
            <a:br>
              <a:rPr lang="en-US" sz="4600" dirty="0">
                <a:cs typeface="Seattle Text"/>
              </a:rPr>
            </a:br>
            <a:br>
              <a:rPr lang="en-US" sz="4600" dirty="0">
                <a:cs typeface="Seattle Text"/>
              </a:rPr>
            </a:br>
            <a:br>
              <a:rPr lang="en-US" sz="4600" dirty="0">
                <a:cs typeface="Seattle Text"/>
              </a:rPr>
            </a:br>
            <a:br>
              <a:rPr lang="en-US" sz="4600" dirty="0">
                <a:cs typeface="Seattle Text"/>
              </a:rPr>
            </a:br>
            <a:br>
              <a:rPr lang="en-US" sz="4600" dirty="0">
                <a:cs typeface="Seattle Text"/>
              </a:rPr>
            </a:br>
            <a:br>
              <a:rPr lang="en-US" sz="4600" dirty="0">
                <a:cs typeface="Seattle Text"/>
              </a:rPr>
            </a:br>
            <a:r>
              <a:rPr lang="en-US" sz="4900" dirty="0">
                <a:cs typeface="Seattle Text"/>
              </a:rPr>
              <a:t>Restoration Ecologist </a:t>
            </a:r>
            <a:br>
              <a:rPr lang="en-US" sz="4900" dirty="0">
                <a:cs typeface="Seattle Text"/>
              </a:rPr>
            </a:br>
            <a:r>
              <a:rPr lang="en-US" sz="4900">
                <a:cs typeface="Seattle Text"/>
              </a:rPr>
              <a:t>Position Reclassification</a:t>
            </a:r>
            <a:br>
              <a:rPr lang="en-US" sz="4900">
                <a:cs typeface="Seattle Text"/>
              </a:rPr>
            </a:br>
            <a:r>
              <a:rPr lang="en-US" sz="4900">
                <a:cs typeface="Seattle Text"/>
              </a:rPr>
              <a:t>CB 121286</a:t>
            </a:r>
            <a:br>
              <a:rPr lang="en-US" sz="2200" dirty="0">
                <a:latin typeface="Arial"/>
                <a:cs typeface="Seattle Text"/>
              </a:rPr>
            </a:br>
            <a:r>
              <a:rPr lang="en-US" sz="2200" dirty="0">
                <a:ea typeface="Calibri"/>
                <a:cs typeface="Calibri"/>
              </a:rPr>
              <a:t>Lisa Ciecko, Ecology Team Manager</a:t>
            </a:r>
            <a:br>
              <a:rPr lang="en-US" sz="3200" dirty="0">
                <a:ea typeface="Calibri"/>
                <a:cs typeface="Calibri"/>
              </a:rPr>
            </a:br>
            <a:br>
              <a:rPr lang="en-US" sz="3100" dirty="0">
                <a:latin typeface="Arial"/>
                <a:cs typeface="Seattle Text"/>
              </a:rPr>
            </a:br>
            <a:endParaRPr lang="en-US" sz="3100" dirty="0">
              <a:latin typeface="Arial"/>
              <a:cs typeface="Arial"/>
            </a:endParaRPr>
          </a:p>
        </p:txBody>
      </p:sp>
      <p:sp>
        <p:nvSpPr>
          <p:cNvPr id="3" name="Subtitle 2">
            <a:extLst>
              <a:ext uri="{FF2B5EF4-FFF2-40B4-BE49-F238E27FC236}">
                <a16:creationId xmlns:a16="http://schemas.microsoft.com/office/drawing/2014/main" id="{BBA659F2-145A-4D6F-8079-8290319E2695}"/>
              </a:ext>
            </a:extLst>
          </p:cNvPr>
          <p:cNvSpPr>
            <a:spLocks noGrp="1"/>
          </p:cNvSpPr>
          <p:nvPr>
            <p:ph type="subTitle" idx="1"/>
          </p:nvPr>
        </p:nvSpPr>
        <p:spPr>
          <a:xfrm>
            <a:off x="0" y="5872665"/>
            <a:ext cx="7768424" cy="987552"/>
          </a:xfrm>
        </p:spPr>
        <p:txBody>
          <a:bodyPr vert="horz" lIns="91440" tIns="45720" rIns="91440" bIns="45720" rtlCol="0" anchor="t">
            <a:normAutofit fontScale="92500"/>
          </a:bodyPr>
          <a:lstStyle/>
          <a:p>
            <a:r>
              <a:rPr lang="en-US" sz="1900" dirty="0">
                <a:latin typeface="+mj-lt"/>
                <a:ea typeface="Calibri"/>
                <a:cs typeface="Calibri"/>
              </a:rPr>
              <a:t>September 18, 2026</a:t>
            </a:r>
          </a:p>
          <a:p>
            <a:r>
              <a:rPr lang="en-US" sz="2600" b="1" dirty="0">
                <a:latin typeface="+mj-lt"/>
                <a:ea typeface="Calibri"/>
                <a:cs typeface="Calibri"/>
              </a:rPr>
              <a:t>Human Services, Labor &amp; Economic Development Committee </a:t>
            </a:r>
            <a:endParaRPr lang="en-US" sz="2600" b="1" dirty="0">
              <a:latin typeface="+mj-lt"/>
              <a:cs typeface="Arial"/>
            </a:endParaRPr>
          </a:p>
          <a:p>
            <a:endParaRPr lang="en-US" b="1" dirty="0">
              <a:latin typeface="Arial"/>
              <a:ea typeface="Calibri"/>
              <a:cs typeface="Calibri"/>
            </a:endParaRPr>
          </a:p>
          <a:p>
            <a:endParaRPr lang="en-US" b="1" dirty="0">
              <a:latin typeface="Arial"/>
              <a:ea typeface="Calibri"/>
              <a:cs typeface="Calibri"/>
            </a:endParaRPr>
          </a:p>
        </p:txBody>
      </p:sp>
    </p:spTree>
    <p:extLst>
      <p:ext uri="{BB962C8B-B14F-4D97-AF65-F5344CB8AC3E}">
        <p14:creationId xmlns:p14="http://schemas.microsoft.com/office/powerpoint/2010/main" val="2705406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618268-ED09-DAF0-66C5-D20EC28D6AE1}"/>
              </a:ext>
            </a:extLst>
          </p:cNvPr>
          <p:cNvSpPr>
            <a:spLocks noGrp="1"/>
          </p:cNvSpPr>
          <p:nvPr>
            <p:ph idx="1"/>
          </p:nvPr>
        </p:nvSpPr>
        <p:spPr>
          <a:xfrm>
            <a:off x="494230" y="1042624"/>
            <a:ext cx="5504203" cy="2386376"/>
          </a:xfrm>
          <a:solidFill>
            <a:schemeClr val="accent1">
              <a:lumMod val="20000"/>
              <a:lumOff val="80000"/>
            </a:schemeClr>
          </a:solidFill>
        </p:spPr>
        <p:txBody>
          <a:bodyPr vert="horz" lIns="91440" tIns="45720" rIns="91440" bIns="45720" rtlCol="0" anchor="t">
            <a:normAutofit fontScale="92500" lnSpcReduction="10000"/>
          </a:bodyPr>
          <a:lstStyle/>
          <a:p>
            <a:pPr marL="0" indent="0">
              <a:buNone/>
            </a:pPr>
            <a:r>
              <a:rPr lang="en-US" sz="2000">
                <a:ea typeface="Calibri"/>
                <a:cs typeface="Calibri"/>
              </a:rPr>
              <a:t>The scope of Seattle Parks and Recreation’s ecological restoration programming has expanded, requiring a higher level of skill for staff implementing and leading these programs. In response, this legislation:</a:t>
            </a:r>
          </a:p>
          <a:p>
            <a:r>
              <a:rPr lang="en-US" sz="2000" b="1">
                <a:ea typeface="Calibri"/>
                <a:cs typeface="Calibri"/>
              </a:rPr>
              <a:t>retitles</a:t>
            </a:r>
            <a:r>
              <a:rPr lang="en-US" sz="2000">
                <a:ea typeface="Calibri"/>
                <a:cs typeface="Calibri"/>
              </a:rPr>
              <a:t> the Plant Ecologist job title to Restoration Ecologist,</a:t>
            </a:r>
          </a:p>
          <a:p>
            <a:r>
              <a:rPr lang="en-US" sz="2000" b="1">
                <a:ea typeface="Calibri"/>
                <a:cs typeface="Calibri"/>
              </a:rPr>
              <a:t>creates</a:t>
            </a:r>
            <a:r>
              <a:rPr lang="en-US" sz="2000">
                <a:ea typeface="Calibri"/>
                <a:cs typeface="Calibri"/>
              </a:rPr>
              <a:t> a Senior Restoration Ecologist title, and </a:t>
            </a:r>
          </a:p>
          <a:p>
            <a:r>
              <a:rPr lang="en-US" sz="2000" b="1">
                <a:ea typeface="Calibri"/>
                <a:cs typeface="Calibri"/>
              </a:rPr>
              <a:t>establishes pay rates</a:t>
            </a:r>
            <a:r>
              <a:rPr lang="en-US" sz="2000">
                <a:ea typeface="Calibri"/>
                <a:cs typeface="Calibri"/>
              </a:rPr>
              <a:t> for both titles. </a:t>
            </a:r>
            <a:endParaRPr lang="en-US" sz="2000" b="1">
              <a:ea typeface="Calibri"/>
              <a:cs typeface="Calibri"/>
            </a:endParaRPr>
          </a:p>
          <a:p>
            <a:pPr marL="0" indent="0">
              <a:buNone/>
            </a:pPr>
            <a:endParaRPr lang="en-US">
              <a:ea typeface="Calibri"/>
              <a:cs typeface="Calibri"/>
            </a:endParaRPr>
          </a:p>
        </p:txBody>
      </p:sp>
      <p:sp>
        <p:nvSpPr>
          <p:cNvPr id="3" name="Title 2">
            <a:extLst>
              <a:ext uri="{FF2B5EF4-FFF2-40B4-BE49-F238E27FC236}">
                <a16:creationId xmlns:a16="http://schemas.microsoft.com/office/drawing/2014/main" id="{EAB65757-E9DD-0EE1-C710-2B2D54BB5337}"/>
              </a:ext>
            </a:extLst>
          </p:cNvPr>
          <p:cNvSpPr>
            <a:spLocks noGrp="1"/>
          </p:cNvSpPr>
          <p:nvPr>
            <p:ph type="title"/>
          </p:nvPr>
        </p:nvSpPr>
        <p:spPr>
          <a:xfrm>
            <a:off x="365235" y="225911"/>
            <a:ext cx="10515600" cy="759784"/>
          </a:xfrm>
        </p:spPr>
        <p:txBody>
          <a:bodyPr>
            <a:normAutofit/>
          </a:bodyPr>
          <a:lstStyle/>
          <a:p>
            <a:r>
              <a:rPr lang="en-US" sz="3600">
                <a:cs typeface="Seattle Text"/>
              </a:rPr>
              <a:t>Purpose</a:t>
            </a:r>
            <a:endParaRPr lang="en-US" sz="3600"/>
          </a:p>
        </p:txBody>
      </p:sp>
      <p:grpSp>
        <p:nvGrpSpPr>
          <p:cNvPr id="13" name="Group 12" descr="Seattle Parks and Recreation staff at a wetland site (upper left), Green Seattle Partnership youth participants pose in a forested park (upper right), Green Seattle Partnership partner staff and volunteers meet around a table (lower left), Seattle Parks and Recreation staff meet with community member to discuss restoration strategy at an estuary along the Duwamish River (lower right). &#10;">
            <a:extLst>
              <a:ext uri="{FF2B5EF4-FFF2-40B4-BE49-F238E27FC236}">
                <a16:creationId xmlns:a16="http://schemas.microsoft.com/office/drawing/2014/main" id="{736DEDA2-03F2-2C5D-07B0-5A4AD6BEBA84}"/>
              </a:ext>
            </a:extLst>
          </p:cNvPr>
          <p:cNvGrpSpPr/>
          <p:nvPr/>
        </p:nvGrpSpPr>
        <p:grpSpPr>
          <a:xfrm>
            <a:off x="6193569" y="1042624"/>
            <a:ext cx="5754827" cy="4544248"/>
            <a:chOff x="5623035" y="1173283"/>
            <a:chExt cx="5933432" cy="4443499"/>
          </a:xfrm>
        </p:grpSpPr>
        <p:pic>
          <p:nvPicPr>
            <p:cNvPr id="7" name="Picture 6">
              <a:extLst>
                <a:ext uri="{FF2B5EF4-FFF2-40B4-BE49-F238E27FC236}">
                  <a16:creationId xmlns:a16="http://schemas.microsoft.com/office/drawing/2014/main" id="{DE9F1AFA-5101-7322-BAF6-F63D4F328D41}"/>
                </a:ext>
              </a:extLst>
            </p:cNvPr>
            <p:cNvPicPr>
              <a:picLocks noChangeAspect="1"/>
            </p:cNvPicPr>
            <p:nvPr/>
          </p:nvPicPr>
          <p:blipFill>
            <a:blip r:embed="rId3"/>
            <a:srcRect t="6533" b="13937"/>
            <a:stretch>
              <a:fillRect/>
            </a:stretch>
          </p:blipFill>
          <p:spPr>
            <a:xfrm>
              <a:off x="5623035" y="1173283"/>
              <a:ext cx="2914662" cy="2162420"/>
            </a:xfrm>
            <a:prstGeom prst="rect">
              <a:avLst/>
            </a:prstGeom>
          </p:spPr>
        </p:pic>
        <p:pic>
          <p:nvPicPr>
            <p:cNvPr id="9" name="Picture 8">
              <a:extLst>
                <a:ext uri="{FF2B5EF4-FFF2-40B4-BE49-F238E27FC236}">
                  <a16:creationId xmlns:a16="http://schemas.microsoft.com/office/drawing/2014/main" id="{BAE3396B-D774-63AD-B1A3-F9AC69ED1E96}"/>
                </a:ext>
              </a:extLst>
            </p:cNvPr>
            <p:cNvPicPr>
              <a:picLocks noChangeAspect="1"/>
            </p:cNvPicPr>
            <p:nvPr/>
          </p:nvPicPr>
          <p:blipFill>
            <a:blip r:embed="rId4"/>
            <a:stretch>
              <a:fillRect/>
            </a:stretch>
          </p:blipFill>
          <p:spPr>
            <a:xfrm>
              <a:off x="5640366" y="3415095"/>
              <a:ext cx="2897331" cy="2187781"/>
            </a:xfrm>
            <a:prstGeom prst="rect">
              <a:avLst/>
            </a:prstGeom>
          </p:spPr>
        </p:pic>
        <p:pic>
          <p:nvPicPr>
            <p:cNvPr id="10" name="Picture 6">
              <a:extLst>
                <a:ext uri="{FF2B5EF4-FFF2-40B4-BE49-F238E27FC236}">
                  <a16:creationId xmlns:a16="http://schemas.microsoft.com/office/drawing/2014/main" id="{5BE84D41-3D09-26B3-92AB-172E140FD5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9424" y="3429000"/>
              <a:ext cx="2917043" cy="21877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1706E4D5-82E4-D7F9-0883-8F95C7BBD5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39424" y="1173283"/>
              <a:ext cx="2883228" cy="216242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a:extLst>
              <a:ext uri="{FF2B5EF4-FFF2-40B4-BE49-F238E27FC236}">
                <a16:creationId xmlns:a16="http://schemas.microsoft.com/office/drawing/2014/main" id="{2A4DEB9D-B37A-B4A4-D757-27CEA66C426A}"/>
              </a:ext>
            </a:extLst>
          </p:cNvPr>
          <p:cNvSpPr txBox="1"/>
          <p:nvPr/>
        </p:nvSpPr>
        <p:spPr>
          <a:xfrm>
            <a:off x="494230" y="3616312"/>
            <a:ext cx="5650005" cy="2199064"/>
          </a:xfrm>
          <a:prstGeom prst="rect">
            <a:avLst/>
          </a:prstGeom>
          <a:noFill/>
        </p:spPr>
        <p:txBody>
          <a:bodyPr wrap="square" rtlCol="0">
            <a:spAutoFit/>
          </a:bodyPr>
          <a:lstStyle/>
          <a:p>
            <a:r>
              <a:rPr lang="en-US" sz="2000" b="1">
                <a:solidFill>
                  <a:srgbClr val="002060"/>
                </a:solidFill>
                <a:ea typeface="+mn-lt"/>
                <a:cs typeface="+mn-lt"/>
              </a:rPr>
              <a:t>Agenda</a:t>
            </a:r>
          </a:p>
          <a:p>
            <a:pPr marL="285750" indent="-285750">
              <a:lnSpc>
                <a:spcPct val="150000"/>
              </a:lnSpc>
              <a:buFont typeface="Arial" panose="020B0604020202020204" pitchFamily="34" charset="0"/>
              <a:buChar char="•"/>
            </a:pPr>
            <a:r>
              <a:rPr lang="en-US" sz="2000">
                <a:solidFill>
                  <a:srgbClr val="002060"/>
                </a:solidFill>
                <a:ea typeface="+mn-lt"/>
                <a:cs typeface="+mn-lt"/>
              </a:rPr>
              <a:t>Overview of Proposed Changes</a:t>
            </a:r>
          </a:p>
          <a:p>
            <a:pPr marL="285750" indent="-285750">
              <a:lnSpc>
                <a:spcPct val="150000"/>
              </a:lnSpc>
              <a:buFont typeface="Arial" panose="020B0604020202020204" pitchFamily="34" charset="0"/>
              <a:buChar char="•"/>
            </a:pPr>
            <a:r>
              <a:rPr lang="en-US" sz="2000">
                <a:solidFill>
                  <a:srgbClr val="002060"/>
                </a:solidFill>
                <a:ea typeface="+mn-lt"/>
                <a:cs typeface="+mn-lt"/>
              </a:rPr>
              <a:t>Overview of Community and Employee Benefits</a:t>
            </a:r>
          </a:p>
          <a:p>
            <a:pPr marL="285750" indent="-285750">
              <a:lnSpc>
                <a:spcPct val="150000"/>
              </a:lnSpc>
              <a:buFont typeface="Arial" panose="020B0604020202020204" pitchFamily="34" charset="0"/>
              <a:buChar char="•"/>
            </a:pPr>
            <a:r>
              <a:rPr lang="en-US" sz="2000">
                <a:solidFill>
                  <a:srgbClr val="002060"/>
                </a:solidFill>
                <a:ea typeface="+mn-lt"/>
                <a:cs typeface="+mn-lt"/>
              </a:rPr>
              <a:t>Position Change Summary</a:t>
            </a:r>
          </a:p>
          <a:p>
            <a:pPr marL="285750" indent="-285750">
              <a:lnSpc>
                <a:spcPct val="150000"/>
              </a:lnSpc>
              <a:buFont typeface="Arial" panose="020B0604020202020204" pitchFamily="34" charset="0"/>
              <a:buChar char="•"/>
            </a:pPr>
            <a:r>
              <a:rPr lang="en-US" sz="2000">
                <a:solidFill>
                  <a:srgbClr val="002060"/>
                </a:solidFill>
                <a:ea typeface="+mn-lt"/>
                <a:cs typeface="+mn-lt"/>
              </a:rPr>
              <a:t>Q&amp;A</a:t>
            </a:r>
            <a:endParaRPr lang="en-US" sz="2000">
              <a:solidFill>
                <a:srgbClr val="001F52"/>
              </a:solidFill>
              <a:ea typeface="Calibri"/>
              <a:cs typeface="Calibri"/>
            </a:endParaRPr>
          </a:p>
        </p:txBody>
      </p:sp>
    </p:spTree>
    <p:extLst>
      <p:ext uri="{BB962C8B-B14F-4D97-AF65-F5344CB8AC3E}">
        <p14:creationId xmlns:p14="http://schemas.microsoft.com/office/powerpoint/2010/main" val="2245520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B56D7-EF93-2946-9638-4FD3105257A9}"/>
              </a:ext>
            </a:extLst>
          </p:cNvPr>
          <p:cNvSpPr>
            <a:spLocks noGrp="1"/>
          </p:cNvSpPr>
          <p:nvPr>
            <p:ph type="title"/>
          </p:nvPr>
        </p:nvSpPr>
        <p:spPr>
          <a:xfrm>
            <a:off x="323194" y="244565"/>
            <a:ext cx="10515600" cy="659992"/>
          </a:xfrm>
        </p:spPr>
        <p:txBody>
          <a:bodyPr>
            <a:normAutofit/>
          </a:bodyPr>
          <a:lstStyle/>
          <a:p>
            <a:r>
              <a:rPr lang="en-US" sz="3600">
                <a:solidFill>
                  <a:srgbClr val="002060"/>
                </a:solidFill>
                <a:cs typeface="Calibri"/>
              </a:rPr>
              <a:t>Classification Comparison</a:t>
            </a:r>
            <a:endParaRPr lang="en-US" sz="3600" b="1">
              <a:solidFill>
                <a:srgbClr val="002060"/>
              </a:solidFill>
              <a:cs typeface="Calibri"/>
            </a:endParaRPr>
          </a:p>
        </p:txBody>
      </p:sp>
      <p:sp>
        <p:nvSpPr>
          <p:cNvPr id="3" name="Content Placeholder 2">
            <a:extLst>
              <a:ext uri="{FF2B5EF4-FFF2-40B4-BE49-F238E27FC236}">
                <a16:creationId xmlns:a16="http://schemas.microsoft.com/office/drawing/2014/main" id="{69B39C0F-A700-29A6-0FE5-09B8658289AF}"/>
              </a:ext>
            </a:extLst>
          </p:cNvPr>
          <p:cNvSpPr>
            <a:spLocks noGrp="1"/>
          </p:cNvSpPr>
          <p:nvPr>
            <p:ph idx="1"/>
          </p:nvPr>
        </p:nvSpPr>
        <p:spPr>
          <a:xfrm>
            <a:off x="326573" y="1585434"/>
            <a:ext cx="4027713" cy="3992803"/>
          </a:xfrm>
        </p:spPr>
        <p:txBody>
          <a:bodyPr vert="horz" lIns="91440" tIns="45720" rIns="91440" bIns="45720" rtlCol="0" anchor="t">
            <a:noAutofit/>
          </a:bodyPr>
          <a:lstStyle/>
          <a:p>
            <a:pPr marL="0" indent="0">
              <a:lnSpc>
                <a:spcPct val="100000"/>
              </a:lnSpc>
              <a:buNone/>
            </a:pPr>
            <a:r>
              <a:rPr lang="en-US" sz="2000" b="1">
                <a:solidFill>
                  <a:srgbClr val="002060"/>
                </a:solidFill>
                <a:ea typeface="+mn-lt"/>
                <a:cs typeface="+mn-lt"/>
              </a:rPr>
              <a:t>Plant Ecologist</a:t>
            </a:r>
          </a:p>
          <a:p>
            <a:pPr>
              <a:lnSpc>
                <a:spcPct val="100000"/>
              </a:lnSpc>
            </a:pPr>
            <a:r>
              <a:rPr lang="en-US" sz="2000">
                <a:solidFill>
                  <a:srgbClr val="002060"/>
                </a:solidFill>
                <a:ea typeface="+mn-lt"/>
                <a:cs typeface="+mn-lt"/>
              </a:rPr>
              <a:t>Designs, plans, implements, and evaluates a comprehensive vegetation management</a:t>
            </a:r>
          </a:p>
          <a:p>
            <a:pPr>
              <a:lnSpc>
                <a:spcPct val="100000"/>
              </a:lnSpc>
            </a:pPr>
            <a:r>
              <a:rPr lang="en-US" sz="2000">
                <a:solidFill>
                  <a:srgbClr val="002060"/>
                </a:solidFill>
                <a:ea typeface="Calibri"/>
                <a:cs typeface="Calibri"/>
              </a:rPr>
              <a:t>Develops scopes of work and budgets for professional contracts</a:t>
            </a:r>
          </a:p>
          <a:p>
            <a:pPr>
              <a:lnSpc>
                <a:spcPct val="100000"/>
              </a:lnSpc>
            </a:pPr>
            <a:r>
              <a:rPr lang="en-US" sz="2000">
                <a:solidFill>
                  <a:srgbClr val="002060"/>
                </a:solidFill>
                <a:ea typeface="Calibri"/>
                <a:cs typeface="Calibri"/>
              </a:rPr>
              <a:t>May produce research, statistical analysis, and write reports</a:t>
            </a:r>
            <a:endParaRPr lang="en-US">
              <a:solidFill>
                <a:srgbClr val="001F52"/>
              </a:solidFill>
              <a:ea typeface="Calibri"/>
              <a:cs typeface="Calibri"/>
            </a:endParaRPr>
          </a:p>
          <a:p>
            <a:pPr>
              <a:lnSpc>
                <a:spcPct val="100000"/>
              </a:lnSpc>
            </a:pPr>
            <a:r>
              <a:rPr lang="en-US" sz="2000">
                <a:solidFill>
                  <a:srgbClr val="002060"/>
                </a:solidFill>
                <a:ea typeface="Calibri"/>
                <a:cs typeface="Calibri"/>
              </a:rPr>
              <a:t>Engages with immediate staff and regulatory agencies; meets with public to share project information</a:t>
            </a:r>
            <a:endParaRPr lang="en-US">
              <a:solidFill>
                <a:srgbClr val="001F52"/>
              </a:solidFill>
              <a:ea typeface="Calibri"/>
              <a:cs typeface="Calibri"/>
            </a:endParaRPr>
          </a:p>
        </p:txBody>
      </p:sp>
      <p:sp>
        <p:nvSpPr>
          <p:cNvPr id="4" name="Content Placeholder 2">
            <a:extLst>
              <a:ext uri="{FF2B5EF4-FFF2-40B4-BE49-F238E27FC236}">
                <a16:creationId xmlns:a16="http://schemas.microsoft.com/office/drawing/2014/main" id="{0BBC651D-A88C-FEFC-FDCB-46460D4051EA}"/>
              </a:ext>
            </a:extLst>
          </p:cNvPr>
          <p:cNvSpPr txBox="1">
            <a:spLocks/>
          </p:cNvSpPr>
          <p:nvPr/>
        </p:nvSpPr>
        <p:spPr>
          <a:xfrm>
            <a:off x="4717131" y="1580615"/>
            <a:ext cx="7300698" cy="3997622"/>
          </a:xfrm>
          <a:prstGeom prst="rect">
            <a:avLst/>
          </a:prstGeom>
        </p:spPr>
        <p:txBody>
          <a:bodyPr vert="horz" lIns="91440" tIns="45720" rIns="91440" bIns="45720" rtlCol="0" anchor="t">
            <a:no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900" b="1">
                <a:solidFill>
                  <a:srgbClr val="002060"/>
                </a:solidFill>
                <a:ea typeface="+mn-lt"/>
                <a:cs typeface="+mn-lt"/>
              </a:rPr>
              <a:t>Restoration Ecologist: </a:t>
            </a:r>
            <a:endParaRPr lang="en-US" sz="1900"/>
          </a:p>
          <a:p>
            <a:r>
              <a:rPr lang="en-US" sz="2000"/>
              <a:t>Includes all duties outlined for Plant Ecologist</a:t>
            </a:r>
          </a:p>
          <a:p>
            <a:r>
              <a:rPr lang="en-US" sz="2000"/>
              <a:t>Provides technical guidance on terrestrial and aquatic habitat</a:t>
            </a:r>
          </a:p>
          <a:p>
            <a:r>
              <a:rPr lang="en-US" sz="2000"/>
              <a:t>Participates in community engagement, volunteer coordination, and public education related to the City’s ecosystem health goals  </a:t>
            </a:r>
            <a:endParaRPr lang="en-US" sz="2000">
              <a:solidFill>
                <a:srgbClr val="002060"/>
              </a:solidFill>
              <a:ea typeface="+mn-lt"/>
              <a:cs typeface="+mn-lt"/>
            </a:endParaRPr>
          </a:p>
          <a:p>
            <a:pPr marL="0" indent="0">
              <a:buNone/>
            </a:pPr>
            <a:r>
              <a:rPr lang="en-US" sz="1900" b="1">
                <a:solidFill>
                  <a:srgbClr val="002060"/>
                </a:solidFill>
                <a:ea typeface="Calibri"/>
                <a:cs typeface="Calibri"/>
              </a:rPr>
              <a:t>Restoration Ecologist, Senior: </a:t>
            </a:r>
          </a:p>
          <a:p>
            <a:pPr>
              <a:lnSpc>
                <a:spcPct val="100000"/>
              </a:lnSpc>
            </a:pPr>
            <a:r>
              <a:rPr lang="en-US" sz="2000"/>
              <a:t>Functions as project lead on complex or multi-site ecological restoration projects</a:t>
            </a:r>
            <a:endParaRPr lang="en-US" sz="2000">
              <a:ea typeface="Calibri"/>
              <a:cs typeface="Calibri"/>
            </a:endParaRPr>
          </a:p>
          <a:p>
            <a:r>
              <a:rPr lang="en-US" sz="2000"/>
              <a:t>Develops goals and monitoring programs in line with ecological restoration principles</a:t>
            </a:r>
          </a:p>
          <a:p>
            <a:r>
              <a:rPr lang="en-US" sz="2000">
                <a:solidFill>
                  <a:srgbClr val="002060"/>
                </a:solidFill>
                <a:ea typeface="Calibri"/>
                <a:cs typeface="Calibri"/>
              </a:rPr>
              <a:t>Fosters partnerships across departments and with external organizations and community groups</a:t>
            </a:r>
          </a:p>
        </p:txBody>
      </p:sp>
      <p:cxnSp>
        <p:nvCxnSpPr>
          <p:cNvPr id="6" name="Straight Connector 5" descr="This is a decorative line separating two tables of information.">
            <a:extLst>
              <a:ext uri="{FF2B5EF4-FFF2-40B4-BE49-F238E27FC236}">
                <a16:creationId xmlns:a16="http://schemas.microsoft.com/office/drawing/2014/main" id="{D8E3ABB1-EB95-E017-B28B-98A0A56D3D2F}"/>
              </a:ext>
            </a:extLst>
          </p:cNvPr>
          <p:cNvCxnSpPr>
            <a:cxnSpLocks/>
          </p:cNvCxnSpPr>
          <p:nvPr/>
        </p:nvCxnSpPr>
        <p:spPr>
          <a:xfrm>
            <a:off x="4535708" y="1152522"/>
            <a:ext cx="0" cy="465199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8B1E2E7-3AA1-9B68-CBCD-629DF2ED9E28}"/>
              </a:ext>
            </a:extLst>
          </p:cNvPr>
          <p:cNvSpPr txBox="1"/>
          <p:nvPr/>
        </p:nvSpPr>
        <p:spPr>
          <a:xfrm>
            <a:off x="384631" y="1032436"/>
            <a:ext cx="3911598" cy="461665"/>
          </a:xfrm>
          <a:prstGeom prst="rect">
            <a:avLst/>
          </a:prstGeom>
          <a:solidFill>
            <a:schemeClr val="accent1">
              <a:lumMod val="20000"/>
              <a:lumOff val="80000"/>
            </a:schemeClr>
          </a:solidFill>
          <a:ln>
            <a:noFill/>
          </a:ln>
        </p:spPr>
        <p:txBody>
          <a:bodyPr wrap="square" rtlCol="0">
            <a:spAutoFit/>
          </a:bodyPr>
          <a:lstStyle/>
          <a:p>
            <a:pPr algn="ctr"/>
            <a:r>
              <a:rPr lang="en-US" sz="2400" b="1">
                <a:solidFill>
                  <a:schemeClr val="tx2">
                    <a:lumMod val="75000"/>
                  </a:schemeClr>
                </a:solidFill>
              </a:rPr>
              <a:t>Current</a:t>
            </a:r>
          </a:p>
        </p:txBody>
      </p:sp>
      <p:sp>
        <p:nvSpPr>
          <p:cNvPr id="9" name="TextBox 8">
            <a:extLst>
              <a:ext uri="{FF2B5EF4-FFF2-40B4-BE49-F238E27FC236}">
                <a16:creationId xmlns:a16="http://schemas.microsoft.com/office/drawing/2014/main" id="{0C7354E1-203A-1197-2E91-0626BDE4D832}"/>
              </a:ext>
            </a:extLst>
          </p:cNvPr>
          <p:cNvSpPr txBox="1"/>
          <p:nvPr/>
        </p:nvSpPr>
        <p:spPr>
          <a:xfrm>
            <a:off x="4775194" y="1032436"/>
            <a:ext cx="7032175" cy="461665"/>
          </a:xfrm>
          <a:prstGeom prst="rect">
            <a:avLst/>
          </a:prstGeom>
          <a:solidFill>
            <a:schemeClr val="accent1">
              <a:lumMod val="20000"/>
              <a:lumOff val="80000"/>
            </a:schemeClr>
          </a:solidFill>
          <a:ln>
            <a:noFill/>
          </a:ln>
        </p:spPr>
        <p:txBody>
          <a:bodyPr wrap="square" rtlCol="0">
            <a:spAutoFit/>
          </a:bodyPr>
          <a:lstStyle/>
          <a:p>
            <a:pPr algn="ctr"/>
            <a:r>
              <a:rPr lang="en-US" sz="2400" b="1">
                <a:solidFill>
                  <a:schemeClr val="tx2">
                    <a:lumMod val="75000"/>
                  </a:schemeClr>
                </a:solidFill>
              </a:rPr>
              <a:t>Proposed</a:t>
            </a:r>
            <a:r>
              <a:rPr lang="en-US" sz="2400">
                <a:solidFill>
                  <a:schemeClr val="tx2">
                    <a:lumMod val="75000"/>
                  </a:schemeClr>
                </a:solidFill>
              </a:rPr>
              <a:t> </a:t>
            </a:r>
          </a:p>
        </p:txBody>
      </p:sp>
    </p:spTree>
    <p:extLst>
      <p:ext uri="{BB962C8B-B14F-4D97-AF65-F5344CB8AC3E}">
        <p14:creationId xmlns:p14="http://schemas.microsoft.com/office/powerpoint/2010/main" val="404482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3968B-7FFB-6F00-EADD-7B182EF75F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D28698-E8C9-28FE-D000-B88AFFA07766}"/>
              </a:ext>
            </a:extLst>
          </p:cNvPr>
          <p:cNvSpPr>
            <a:spLocks noGrp="1"/>
          </p:cNvSpPr>
          <p:nvPr>
            <p:ph type="title"/>
          </p:nvPr>
        </p:nvSpPr>
        <p:spPr>
          <a:xfrm>
            <a:off x="315310" y="220058"/>
            <a:ext cx="10369637" cy="868213"/>
          </a:xfrm>
        </p:spPr>
        <p:txBody>
          <a:bodyPr>
            <a:normAutofit/>
          </a:bodyPr>
          <a:lstStyle/>
          <a:p>
            <a:r>
              <a:rPr lang="en-US" sz="3600">
                <a:solidFill>
                  <a:srgbClr val="002060"/>
                </a:solidFill>
                <a:cs typeface="Calibri"/>
              </a:rPr>
              <a:t>Benefits</a:t>
            </a:r>
            <a:endParaRPr lang="en-US"/>
          </a:p>
        </p:txBody>
      </p:sp>
      <p:sp>
        <p:nvSpPr>
          <p:cNvPr id="6" name="Content Placeholder 2">
            <a:extLst>
              <a:ext uri="{FF2B5EF4-FFF2-40B4-BE49-F238E27FC236}">
                <a16:creationId xmlns:a16="http://schemas.microsoft.com/office/drawing/2014/main" id="{6E8C6A72-F357-0BFA-7BC5-5D7E4B336608}"/>
              </a:ext>
            </a:extLst>
          </p:cNvPr>
          <p:cNvSpPr>
            <a:spLocks noGrp="1"/>
          </p:cNvSpPr>
          <p:nvPr>
            <p:ph idx="1"/>
          </p:nvPr>
        </p:nvSpPr>
        <p:spPr>
          <a:xfrm>
            <a:off x="531978" y="1206311"/>
            <a:ext cx="4265933" cy="4445378"/>
          </a:xfrm>
        </p:spPr>
        <p:txBody>
          <a:bodyPr vert="horz" lIns="91440" tIns="45720" rIns="91440" bIns="45720" rtlCol="0" anchor="t">
            <a:normAutofit fontScale="92500" lnSpcReduction="10000"/>
          </a:bodyPr>
          <a:lstStyle/>
          <a:p>
            <a:pPr marL="0" indent="0">
              <a:buNone/>
            </a:pPr>
            <a:r>
              <a:rPr lang="en-US" sz="2000" b="1">
                <a:solidFill>
                  <a:srgbClr val="002060"/>
                </a:solidFill>
                <a:ea typeface="+mn-lt"/>
                <a:cs typeface="+mn-lt"/>
              </a:rPr>
              <a:t>Employee</a:t>
            </a:r>
          </a:p>
          <a:p>
            <a:r>
              <a:rPr lang="en-US" sz="2000">
                <a:solidFill>
                  <a:srgbClr val="002060"/>
                </a:solidFill>
                <a:ea typeface="+mn-lt"/>
                <a:cs typeface="+mn-lt"/>
              </a:rPr>
              <a:t>Updates the classification to better align with the growing professional field of Restoration Ecology.</a:t>
            </a:r>
          </a:p>
          <a:p>
            <a:r>
              <a:rPr lang="en-US" sz="2000">
                <a:solidFill>
                  <a:srgbClr val="002060"/>
                </a:solidFill>
                <a:ea typeface="+mn-lt"/>
                <a:cs typeface="+mn-lt"/>
              </a:rPr>
              <a:t>Creates a career progression path.</a:t>
            </a:r>
          </a:p>
          <a:p>
            <a:r>
              <a:rPr lang="en-US" sz="2000">
                <a:solidFill>
                  <a:srgbClr val="002060"/>
                </a:solidFill>
                <a:ea typeface="+mn-lt"/>
                <a:cs typeface="+mn-lt"/>
              </a:rPr>
              <a:t>Aids recruitment for two positions currently vacant.</a:t>
            </a:r>
          </a:p>
          <a:p>
            <a:pPr marL="0" indent="0">
              <a:buNone/>
            </a:pPr>
            <a:r>
              <a:rPr lang="en-US" sz="2000" b="1">
                <a:solidFill>
                  <a:srgbClr val="002060"/>
                </a:solidFill>
                <a:ea typeface="+mn-lt"/>
                <a:cs typeface="+mn-lt"/>
              </a:rPr>
              <a:t>Community</a:t>
            </a:r>
          </a:p>
          <a:p>
            <a:r>
              <a:rPr lang="en-US" sz="2000">
                <a:solidFill>
                  <a:srgbClr val="002060"/>
                </a:solidFill>
                <a:ea typeface="+mn-lt"/>
                <a:cs typeface="+mn-lt"/>
              </a:rPr>
              <a:t>Increases the City’s capacity and effectiveness in delivering ecosystem restoration commitments to community. </a:t>
            </a:r>
          </a:p>
          <a:p>
            <a:r>
              <a:rPr lang="en-US" sz="2000">
                <a:solidFill>
                  <a:srgbClr val="002060"/>
                </a:solidFill>
                <a:ea typeface="+mn-lt"/>
                <a:cs typeface="+mn-lt"/>
              </a:rPr>
              <a:t>Affirms ecosystem health, livability, and climate justice as a shared priority with city residents.</a:t>
            </a:r>
          </a:p>
          <a:p>
            <a:pPr marL="0" indent="0">
              <a:buNone/>
            </a:pPr>
            <a:endParaRPr lang="en-US" sz="2000">
              <a:solidFill>
                <a:srgbClr val="002060"/>
              </a:solidFill>
              <a:ea typeface="Calibri"/>
              <a:cs typeface="Calibri"/>
            </a:endParaRPr>
          </a:p>
          <a:p>
            <a:pPr marL="0" indent="0">
              <a:spcAft>
                <a:spcPts val="1200"/>
              </a:spcAft>
              <a:buNone/>
            </a:pPr>
            <a:endParaRPr lang="en-US" sz="2200">
              <a:solidFill>
                <a:srgbClr val="001F52"/>
              </a:solidFill>
              <a:latin typeface="Arial" panose="020B0604020202020204" pitchFamily="34" charset="0"/>
              <a:ea typeface="Calibri"/>
              <a:cs typeface="Arial" panose="020B0604020202020204" pitchFamily="34" charset="0"/>
            </a:endParaRPr>
          </a:p>
        </p:txBody>
      </p:sp>
      <p:pic>
        <p:nvPicPr>
          <p:cNvPr id="7" name="Picture 6" descr="A photo of Seattle Parks and Recreation staff leading a tour in the forest at Seward Park, sharing ecological restoration strategies and action with a group. ">
            <a:extLst>
              <a:ext uri="{FF2B5EF4-FFF2-40B4-BE49-F238E27FC236}">
                <a16:creationId xmlns:a16="http://schemas.microsoft.com/office/drawing/2014/main" id="{0C15711C-69F4-94D9-2197-7BD0BA737BC3}"/>
              </a:ext>
            </a:extLst>
          </p:cNvPr>
          <p:cNvPicPr>
            <a:picLocks noChangeAspect="1"/>
          </p:cNvPicPr>
          <p:nvPr/>
        </p:nvPicPr>
        <p:blipFill>
          <a:blip r:embed="rId3"/>
          <a:srcRect b="13244"/>
          <a:stretch>
            <a:fillRect/>
          </a:stretch>
        </p:blipFill>
        <p:spPr>
          <a:xfrm>
            <a:off x="5139559" y="1200238"/>
            <a:ext cx="6249894" cy="4082578"/>
          </a:xfrm>
          <a:prstGeom prst="rect">
            <a:avLst/>
          </a:prstGeom>
        </p:spPr>
      </p:pic>
    </p:spTree>
    <p:extLst>
      <p:ext uri="{BB962C8B-B14F-4D97-AF65-F5344CB8AC3E}">
        <p14:creationId xmlns:p14="http://schemas.microsoft.com/office/powerpoint/2010/main" val="3772385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3CA45-4088-CF6C-11A8-77803278C4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A4EDD-C3E3-857E-B4E9-A7E7A302790B}"/>
              </a:ext>
            </a:extLst>
          </p:cNvPr>
          <p:cNvSpPr>
            <a:spLocks noGrp="1"/>
          </p:cNvSpPr>
          <p:nvPr>
            <p:ph type="title"/>
          </p:nvPr>
        </p:nvSpPr>
        <p:spPr>
          <a:xfrm>
            <a:off x="231336" y="363608"/>
            <a:ext cx="11394622" cy="548642"/>
          </a:xfrm>
        </p:spPr>
        <p:txBody>
          <a:bodyPr>
            <a:noAutofit/>
          </a:bodyPr>
          <a:lstStyle/>
          <a:p>
            <a:br>
              <a:rPr lang="en-US" sz="3600" b="1">
                <a:solidFill>
                  <a:srgbClr val="002060"/>
                </a:solidFill>
                <a:cs typeface="Calibri"/>
              </a:rPr>
            </a:br>
            <a:r>
              <a:rPr lang="en-US" sz="3600">
                <a:solidFill>
                  <a:srgbClr val="002060"/>
                </a:solidFill>
                <a:cs typeface="Calibri"/>
              </a:rPr>
              <a:t> Position Change Summary</a:t>
            </a:r>
            <a:br>
              <a:rPr lang="en-US" sz="3600" b="1">
                <a:solidFill>
                  <a:srgbClr val="002060"/>
                </a:solidFill>
                <a:latin typeface="Calbri"/>
                <a:cs typeface="Calibri"/>
              </a:rPr>
            </a:br>
            <a:endParaRPr lang="en-US" sz="3600">
              <a:latin typeface="Calbri"/>
            </a:endParaRPr>
          </a:p>
        </p:txBody>
      </p:sp>
      <p:graphicFrame>
        <p:nvGraphicFramePr>
          <p:cNvPr id="6" name="Table 5">
            <a:extLst>
              <a:ext uri="{FF2B5EF4-FFF2-40B4-BE49-F238E27FC236}">
                <a16:creationId xmlns:a16="http://schemas.microsoft.com/office/drawing/2014/main" id="{B238B46E-1609-41CC-5D9D-AB9835D6150E}"/>
              </a:ext>
            </a:extLst>
          </p:cNvPr>
          <p:cNvGraphicFramePr>
            <a:graphicFrameLocks noGrp="1"/>
          </p:cNvGraphicFramePr>
          <p:nvPr>
            <p:extLst>
              <p:ext uri="{D42A27DB-BD31-4B8C-83A1-F6EECF244321}">
                <p14:modId xmlns:p14="http://schemas.microsoft.com/office/powerpoint/2010/main" val="3212476160"/>
              </p:ext>
            </p:extLst>
          </p:nvPr>
        </p:nvGraphicFramePr>
        <p:xfrm>
          <a:off x="1160476" y="1730823"/>
          <a:ext cx="9536342" cy="1920240"/>
        </p:xfrm>
        <a:graphic>
          <a:graphicData uri="http://schemas.openxmlformats.org/drawingml/2006/table">
            <a:tbl>
              <a:tblPr firstRow="1" bandRow="1">
                <a:tableStyleId>{5C22544A-7EE6-4342-B048-85BDC9FD1C3A}</a:tableStyleId>
              </a:tblPr>
              <a:tblGrid>
                <a:gridCol w="2624866">
                  <a:extLst>
                    <a:ext uri="{9D8B030D-6E8A-4147-A177-3AD203B41FA5}">
                      <a16:colId xmlns:a16="http://schemas.microsoft.com/office/drawing/2014/main" val="662876539"/>
                    </a:ext>
                  </a:extLst>
                </a:gridCol>
                <a:gridCol w="3605110">
                  <a:extLst>
                    <a:ext uri="{9D8B030D-6E8A-4147-A177-3AD203B41FA5}">
                      <a16:colId xmlns:a16="http://schemas.microsoft.com/office/drawing/2014/main" val="1769457781"/>
                    </a:ext>
                  </a:extLst>
                </a:gridCol>
                <a:gridCol w="1261241">
                  <a:extLst>
                    <a:ext uri="{9D8B030D-6E8A-4147-A177-3AD203B41FA5}">
                      <a16:colId xmlns:a16="http://schemas.microsoft.com/office/drawing/2014/main" val="1823399812"/>
                    </a:ext>
                  </a:extLst>
                </a:gridCol>
                <a:gridCol w="2045125">
                  <a:extLst>
                    <a:ext uri="{9D8B030D-6E8A-4147-A177-3AD203B41FA5}">
                      <a16:colId xmlns:a16="http://schemas.microsoft.com/office/drawing/2014/main" val="2577143495"/>
                    </a:ext>
                  </a:extLst>
                </a:gridCol>
              </a:tblGrid>
              <a:tr h="370840">
                <a:tc>
                  <a:txBody>
                    <a:bodyPr/>
                    <a:lstStyle/>
                    <a:p>
                      <a:r>
                        <a:rPr lang="en-US"/>
                        <a:t>Current Classification</a:t>
                      </a:r>
                    </a:p>
                  </a:txBody>
                  <a:tcPr/>
                </a:tc>
                <a:tc>
                  <a:txBody>
                    <a:bodyPr/>
                    <a:lstStyle/>
                    <a:p>
                      <a:r>
                        <a:rPr lang="en-US"/>
                        <a:t>Proposed Classification</a:t>
                      </a:r>
                    </a:p>
                  </a:txBody>
                  <a:tcPr/>
                </a:tc>
                <a:tc>
                  <a:txBody>
                    <a:bodyPr/>
                    <a:lstStyle/>
                    <a:p>
                      <a:pPr algn="ctr"/>
                      <a:r>
                        <a:rPr lang="en-US"/>
                        <a:t>Number of Positions</a:t>
                      </a:r>
                    </a:p>
                  </a:txBody>
                  <a:tcPr/>
                </a:tc>
                <a:tc>
                  <a:txBody>
                    <a:bodyPr/>
                    <a:lstStyle/>
                    <a:p>
                      <a:pPr algn="ctr"/>
                      <a:r>
                        <a:rPr lang="en-US"/>
                        <a:t>Proposed </a:t>
                      </a:r>
                    </a:p>
                    <a:p>
                      <a:pPr algn="ctr"/>
                      <a:r>
                        <a:rPr lang="en-US"/>
                        <a:t>Rates of Pay</a:t>
                      </a:r>
                    </a:p>
                  </a:txBody>
                  <a:tcPr/>
                </a:tc>
                <a:extLst>
                  <a:ext uri="{0D108BD9-81ED-4DB2-BD59-A6C34878D82A}">
                    <a16:rowId xmlns:a16="http://schemas.microsoft.com/office/drawing/2014/main" val="1365494830"/>
                  </a:ext>
                </a:extLst>
              </a:tr>
              <a:tr h="421148">
                <a:tc>
                  <a:txBody>
                    <a:bodyPr/>
                    <a:lstStyle/>
                    <a:p>
                      <a:r>
                        <a:rPr lang="en-US"/>
                        <a:t>Plant Ecologist</a:t>
                      </a:r>
                    </a:p>
                  </a:txBody>
                  <a:tcPr/>
                </a:tc>
                <a:tc>
                  <a:txBody>
                    <a:bodyPr/>
                    <a:lstStyle/>
                    <a:p>
                      <a:r>
                        <a:rPr lang="en-US"/>
                        <a:t>Restoration Ecologist</a:t>
                      </a:r>
                    </a:p>
                  </a:txBody>
                  <a:tcPr/>
                </a:tc>
                <a:tc>
                  <a:txBody>
                    <a:bodyPr/>
                    <a:lstStyle/>
                    <a:p>
                      <a:pPr algn="ctr"/>
                      <a:r>
                        <a:rPr lang="en-US"/>
                        <a:t>1</a:t>
                      </a:r>
                    </a:p>
                  </a:txBody>
                  <a:tcPr/>
                </a:tc>
                <a:tc>
                  <a:txBody>
                    <a:bodyPr/>
                    <a:lstStyle/>
                    <a:p>
                      <a:pPr lvl="0" algn="ctr">
                        <a:buNone/>
                      </a:pPr>
                      <a:r>
                        <a:rPr lang="en-US"/>
                        <a:t>$43.12 </a:t>
                      </a:r>
                      <a:r>
                        <a:rPr lang="en-US" sz="1600" b="0" i="0" u="none" strike="noStrike" noProof="0">
                          <a:solidFill>
                            <a:srgbClr val="003DA5"/>
                          </a:solidFill>
                          <a:latin typeface="Calibri"/>
                          <a:ea typeface="Calibri"/>
                          <a:cs typeface="Calibri"/>
                        </a:rPr>
                        <a:t>–</a:t>
                      </a:r>
                      <a:r>
                        <a:rPr lang="en-US"/>
                        <a:t> $50.33</a:t>
                      </a:r>
                    </a:p>
                    <a:p>
                      <a:pPr algn="ctr"/>
                      <a:r>
                        <a:rPr lang="en-US"/>
                        <a:t>(No Rate Change)</a:t>
                      </a:r>
                    </a:p>
                  </a:txBody>
                  <a:tcPr/>
                </a:tc>
                <a:extLst>
                  <a:ext uri="{0D108BD9-81ED-4DB2-BD59-A6C34878D82A}">
                    <a16:rowId xmlns:a16="http://schemas.microsoft.com/office/drawing/2014/main" val="4197909343"/>
                  </a:ext>
                </a:extLst>
              </a:tr>
              <a:tr h="370840">
                <a:tc>
                  <a:txBody>
                    <a:bodyPr/>
                    <a:lstStyle/>
                    <a:p>
                      <a:r>
                        <a:rPr lang="en-US"/>
                        <a:t>Plant Ecologist</a:t>
                      </a:r>
                    </a:p>
                  </a:txBody>
                  <a:tcPr/>
                </a:tc>
                <a:tc>
                  <a:txBody>
                    <a:bodyPr/>
                    <a:lstStyle/>
                    <a:p>
                      <a:r>
                        <a:rPr lang="en-US"/>
                        <a:t>Senior Restoration Ecologist</a:t>
                      </a:r>
                    </a:p>
                  </a:txBody>
                  <a:tcPr/>
                </a:tc>
                <a:tc>
                  <a:txBody>
                    <a:bodyPr/>
                    <a:lstStyle/>
                    <a:p>
                      <a:pPr algn="ctr"/>
                      <a:r>
                        <a:rPr lang="en-US"/>
                        <a:t>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$47.38 – $55.19</a:t>
                      </a:r>
                    </a:p>
                    <a:p>
                      <a:pPr algn="ctr"/>
                      <a:endParaRPr lang="en-US"/>
                    </a:p>
                  </a:txBody>
                  <a:tcPr/>
                </a:tc>
                <a:extLst>
                  <a:ext uri="{0D108BD9-81ED-4DB2-BD59-A6C34878D82A}">
                    <a16:rowId xmlns:a16="http://schemas.microsoft.com/office/drawing/2014/main" val="1780255136"/>
                  </a:ext>
                </a:extLst>
              </a:tr>
            </a:tbl>
          </a:graphicData>
        </a:graphic>
      </p:graphicFrame>
      <p:sp>
        <p:nvSpPr>
          <p:cNvPr id="4" name="Content Placeholder 2">
            <a:extLst>
              <a:ext uri="{FF2B5EF4-FFF2-40B4-BE49-F238E27FC236}">
                <a16:creationId xmlns:a16="http://schemas.microsoft.com/office/drawing/2014/main" id="{89191DF1-0F5A-DE39-F128-7D6E7468A28F}"/>
              </a:ext>
            </a:extLst>
          </p:cNvPr>
          <p:cNvSpPr>
            <a:spLocks noGrp="1"/>
          </p:cNvSpPr>
          <p:nvPr>
            <p:ph idx="1"/>
          </p:nvPr>
        </p:nvSpPr>
        <p:spPr>
          <a:xfrm>
            <a:off x="670847" y="4834691"/>
            <a:ext cx="10515600" cy="548643"/>
          </a:xfrm>
        </p:spPr>
        <p:txBody>
          <a:bodyPr vert="horz" lIns="91440" tIns="45720" rIns="91440" bIns="45720" rtlCol="0" anchor="t">
            <a:normAutofit fontScale="92500" lnSpcReduction="20000"/>
          </a:bodyPr>
          <a:lstStyle/>
          <a:p>
            <a:r>
              <a:rPr lang="en-US" sz="2000">
                <a:solidFill>
                  <a:srgbClr val="002060"/>
                </a:solidFill>
                <a:ea typeface="+mn-lt"/>
                <a:cs typeface="+mn-lt"/>
              </a:rPr>
              <a:t>Anticipated ~$23K annual impact to Green Seattle Partnership line of business to be covered within existing budget.</a:t>
            </a:r>
            <a:endParaRPr lang="en-US" sz="2000">
              <a:solidFill>
                <a:srgbClr val="002060"/>
              </a:solidFill>
              <a:highlight>
                <a:srgbClr val="FFFF00"/>
              </a:highlight>
            </a:endParaRPr>
          </a:p>
          <a:p>
            <a:pPr marL="0" indent="0">
              <a:spcAft>
                <a:spcPts val="1200"/>
              </a:spcAft>
              <a:buNone/>
            </a:pPr>
            <a:endParaRPr lang="en-US" sz="2200">
              <a:solidFill>
                <a:srgbClr val="001F52"/>
              </a:solidFill>
              <a:latin typeface="Arial" panose="020B0604020202020204" pitchFamily="34" charset="0"/>
              <a:ea typeface="Calibri"/>
              <a:cs typeface="Arial" panose="020B0604020202020204" pitchFamily="34" charset="0"/>
            </a:endParaRPr>
          </a:p>
        </p:txBody>
      </p:sp>
      <p:sp>
        <p:nvSpPr>
          <p:cNvPr id="7" name="Title 1">
            <a:extLst>
              <a:ext uri="{FF2B5EF4-FFF2-40B4-BE49-F238E27FC236}">
                <a16:creationId xmlns:a16="http://schemas.microsoft.com/office/drawing/2014/main" id="{01D86D74-FD61-8CC4-92F2-8D5FA3F138EC}"/>
              </a:ext>
            </a:extLst>
          </p:cNvPr>
          <p:cNvSpPr txBox="1">
            <a:spLocks/>
          </p:cNvSpPr>
          <p:nvPr/>
        </p:nvSpPr>
        <p:spPr>
          <a:xfrm>
            <a:off x="579408" y="4167057"/>
            <a:ext cx="10515600" cy="8682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lumMod val="50000"/>
                  </a:schemeClr>
                </a:solidFill>
                <a:latin typeface="+mj-lt"/>
                <a:ea typeface="+mj-ea"/>
                <a:cs typeface="+mj-cs"/>
              </a:defRPr>
            </a:lvl1pPr>
          </a:lstStyle>
          <a:p>
            <a:r>
              <a:rPr lang="en-US" sz="2400">
                <a:solidFill>
                  <a:srgbClr val="002060"/>
                </a:solidFill>
                <a:latin typeface="+mn-lt"/>
                <a:cs typeface="Calibri"/>
              </a:rPr>
              <a:t>Fiscal Impact:</a:t>
            </a:r>
          </a:p>
        </p:txBody>
      </p:sp>
      <p:sp>
        <p:nvSpPr>
          <p:cNvPr id="9" name="TextBox 8">
            <a:extLst>
              <a:ext uri="{FF2B5EF4-FFF2-40B4-BE49-F238E27FC236}">
                <a16:creationId xmlns:a16="http://schemas.microsoft.com/office/drawing/2014/main" id="{632795E0-1E46-9715-45E4-590E027E2745}"/>
              </a:ext>
            </a:extLst>
          </p:cNvPr>
          <p:cNvSpPr txBox="1"/>
          <p:nvPr/>
        </p:nvSpPr>
        <p:spPr>
          <a:xfrm>
            <a:off x="579406" y="1056461"/>
            <a:ext cx="7584879" cy="461665"/>
          </a:xfrm>
          <a:prstGeom prst="rect">
            <a:avLst/>
          </a:prstGeom>
          <a:noFill/>
        </p:spPr>
        <p:txBody>
          <a:bodyPr wrap="square" lIns="91440" tIns="45720" rIns="91440" bIns="45720" anchor="t">
            <a:spAutoFit/>
          </a:bodyPr>
          <a:lstStyle/>
          <a:p>
            <a:r>
              <a:rPr lang="en-US" sz="2400" b="1">
                <a:solidFill>
                  <a:srgbClr val="002060"/>
                </a:solidFill>
                <a:latin typeface="Calbri"/>
                <a:cs typeface="Calibri"/>
              </a:rPr>
              <a:t>Proposed Changes to Job Titles &amp; Rates of Pay:</a:t>
            </a:r>
            <a:endParaRPr lang="en-US" sz="2400" b="1"/>
          </a:p>
        </p:txBody>
      </p:sp>
    </p:spTree>
    <p:extLst>
      <p:ext uri="{BB962C8B-B14F-4D97-AF65-F5344CB8AC3E}">
        <p14:creationId xmlns:p14="http://schemas.microsoft.com/office/powerpoint/2010/main" val="3213552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B91EA-2876-4CDD-BBDF-33F1F234F66C}"/>
              </a:ext>
            </a:extLst>
          </p:cNvPr>
          <p:cNvSpPr>
            <a:spLocks noGrp="1"/>
          </p:cNvSpPr>
          <p:nvPr>
            <p:ph type="title"/>
          </p:nvPr>
        </p:nvSpPr>
        <p:spPr>
          <a:xfrm>
            <a:off x="4579927" y="2103437"/>
            <a:ext cx="2372666" cy="1325563"/>
          </a:xfrm>
        </p:spPr>
        <p:txBody>
          <a:bodyPr>
            <a:normAutofit/>
          </a:bodyPr>
          <a:lstStyle/>
          <a:p>
            <a:r>
              <a:rPr lang="en-US" sz="3600">
                <a:solidFill>
                  <a:srgbClr val="002060"/>
                </a:solidFill>
                <a:ea typeface="+mn-ea"/>
                <a:cs typeface="Arial"/>
              </a:rPr>
              <a:t>Questions</a:t>
            </a:r>
            <a:r>
              <a:rPr lang="en-US">
                <a:solidFill>
                  <a:srgbClr val="002060"/>
                </a:solidFill>
                <a:ea typeface="+mn-ea"/>
                <a:cs typeface="Arial"/>
              </a:rPr>
              <a:t>?</a:t>
            </a:r>
          </a:p>
        </p:txBody>
      </p:sp>
    </p:spTree>
    <p:extLst>
      <p:ext uri="{BB962C8B-B14F-4D97-AF65-F5344CB8AC3E}">
        <p14:creationId xmlns:p14="http://schemas.microsoft.com/office/powerpoint/2010/main" val="2761075797"/>
      </p:ext>
    </p:extLst>
  </p:cSld>
  <p:clrMapOvr>
    <a:masterClrMapping/>
  </p:clrMapOvr>
</p:sld>
</file>

<file path=ppt/theme/theme1.xml><?xml version="1.0" encoding="utf-8"?>
<a:theme xmlns:a="http://schemas.openxmlformats.org/drawingml/2006/main" name="Office Theme">
  <a:themeElements>
    <a:clrScheme name="Custom 1">
      <a:dk1>
        <a:srgbClr val="003DA5"/>
      </a:dk1>
      <a:lt1>
        <a:sysClr val="window" lastClr="FFFFFF"/>
      </a:lt1>
      <a:dk2>
        <a:srgbClr val="003DA5"/>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Seattle Tex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yWide Template" id="{87AC6EA4-4B3C-4B17-982F-F2C341CD848F}" vid="{B0CD4B54-0E89-4E54-A12D-491331B28B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City Attachment" ma:contentTypeID="0x01010078AD28263C7F574799B5B1DB9B2B090800DDAC0BC181249F4ABB328E3FA44E6F86" ma:contentTypeVersion="9" ma:contentTypeDescription="Create a new document." ma:contentTypeScope="" ma:versionID="0eba123b9ac8495b9e8d44978190863b">
  <xsd:schema xmlns:xsd="http://www.w3.org/2001/XMLSchema" xmlns:xs="http://www.w3.org/2001/XMLSchema" xmlns:p="http://schemas.microsoft.com/office/2006/metadata/properties" xmlns:ns2="07fd993a-42f5-4c6d-baca-5e0df26ee0ee" xmlns:ns3="66091077-0018-4d97-8229-652e5486a31a" targetNamespace="http://schemas.microsoft.com/office/2006/metadata/properties" ma:root="true" ma:fieldsID="8d7ab2cbc3c37861b49d1b4f98500426" ns2:_="" ns3:_="">
    <xsd:import namespace="07fd993a-42f5-4c6d-baca-5e0df26ee0ee"/>
    <xsd:import namespace="66091077-0018-4d97-8229-652e5486a31a"/>
    <xsd:element name="properties">
      <xsd:complexType>
        <xsd:sequence>
          <xsd:element name="documentManagement">
            <xsd:complexType>
              <xsd:all>
                <xsd:element ref="ns2:EuExternalId" minOccurs="0"/>
                <xsd:element ref="ns2:EuJurisdiction" minOccurs="0"/>
                <xsd:element ref="ns2:EuSourceUrl" minOccurs="0"/>
                <xsd:element ref="ns2:EuLoaderVersion"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fd993a-42f5-4c6d-baca-5e0df26ee0ee" elementFormDefault="qualified">
    <xsd:import namespace="http://schemas.microsoft.com/office/2006/documentManagement/types"/>
    <xsd:import namespace="http://schemas.microsoft.com/office/infopath/2007/PartnerControls"/>
    <xsd:element name="EuExternalId" ma:index="8" nillable="true" ma:displayName="External ID" ma:indexed="true" ma:internalName="EuExternalId" ma:readOnly="false">
      <xsd:simpleType>
        <xsd:restriction base="dms:Text"/>
      </xsd:simpleType>
    </xsd:element>
    <xsd:element name="EuJurisdiction" ma:index="9" nillable="true" ma:displayName="Jurisdiction" ma:indexed="true" ma:internalName="EuJurisdiction" ma:readOnly="false">
      <xsd:simpleType>
        <xsd:union memberTypes="dms:Text">
          <xsd:simpleType>
            <xsd:restriction base="dms:Choice">
              <xsd:enumeration value="Federal"/>
            </xsd:restriction>
          </xsd:simpleType>
        </xsd:union>
      </xsd:simpleType>
    </xsd:element>
    <xsd:element name="EuSourceUrl" ma:index="10" nillable="true" ma:displayName="Source URL" ma:internalName="EuSourceUrl">
      <xsd:simpleType>
        <xsd:restriction base="dms:Text"/>
      </xsd:simpleType>
    </xsd:element>
    <xsd:element name="EuLoaderVersion" ma:index="11" nillable="true" ma:displayName="Loader Version" ma:internalName="EuLoaderVersion">
      <xsd:simpleType>
        <xsd:restriction base="dms:Number"/>
      </xsd:simpleType>
    </xsd:element>
    <xsd:element name="TaxCatchAll" ma:index="13" nillable="true" ma:displayName="Taxonomy Catch All Column" ma:hidden="true" ma:list="{a738484c-1bbf-4faa-b0af-40dacb0c4b59}" ma:internalName="TaxCatchAll" ma:showField="CatchAllData" ma:web="07fd993a-42f5-4c6d-baca-5e0df26ee0e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6091077-0018-4d97-8229-652e5486a31a" elementFormDefault="qualified">
    <xsd:import namespace="http://schemas.microsoft.com/office/2006/documentManagement/types"/>
    <xsd:import namespace="http://schemas.microsoft.com/office/infopath/2007/PartnerControls"/>
    <xsd:element name="lcf76f155ced4ddcb4097134ff3c332f" ma:index="12" nillable="true" ma:displayName="Image Tags_0" ma:hidden="true" ma:internalName="lcf76f155ced4ddcb4097134ff3c332f">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7fd993a-42f5-4c6d-baca-5e0df26ee0ee" xsi:nil="true"/>
    <lcf76f155ced4ddcb4097134ff3c332f xmlns="66091077-0018-4d97-8229-652e5486a31a" xsi:nil="true"/>
    <EuLoaderVersion xmlns="07fd993a-42f5-4c6d-baca-5e0df26ee0ee">1</EuLoaderVersion>
    <EuSourceUrl xmlns="07fd993a-42f5-4c6d-baca-5e0df26ee0ee">https://legistar2.granicus.com/seattle/attachments/8efe6441-528f-4189-b400-c6ae245fb1e1.pptx</EuSourceUrl>
    <EuExternalId xmlns="07fd993a-42f5-4c6d-baca-5e0df26ee0ee">sea|17292|attachment|49459</EuExternalId>
    <EuJurisdiction xmlns="07fd993a-42f5-4c6d-baca-5e0df26ee0ee">US-WA-SEA</EuJurisdiction>
  </documentManagement>
</p:properties>
</file>

<file path=customXml/itemProps1.xml><?xml version="1.0" encoding="utf-8"?>
<ds:datastoreItem xmlns:ds="http://schemas.openxmlformats.org/officeDocument/2006/customXml" ds:itemID="{98638F80-4CD9-4E30-A6F8-B78B033DD3F8}">
  <ds:schemaRefs>
    <ds:schemaRef ds:uri="http://schemas.microsoft.com/sharepoint/v3/contenttype/forms"/>
  </ds:schemaRefs>
</ds:datastoreItem>
</file>

<file path=customXml/itemProps2.xml><?xml version="1.0" encoding="utf-8"?>
<ds:datastoreItem xmlns:ds="http://schemas.openxmlformats.org/officeDocument/2006/customXml" ds:itemID="{1172A764-4440-4FD4-8C4C-4627A1884A57}"/>
</file>

<file path=customXml/itemProps3.xml><?xml version="1.0" encoding="utf-8"?>
<ds:datastoreItem xmlns:ds="http://schemas.openxmlformats.org/officeDocument/2006/customXml" ds:itemID="{2F0CD351-0561-4B41-9079-EB7703943CEB}">
  <ds:schemaRefs>
    <ds:schemaRef ds:uri="57e69040-922c-4d17-9e98-b15bbd348483"/>
    <ds:schemaRef ds:uri="97c2a25c-25db-4634-b347-87ab0af10b27"/>
    <ds:schemaRef ds:uri="ff7e52d5-961c-41d4-9f99-dbde9ec38fc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b0c85412-45ae-41a9-a0bb-85ce51911d0a"/>
    <ds:schemaRef ds:uri="cf20c83a-f31c-44f3-88fd-854c7dd8244a"/>
  </ds:schemaRefs>
</ds:datastoreItem>
</file>

<file path=docMetadata/LabelInfo.xml><?xml version="1.0" encoding="utf-8"?>
<clbl:labelList xmlns:clbl="http://schemas.microsoft.com/office/2020/mipLabelMetadata">
  <clbl:label id="{662f23f7-e650-410c-b749-92297414ea08}" enabled="1" method="Standard" siteId="{78e61e45-6beb-4009-8f99-359d8b54f41b}" removed="0"/>
</clbl:labelList>
</file>

<file path=docProps/app.xml><?xml version="1.0" encoding="utf-8"?>
<Properties xmlns="http://schemas.openxmlformats.org/officeDocument/2006/extended-properties" xmlns:vt="http://schemas.openxmlformats.org/officeDocument/2006/docPropsVTypes">
  <Template/>
  <TotalTime>126</TotalTime>
  <Words>593</Words>
  <Application>Microsoft Office PowerPoint</Application>
  <PresentationFormat>Widescreen</PresentationFormat>
  <Paragraphs>70</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              Restoration Ecologist  Position Reclassification CB 121286 Lisa Ciecko, Ecology Team Manager  </vt:lpstr>
      <vt:lpstr>Purpose</vt:lpstr>
      <vt:lpstr>Classification Comparison</vt:lpstr>
      <vt:lpstr>Benefits</vt:lpstr>
      <vt:lpstr>  Position Change Summary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Runde, Eleanor</dc:creator>
  <cp:lastModifiedBy>Watanabe, Josie</cp:lastModifiedBy>
  <cp:revision>4</cp:revision>
  <dcterms:created xsi:type="dcterms:W3CDTF">2018-04-10T21:09:57Z</dcterms:created>
  <dcterms:modified xsi:type="dcterms:W3CDTF">2026-09-14T23:46:35Z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0x01010078AD28263C7F574799B5B1DB9B2B090800DDAC0BC181249F4ABB328E3FA44E6F86</vt:lpwstr>
  </property>
</Properties>
</file>