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54" r:id="rId4"/>
  </p:sldMasterIdLst>
  <p:notesMasterIdLst>
    <p:notesMasterId r:id="rId16"/>
  </p:notesMasterIdLst>
  <p:handoutMasterIdLst>
    <p:handoutMasterId r:id="rId17"/>
  </p:handoutMasterIdLst>
  <p:sldIdLst>
    <p:sldId id="270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25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 Pennucci" initials="AMP" lastIdx="1" clrIdx="0">
    <p:extLst>
      <p:ext uri="{19B8F6BF-5375-455C-9EA6-DF929625EA0E}">
        <p15:presenceInfo xmlns:p15="http://schemas.microsoft.com/office/powerpoint/2012/main" userId="Aly Pennucc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DDC"/>
    <a:srgbClr val="5AA7E0"/>
    <a:srgbClr val="75B6E5"/>
    <a:srgbClr val="003DA5"/>
    <a:srgbClr val="1067F4"/>
    <a:srgbClr val="073C93"/>
    <a:srgbClr val="02122C"/>
    <a:srgbClr val="2573F3"/>
    <a:srgbClr val="0944A8"/>
    <a:srgbClr val="306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EF3D7F-1F97-4969-B140-673C16B87AF7}" v="1" dt="2026-07-17T21:13:08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87" autoAdjust="0"/>
  </p:normalViewPr>
  <p:slideViewPr>
    <p:cSldViewPr snapToGrid="0">
      <p:cViewPr varScale="1">
        <p:scale>
          <a:sx n="50" d="100"/>
          <a:sy n="50" d="100"/>
        </p:scale>
        <p:origin x="12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per, HB" userId="c4ef95f8-7f52-4695-be18-aa515399dc79" providerId="ADAL" clId="{5866D28E-8B9B-4B98-BB2E-423F36578193}"/>
    <pc:docChg chg="custSel modSld">
      <pc:chgData name="Harper, HB" userId="c4ef95f8-7f52-4695-be18-aa515399dc79" providerId="ADAL" clId="{5866D28E-8B9B-4B98-BB2E-423F36578193}" dt="2026-07-17T21:15:38.608" v="98" actId="20577"/>
      <pc:docMkLst>
        <pc:docMk/>
      </pc:docMkLst>
      <pc:sldChg chg="modSp mod">
        <pc:chgData name="Harper, HB" userId="c4ef95f8-7f52-4695-be18-aa515399dc79" providerId="ADAL" clId="{5866D28E-8B9B-4B98-BB2E-423F36578193}" dt="2026-07-17T21:15:38.608" v="98" actId="20577"/>
        <pc:sldMkLst>
          <pc:docMk/>
          <pc:sldMk cId="416119469" sldId="434"/>
        </pc:sldMkLst>
        <pc:spChg chg="mod">
          <ac:chgData name="Harper, HB" userId="c4ef95f8-7f52-4695-be18-aa515399dc79" providerId="ADAL" clId="{5866D28E-8B9B-4B98-BB2E-423F36578193}" dt="2026-07-17T21:15:38.608" v="98" actId="20577"/>
          <ac:spMkLst>
            <pc:docMk/>
            <pc:sldMk cId="416119469" sldId="434"/>
            <ac:spMk id="3" creationId="{CC0107A5-D27E-F2A2-5A85-5F20BBA3399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3070CC-7023-49A3-B57B-F3AEB986AB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78EE7-5AFA-48D4-936E-B156AA7EF2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31DAF0-1B26-4CA6-8DFE-0885B9CD8E9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42F98-5695-4863-9AF9-02B07CA07E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38A1A-CF31-447C-9D42-5A522B4A1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7A0B8B-3EC1-4898-93FE-56C6A225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50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76A40D-3720-4760-B0DA-6DE9A4A352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8F1D5BA1-D11E-4778-A4D4-B3F53B225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2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Enter department name/issue area, your name and the date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CD013DE6-4B73-414E-825E-4E6814C7A5F0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0033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6A40D-3720-4760-B0DA-6DE9A4A352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1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94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3C28-AF61-449C-AE62-6262FD3202B0}" type="datetime1">
              <a:rPr lang="en-US" smtClean="0"/>
              <a:t>7/15/2026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92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‒"/>
              <a:defRPr sz="2000" baseline="0">
                <a:solidFill>
                  <a:schemeClr val="tx1"/>
                </a:solidFill>
              </a:defRPr>
            </a:lvl1pPr>
            <a:lvl2pPr marL="688975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000" baseline="0">
                <a:solidFill>
                  <a:schemeClr val="tx1"/>
                </a:solidFill>
              </a:defRPr>
            </a:lvl2pPr>
            <a:lvl3pPr marL="1033463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000" baseline="0">
                <a:solidFill>
                  <a:schemeClr val="tx1"/>
                </a:solidFill>
              </a:defRPr>
            </a:lvl3pPr>
            <a:lvl4pPr marL="1377950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000" baseline="0">
                <a:solidFill>
                  <a:schemeClr val="tx1"/>
                </a:solidFill>
              </a:defRPr>
            </a:lvl4pPr>
            <a:lvl5pPr marL="1709738" indent="-3317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0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DA39CA-F8B5-41DC-BEBF-3B46C2B2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66AF191-4BDC-4C75-A148-B7C628D36789}" type="datetime1">
              <a:rPr lang="en-US" smtClean="0"/>
              <a:t>7/15/2026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1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468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579418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06315-9FDA-44E3-A705-9E1131A1E05B}" type="datetime1">
              <a:rPr lang="en-US" smtClean="0"/>
              <a:t>7/15/2026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2518B1-697A-4F4A-AC8E-6EFC95D044A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4723" y="1579417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7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13E1-333A-4EBB-95F0-472B5CE3BA47}" type="datetime1">
              <a:rPr lang="en-US" smtClean="0"/>
              <a:t>7/15/2026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B314DA-010F-E09D-A269-64B1F2E1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935990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106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DE77AC0-51BD-4B65-A700-E401DD0291C4}" type="datetime1">
              <a:rPr lang="en-US" smtClean="0"/>
              <a:t>7/15/2026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14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rgbClr val="003D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E007-CB70-4D7A-86C7-9E3F988F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-1"/>
            <a:ext cx="10420350" cy="3130995"/>
          </a:xfrm>
        </p:spPr>
        <p:txBody>
          <a:bodyPr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345F8-564E-4FFA-A55D-BAB5C00C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28C2-C76F-4CFB-A92A-D7A01B88D779}" type="datetime1">
              <a:rPr lang="en-US" smtClean="0"/>
              <a:t>7/15/2026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075BD-6F00-4EC3-A82B-9DA213C2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848C-A785-4F9C-9BAF-D1A23B79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8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72541"/>
            <a:ext cx="10058400" cy="448886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2/1/2021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27262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80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8" r:id="rId3"/>
    <p:sldLayoutId id="2147483761" r:id="rId4"/>
    <p:sldLayoutId id="2147483762" r:id="rId5"/>
    <p:sldLayoutId id="2147483766" r:id="rId6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33463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7950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tabLst>
          <a:tab pos="1033463" algn="l"/>
          <a:tab pos="137795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738" indent="-3317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4400" b="1" dirty="0">
                <a:solidFill>
                  <a:schemeClr val="tx1"/>
                </a:solidFill>
              </a:rPr>
              <a:t>Rental Fees and Enforcement – CB 121254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none" numCol="1">
            <a:noAutofit/>
          </a:bodyPr>
          <a:lstStyle/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HB Harper, analyst</a:t>
            </a: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spc="-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Housing, arts, and civil rights committee</a:t>
            </a:r>
          </a:p>
          <a:p>
            <a:pPr marL="2293938" indent="-2293938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July 22, 2026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5" y="329379"/>
            <a:ext cx="2965621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Briefing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Regulatory Context</a:t>
            </a:r>
          </a:p>
          <a:p>
            <a:r>
              <a:rPr lang="en-US" dirty="0"/>
              <a:t>Legislation Overview</a:t>
            </a:r>
          </a:p>
          <a:p>
            <a:pPr lvl="1"/>
            <a:r>
              <a:rPr lang="en-US" dirty="0"/>
              <a:t>Disclosure requirements</a:t>
            </a:r>
          </a:p>
          <a:p>
            <a:pPr lvl="1"/>
            <a:r>
              <a:rPr lang="en-US" dirty="0"/>
              <a:t>Records retention</a:t>
            </a:r>
          </a:p>
          <a:p>
            <a:pPr lvl="1"/>
            <a:r>
              <a:rPr lang="en-US" dirty="0"/>
              <a:t>Fees allowed</a:t>
            </a:r>
          </a:p>
          <a:p>
            <a:pPr lvl="2"/>
            <a:r>
              <a:rPr lang="en-US" dirty="0"/>
              <a:t>Optional fee requirements</a:t>
            </a:r>
          </a:p>
          <a:p>
            <a:pPr lvl="1"/>
            <a:r>
              <a:rPr lang="en-US" dirty="0"/>
              <a:t>Fees prohibited</a:t>
            </a:r>
          </a:p>
          <a:p>
            <a:pPr lvl="1"/>
            <a:r>
              <a:rPr lang="en-US" dirty="0"/>
              <a:t>Enforcement</a:t>
            </a:r>
          </a:p>
          <a:p>
            <a:pPr lvl="2"/>
            <a:r>
              <a:rPr lang="en-US" dirty="0"/>
              <a:t>Investigations</a:t>
            </a:r>
          </a:p>
          <a:p>
            <a:pPr lvl="2"/>
            <a:r>
              <a:rPr lang="en-US" dirty="0"/>
              <a:t>Remedies/Penalties</a:t>
            </a:r>
          </a:p>
          <a:p>
            <a:r>
              <a:rPr lang="en-US" dirty="0"/>
              <a:t>Fiscal Impacts</a:t>
            </a:r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6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Chapter 59.18 RCW Residential Landlord-Tenant Act (1973)</a:t>
            </a:r>
          </a:p>
          <a:p>
            <a:r>
              <a:rPr lang="en-US" dirty="0"/>
              <a:t>Ordinance 125222 (2016)</a:t>
            </a:r>
          </a:p>
          <a:p>
            <a:pPr lvl="1"/>
            <a:r>
              <a:rPr lang="en-US" dirty="0"/>
              <a:t>limits the amount of security deposits and non-refundable move-in fees</a:t>
            </a:r>
          </a:p>
          <a:p>
            <a:pPr lvl="1"/>
            <a:r>
              <a:rPr lang="en-US" dirty="0"/>
              <a:t>allows tenants to pay move-in fees in installments</a:t>
            </a:r>
          </a:p>
          <a:p>
            <a:pPr lvl="1"/>
            <a:r>
              <a:rPr lang="en-US" dirty="0"/>
              <a:t>established some enforcement provisions</a:t>
            </a:r>
          </a:p>
          <a:p>
            <a:r>
              <a:rPr lang="en-US" dirty="0"/>
              <a:t>Ordinance 125337 (2017) – information packet </a:t>
            </a:r>
          </a:p>
          <a:p>
            <a:r>
              <a:rPr lang="en-US" dirty="0"/>
              <a:t>Ordinance 126803 (2023) – capping late fees</a:t>
            </a:r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8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Disclosure requirements</a:t>
            </a:r>
          </a:p>
          <a:p>
            <a:r>
              <a:rPr lang="en-US" dirty="0"/>
              <a:t>Records retention</a:t>
            </a:r>
          </a:p>
          <a:p>
            <a:r>
              <a:rPr lang="en-US" dirty="0"/>
              <a:t>Fee Categories</a:t>
            </a:r>
          </a:p>
          <a:p>
            <a:r>
              <a:rPr lang="en-US" dirty="0"/>
              <a:t>Implementation/enforcement</a:t>
            </a:r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5B0AC-6DB1-FB57-4C86-A9E14511B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D67D2-3600-9547-5BD2-17C1CCBD4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Fees Allowed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79A2-2A9C-ECE5-5FDE-916802879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Already regulated:</a:t>
            </a:r>
          </a:p>
          <a:p>
            <a:pPr lvl="1"/>
            <a:r>
              <a:rPr lang="en-US" dirty="0"/>
              <a:t>Late rent</a:t>
            </a:r>
          </a:p>
          <a:p>
            <a:pPr lvl="1"/>
            <a:r>
              <a:rPr lang="en-US" dirty="0"/>
              <a:t>Security deposits/move-in fees</a:t>
            </a:r>
          </a:p>
          <a:p>
            <a:pPr lvl="1"/>
            <a:r>
              <a:rPr lang="en-US" dirty="0"/>
              <a:t>Screening fees</a:t>
            </a:r>
          </a:p>
          <a:p>
            <a:pPr lvl="1"/>
            <a:r>
              <a:rPr lang="en-US" dirty="0"/>
              <a:t>Pet damage deposit</a:t>
            </a:r>
          </a:p>
          <a:p>
            <a:pPr lvl="1"/>
            <a:r>
              <a:rPr lang="en-US" dirty="0"/>
              <a:t>Utility charges</a:t>
            </a:r>
          </a:p>
          <a:p>
            <a:pPr lvl="1"/>
            <a:r>
              <a:rPr lang="en-US" dirty="0"/>
              <a:t>Repair of damages</a:t>
            </a:r>
          </a:p>
          <a:p>
            <a:r>
              <a:rPr lang="en-US" dirty="0"/>
              <a:t>Proposed additional allowances:</a:t>
            </a:r>
          </a:p>
          <a:p>
            <a:pPr lvl="1"/>
            <a:r>
              <a:rPr lang="en-US" dirty="0"/>
              <a:t>Replacement keys</a:t>
            </a:r>
          </a:p>
          <a:p>
            <a:pPr lvl="1"/>
            <a:r>
              <a:rPr lang="en-US" dirty="0"/>
              <a:t>Lockout fees</a:t>
            </a:r>
          </a:p>
          <a:p>
            <a:pPr lvl="1"/>
            <a:r>
              <a:rPr lang="en-US" dirty="0"/>
              <a:t>Fee for payment returned for insufficient funds</a:t>
            </a:r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AD5E9-CC94-68A5-EADB-A962FD7E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8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E6B2F-8BDB-1544-5981-052D277BB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F526E-7ED3-5376-4E15-CDD41DAF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Requirements for optional fees:</a:t>
            </a:r>
          </a:p>
          <a:p>
            <a:pPr lvl="1"/>
            <a:r>
              <a:rPr lang="en-US" dirty="0"/>
              <a:t>Clear disclosure</a:t>
            </a:r>
          </a:p>
          <a:p>
            <a:pPr lvl="1"/>
            <a:r>
              <a:rPr lang="en-US" dirty="0"/>
              <a:t>Affirmative opt-in</a:t>
            </a:r>
          </a:p>
          <a:p>
            <a:pPr lvl="1"/>
            <a:r>
              <a:rPr lang="en-US" dirty="0"/>
              <a:t>Opt-out method clear, no fee</a:t>
            </a:r>
          </a:p>
          <a:p>
            <a:pPr lvl="1"/>
            <a:r>
              <a:rPr lang="en-US" dirty="0"/>
              <a:t>Cannot exceed cost to landlord if contracted with third party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93CBE-9A82-E13E-1DEF-27937FC8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02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175D-255E-36A1-CFC4-6E74F65C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Prohibited 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691D5-5746-B8DD-6ABE-B141C8041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of in-unit appliance</a:t>
            </a:r>
          </a:p>
          <a:p>
            <a:pPr lvl="1"/>
            <a:r>
              <a:rPr lang="en-US" i="1" dirty="0"/>
              <a:t>Exception: air conditioner rental per RCW</a:t>
            </a:r>
          </a:p>
          <a:p>
            <a:r>
              <a:rPr lang="en-US" dirty="0"/>
              <a:t>Access to common area</a:t>
            </a:r>
          </a:p>
          <a:p>
            <a:pPr lvl="1"/>
            <a:r>
              <a:rPr lang="en-US" i="1" dirty="0"/>
              <a:t>Exception: exclusive reservation for private event</a:t>
            </a:r>
          </a:p>
          <a:p>
            <a:r>
              <a:rPr lang="en-US" dirty="0"/>
              <a:t>Accepting rent payments via check, money order, or ACH</a:t>
            </a:r>
          </a:p>
          <a:p>
            <a:r>
              <a:rPr lang="en-US" dirty="0"/>
              <a:t>Mail/package collection/access to mailbox</a:t>
            </a:r>
          </a:p>
          <a:p>
            <a:r>
              <a:rPr lang="en-US" dirty="0"/>
              <a:t>Performance of landlord duty</a:t>
            </a:r>
          </a:p>
          <a:p>
            <a:r>
              <a:rPr lang="en-US" dirty="0"/>
              <a:t>Partial change of tenancy when adding/removing roommate</a:t>
            </a:r>
          </a:p>
          <a:p>
            <a:r>
              <a:rPr lang="en-US" dirty="0"/>
              <a:t>Keeping a pet</a:t>
            </a:r>
          </a:p>
          <a:p>
            <a:pPr lvl="1"/>
            <a:r>
              <a:rPr lang="en-US" i="1" dirty="0"/>
              <a:t>Exception: pet damage deposit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3D637-ADCE-A5BE-D8F5-D5154C8E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7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2E14-A4C9-644D-CCE4-35F83167D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Enforcement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45E6E-4A3A-2608-6834-8CED33839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Investigations</a:t>
            </a:r>
          </a:p>
          <a:p>
            <a:r>
              <a:rPr lang="en-US" dirty="0"/>
              <a:t>Subpoena power</a:t>
            </a:r>
          </a:p>
          <a:p>
            <a:r>
              <a:rPr lang="en-US" dirty="0"/>
              <a:t>Appeal process</a:t>
            </a:r>
          </a:p>
          <a:p>
            <a:r>
              <a:rPr lang="en-US" dirty="0"/>
              <a:t>CAO referral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F4460-C404-F86C-B608-8559269F7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23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F67A-A7AD-9549-2CF1-26140A4A4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Remedies/Penalties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5316B-1E02-DA5D-DD5D-85144FAD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BE2943-91B5-D375-CD8F-7D3EA788D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Raising existing penalties for citation/NOV</a:t>
            </a:r>
          </a:p>
          <a:p>
            <a:r>
              <a:rPr lang="en-US" dirty="0"/>
              <a:t>$750 for first violation $1500 for subsequent violations</a:t>
            </a:r>
          </a:p>
          <a:p>
            <a:r>
              <a:rPr lang="en-US" dirty="0"/>
              <a:t>Fines are cumulative</a:t>
            </a:r>
          </a:p>
          <a:p>
            <a:r>
              <a:rPr lang="en-US" dirty="0"/>
              <a:t>Discretion for penalties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66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60678-EA13-7253-6507-7DD1CBBE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Fiscal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107A5-D27E-F2A2-5A85-5F20BBA33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3.0 FTE</a:t>
            </a:r>
          </a:p>
          <a:p>
            <a:r>
              <a:rPr lang="en-US" dirty="0"/>
              <a:t>Budget legislation</a:t>
            </a:r>
          </a:p>
          <a:p>
            <a:r>
              <a:rPr lang="en-US" dirty="0"/>
              <a:t>Per unit fee to be assessed with RRIO fees</a:t>
            </a:r>
          </a:p>
          <a:p>
            <a:r>
              <a:rPr lang="en-US" dirty="0"/>
              <a:t>Initial outreach costs</a:t>
            </a:r>
          </a:p>
          <a:p>
            <a:r>
              <a:rPr lang="en-US" dirty="0"/>
              <a:t>No costs identified </a:t>
            </a:r>
            <a:r>
              <a:rPr lang="en-US"/>
              <a:t>for CAO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D7300-9CF2-23DB-313B-1151EA43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9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B444C7-8C04-A0BD-266C-C6807DD9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5E161-02FC-4FDF-8584-3437827E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8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sue ID template.potx" id="{14696078-931A-4347-8088-20D10DB65D47}" vid="{03CE146E-2E10-4FCE-9C32-F793A5B53B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258314-FB96-47BF-BEB7-9464AE1E691F}">
  <ds:schemaRefs>
    <ds:schemaRef ds:uri="http://schemas.microsoft.com/office/2006/metadata/properties"/>
    <ds:schemaRef ds:uri="http://schemas.microsoft.com/office/2006/documentManagement/types"/>
    <ds:schemaRef ds:uri="ed33ce6a-d3d6-4727-b4be-76275490dcf4"/>
    <ds:schemaRef ds:uri="http://schemas.microsoft.com/office/infopath/2007/PartnerControls"/>
    <ds:schemaRef ds:uri="http://purl.org/dc/terms/"/>
    <ds:schemaRef ds:uri="6c35517e-7766-4d44-85b7-e67ac484ae0f"/>
    <ds:schemaRef ds:uri="http://www.w3.org/XML/1998/namespace"/>
    <ds:schemaRef ds:uri="http://schemas.openxmlformats.org/package/2006/metadata/core-properties"/>
    <ds:schemaRef ds:uri="97c2a25c-25db-4634-b347-87ab0af10b27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A7F1842-5266-41E2-BD22-7FE87CB9B45D}"/>
</file>

<file path=customXml/itemProps3.xml><?xml version="1.0" encoding="utf-8"?>
<ds:datastoreItem xmlns:ds="http://schemas.openxmlformats.org/officeDocument/2006/customXml" ds:itemID="{E922694F-CF6A-4E1A-8253-7D9073CBB9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327</Words>
  <Application>Microsoft Office PowerPoint</Application>
  <PresentationFormat>Widescreen</PresentationFormat>
  <Paragraphs>89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Retrospect</vt:lpstr>
      <vt:lpstr>Rental Fees and Enforcement – CB 121254</vt:lpstr>
      <vt:lpstr>Today’s Briefing</vt:lpstr>
      <vt:lpstr>Regulatory Context</vt:lpstr>
      <vt:lpstr>Legislation Overview</vt:lpstr>
      <vt:lpstr>Fees Allowed</vt:lpstr>
      <vt:lpstr>Optional Fees</vt:lpstr>
      <vt:lpstr>Prohibited Fees</vt:lpstr>
      <vt:lpstr>Enforcement</vt:lpstr>
      <vt:lpstr>Remedies/Penalties</vt:lpstr>
      <vt:lpstr>Fiscal Impacts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Paddy.Wigren@seattle.gov</dc:creator>
  <cp:lastModifiedBy>Harper, HB</cp:lastModifiedBy>
  <cp:revision>9</cp:revision>
  <dcterms:created xsi:type="dcterms:W3CDTF">2019-10-20T17:58:33Z</dcterms:created>
  <dcterms:modified xsi:type="dcterms:W3CDTF">2026-07-17T21:15:39Z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Order">
    <vt:r8>3240700</vt:r8>
  </property>
  <property fmtid="{D5CDD505-2E9C-101B-9397-08002B2CF9AE}" pid="4" name="ComplianceAssetId">
    <vt:lpwstr/>
  </property>
  <property fmtid="{D5CDD505-2E9C-101B-9397-08002B2CF9AE}" pid="5" name="MediaServiceImageTags">
    <vt:lpwstr/>
  </property>
  <property fmtid="{D5CDD505-2E9C-101B-9397-08002B2CF9AE}" pid="6" name="EuLoaderVersion">
    <vt:r8>1</vt:r8>
  </property>
  <property fmtid="{D5CDD505-2E9C-101B-9397-08002B2CF9AE}" pid="7" name="EuJurisdiction">
    <vt:lpwstr>US-WA-SEA</vt:lpwstr>
  </property>
  <property fmtid="{D5CDD505-2E9C-101B-9397-08002B2CF9AE}" pid="8" name="EuSourceUrl">
    <vt:lpwstr>https://legistar2.granicus.com/seattle/attachments/f390ea53-f866-4961-896e-bd9a65405815.pptx</vt:lpwstr>
  </property>
  <property fmtid="{D5CDD505-2E9C-101B-9397-08002B2CF9AE}" pid="9" name="EuExternalId">
    <vt:lpwstr>sea|17293|attachment|48775</vt:lpwstr>
  </property>
</Properties>
</file>