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6" r:id="rId6"/>
    <p:sldId id="267" r:id="rId7"/>
    <p:sldId id="268" r:id="rId8"/>
    <p:sldId id="260" r:id="rId9"/>
    <p:sldId id="269" r:id="rId10"/>
    <p:sldId id="262" r:id="rId11"/>
  </p:sldIdLst>
  <p:sldSz cx="12192000" cy="6858000"/>
  <p:notesSz cx="6858000" cy="9144000"/>
  <p:embeddedFontLst>
    <p:embeddedFont>
      <p:font typeface="Seattle Text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9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FF3C48-1DA3-4ECF-A11E-0CEAD5327D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1F3698-42FF-4386-9960-A409470517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B1121-5490-47B1-9481-F1005224FFD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A3B88-87F6-4680-ABFD-AD9EF98289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E123F-A5F7-487A-835E-A2F17013F8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675C1-ABA8-4C59-83EE-7093126AD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852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47C53-2A38-4D0E-B1EE-297C2106DAC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07F69-EC4D-456B-8C63-26838ADE2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323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CG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AAF41-05C2-4F38-9C9D-FDE5145432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06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88">
            <a:extLst>
              <a:ext uri="{FF2B5EF4-FFF2-40B4-BE49-F238E27FC236}">
                <a16:creationId xmlns:a16="http://schemas.microsoft.com/office/drawing/2014/main" id="{0AC49FDB-9065-40C0-A909-67E66AFA4F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23492"/>
          <a:stretch/>
        </p:blipFill>
        <p:spPr>
          <a:xfrm>
            <a:off x="-25054" y="0"/>
            <a:ext cx="12217054" cy="693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2F8D7-7114-4278-A8C6-262B2635C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054" y="0"/>
            <a:ext cx="12217054" cy="6936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CB5BF-7B1D-4C2F-8DCE-3B48B409DB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B9B91-2B82-4546-B83D-1C806B64C2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A7E2E5-B5A7-494A-ADB5-BD542C1378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6000978"/>
            <a:ext cx="3002280" cy="935678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4DAA99-0E6B-333E-0486-4AAA58BEC3D7}"/>
              </a:ext>
            </a:extLst>
          </p:cNvPr>
          <p:cNvSpPr txBox="1">
            <a:spLocks/>
          </p:cNvSpPr>
          <p:nvPr userDrawn="1"/>
        </p:nvSpPr>
        <p:spPr>
          <a:xfrm>
            <a:off x="152399" y="6405177"/>
            <a:ext cx="1498947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tx1"/>
                </a:solidFill>
              </a:rPr>
              <a:t>2026-08-21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97DE167-1AD8-F2C9-F5B4-94668EFDA4B1}"/>
              </a:ext>
            </a:extLst>
          </p:cNvPr>
          <p:cNvSpPr txBox="1">
            <a:spLocks/>
          </p:cNvSpPr>
          <p:nvPr userDrawn="1"/>
        </p:nvSpPr>
        <p:spPr>
          <a:xfrm>
            <a:off x="1828798" y="6405179"/>
            <a:ext cx="6714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</a:rPr>
              <a:t>Seattle City Council, Human Services, Labor, and Economic Development Committee </a:t>
            </a:r>
          </a:p>
        </p:txBody>
      </p:sp>
    </p:spTree>
    <p:extLst>
      <p:ext uri="{BB962C8B-B14F-4D97-AF65-F5344CB8AC3E}">
        <p14:creationId xmlns:p14="http://schemas.microsoft.com/office/powerpoint/2010/main" val="1329874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6640-AAF9-498F-A6FD-C91E4B710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6F17-7903-4D43-813F-6A908669D6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873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073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49D0-05FB-4A13-9342-93E5AA7FB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0D4A-F83B-4EB0-9CF2-C37A931B4E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3328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0599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3097-AC2D-4E71-B5A6-B37F847BC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275A-6671-4B2A-BF8E-E0A27F3239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32B95-ABB2-41D5-B74B-4C216A817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85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60C1-C8F4-42C5-9A6B-D6B62C06F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D1FAB-9430-4266-9D4D-60E3919DFF4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61C4E-4B6A-401B-9388-434C46C23CE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6F982-9B7A-4DB7-BD8A-33EE8EBA929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2C2E3-4EBB-4A84-826A-812CC9487D3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2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F0A6-C5A2-443E-8D49-43D6387DC9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047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45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E995-D949-4665-B2BE-6C1BCBCBF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3D865-FD4B-4775-8105-EA2753B934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9348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2C222-FAB2-4815-AD59-66AACA2A6E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100883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7CA1-AD78-47F2-9FA9-24CE3C9F4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9A6B14-1176-46C3-92A7-C9D09DD5C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93489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6BB76-673A-42AA-810D-796158A9DA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41074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6596CD-1A53-40BF-86B6-CCF9641C4F7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37" y="5922323"/>
            <a:ext cx="2998963" cy="935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674A9-8420-4BC9-958B-60904E1F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E9525-7613-44D5-9D3B-D9B1A513A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9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DD451B4-C473-4A29-A539-AB086CAEEC4C}"/>
              </a:ext>
            </a:extLst>
          </p:cNvPr>
          <p:cNvSpPr txBox="1">
            <a:spLocks/>
          </p:cNvSpPr>
          <p:nvPr userDrawn="1"/>
        </p:nvSpPr>
        <p:spPr>
          <a:xfrm>
            <a:off x="152400" y="6248284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Date (xx/xx/</a:t>
            </a:r>
            <a:r>
              <a:rPr lang="en-US" err="1">
                <a:solidFill>
                  <a:srgbClr val="003DA5"/>
                </a:solidFill>
              </a:rPr>
              <a:t>xxxx</a:t>
            </a:r>
            <a:r>
              <a:rPr lang="en-US">
                <a:solidFill>
                  <a:srgbClr val="003DA5"/>
                </a:solidFill>
              </a:rPr>
              <a:t>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5122A13-69DF-40C1-9F36-4B12A61C3C27}"/>
              </a:ext>
            </a:extLst>
          </p:cNvPr>
          <p:cNvSpPr txBox="1">
            <a:spLocks/>
          </p:cNvSpPr>
          <p:nvPr userDrawn="1"/>
        </p:nvSpPr>
        <p:spPr>
          <a:xfrm>
            <a:off x="1524000" y="62482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Department Name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BB9B98A-278E-4B52-9EE2-9C31F9863037}"/>
              </a:ext>
            </a:extLst>
          </p:cNvPr>
          <p:cNvSpPr txBox="1">
            <a:spLocks/>
          </p:cNvSpPr>
          <p:nvPr userDrawn="1"/>
        </p:nvSpPr>
        <p:spPr>
          <a:xfrm>
            <a:off x="3581400" y="6248283"/>
            <a:ext cx="1165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Page Number</a:t>
            </a:r>
          </a:p>
        </p:txBody>
      </p:sp>
      <p:sp>
        <p:nvSpPr>
          <p:cNvPr id="8" name="Shape 98">
            <a:extLst>
              <a:ext uri="{FF2B5EF4-FFF2-40B4-BE49-F238E27FC236}">
                <a16:creationId xmlns:a16="http://schemas.microsoft.com/office/drawing/2014/main" id="{6301E5A9-264C-4A8D-9812-87FFC06AE62B}"/>
              </a:ext>
            </a:extLst>
          </p:cNvPr>
          <p:cNvSpPr/>
          <p:nvPr userDrawn="1"/>
        </p:nvSpPr>
        <p:spPr>
          <a:xfrm>
            <a:off x="0" y="5984478"/>
            <a:ext cx="12192000" cy="898460"/>
          </a:xfrm>
          <a:prstGeom prst="rect">
            <a:avLst/>
          </a:prstGeom>
          <a:solidFill>
            <a:srgbClr val="003DA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2D44D1-75DE-4BDD-8018-D6C834D931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5991605"/>
            <a:ext cx="3002280" cy="935678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AD2DDA-8263-C800-AB37-1ADC2CD721C4}"/>
              </a:ext>
            </a:extLst>
          </p:cNvPr>
          <p:cNvSpPr txBox="1">
            <a:spLocks/>
          </p:cNvSpPr>
          <p:nvPr userDrawn="1"/>
        </p:nvSpPr>
        <p:spPr>
          <a:xfrm>
            <a:off x="105131" y="6375448"/>
            <a:ext cx="1524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1"/>
                </a:solidFill>
              </a:rPr>
              <a:t>2026-08-21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12A01E4-CD83-499A-C5F4-FA622F2BE0A3}"/>
              </a:ext>
            </a:extLst>
          </p:cNvPr>
          <p:cNvSpPr txBox="1">
            <a:spLocks/>
          </p:cNvSpPr>
          <p:nvPr userDrawn="1"/>
        </p:nvSpPr>
        <p:spPr>
          <a:xfrm>
            <a:off x="1722018" y="6379125"/>
            <a:ext cx="5039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chemeClr val="bg1"/>
                </a:solidFill>
              </a:rPr>
              <a:t>Human Services, Labor, and Economic Development Committee</a:t>
            </a:r>
          </a:p>
        </p:txBody>
      </p:sp>
    </p:spTree>
    <p:extLst>
      <p:ext uri="{BB962C8B-B14F-4D97-AF65-F5344CB8AC3E}">
        <p14:creationId xmlns:p14="http://schemas.microsoft.com/office/powerpoint/2010/main" val="65330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2A77E88-54F2-9F58-741D-D061DBE96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65" y="1122363"/>
            <a:ext cx="11665010" cy="2387600"/>
          </a:xfrm>
        </p:spPr>
        <p:txBody>
          <a:bodyPr/>
          <a:lstStyle/>
          <a:p>
            <a:r>
              <a:rPr lang="en-US" dirty="0"/>
              <a:t>Ballard BIA </a:t>
            </a:r>
            <a:br>
              <a:rPr lang="en-US"/>
            </a:br>
            <a:r>
              <a:rPr lang="en-US" dirty="0"/>
              <a:t>Ordinance Amendment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A2EE474-0875-DBEF-485F-1011B4213B4A}"/>
              </a:ext>
            </a:extLst>
          </p:cNvPr>
          <p:cNvSpPr txBox="1">
            <a:spLocks/>
          </p:cNvSpPr>
          <p:nvPr/>
        </p:nvSpPr>
        <p:spPr>
          <a:xfrm>
            <a:off x="273465" y="3602037"/>
            <a:ext cx="11665010" cy="25095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Office of Economic Development</a:t>
            </a:r>
            <a:endParaRPr lang="en-US" sz="2400" b="1" i="1" dirty="0"/>
          </a:p>
          <a:p>
            <a:r>
              <a:rPr lang="en-US" sz="2400" b="1" i="1" dirty="0"/>
              <a:t>	Casey Rogers, Business Improvement Area Policy Advisor</a:t>
            </a:r>
          </a:p>
        </p:txBody>
      </p:sp>
    </p:spTree>
    <p:extLst>
      <p:ext uri="{BB962C8B-B14F-4D97-AF65-F5344CB8AC3E}">
        <p14:creationId xmlns:p14="http://schemas.microsoft.com/office/powerpoint/2010/main" val="270540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20E7A3E7-D042-2CFF-2B7F-53E9830326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2707" y="410618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Seattle’s Business Improvement Area Program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​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Map showing the boundaries of the existing 11 Business Improvement Areas in Seattle">
            <a:extLst>
              <a:ext uri="{FF2B5EF4-FFF2-40B4-BE49-F238E27FC236}">
                <a16:creationId xmlns:a16="http://schemas.microsoft.com/office/drawing/2014/main" id="{CBE904A7-204D-1D48-C3C4-8D2CAF0C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9" y="1736181"/>
            <a:ext cx="3041415" cy="387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C83254B-6ED7-DBAC-F766-A16D7F892FA1}"/>
              </a:ext>
            </a:extLst>
          </p:cNvPr>
          <p:cNvSpPr>
            <a:spLocks noGrp="1"/>
          </p:cNvSpPr>
          <p:nvPr/>
        </p:nvSpPr>
        <p:spPr>
          <a:xfrm>
            <a:off x="4240067" y="1747197"/>
            <a:ext cx="7425369" cy="3874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11 BIAs in Seattle generate more than $45 million for enhanced business services and programs​</a:t>
            </a:r>
          </a:p>
          <a:p>
            <a:pPr fontAlgn="base"/>
            <a:r>
              <a:rPr lang="en-US" dirty="0"/>
              <a:t>Local control, predictable and sustainable funding ​</a:t>
            </a:r>
          </a:p>
          <a:p>
            <a:pPr fontAlgn="base"/>
            <a:r>
              <a:rPr lang="en-US" dirty="0"/>
              <a:t>Revenue collected is 100% allocated to the district ​</a:t>
            </a:r>
          </a:p>
          <a:p>
            <a:pPr fontAlgn="base"/>
            <a:r>
              <a:rPr lang="en-US" dirty="0"/>
              <a:t>Program is supported by OED and Treasury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5124-EF00-3086-00F9-162D06941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50C65A00-6C1B-CAFB-4F71-1D0E915F2B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2707" y="410618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Seattle’s BIA Program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​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B44BA0CB-8DEA-19A2-32A3-F5E9D8CD9B63}"/>
              </a:ext>
            </a:extLst>
          </p:cNvPr>
          <p:cNvSpPr>
            <a:spLocks noGrp="1"/>
          </p:cNvSpPr>
          <p:nvPr/>
        </p:nvSpPr>
        <p:spPr>
          <a:xfrm>
            <a:off x="919113" y="1747197"/>
            <a:ext cx="10746323" cy="3874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Each BIA has its own unique ordinance describing the assessment methodology</a:t>
            </a:r>
          </a:p>
          <a:p>
            <a:r>
              <a:rPr lang="en-US" dirty="0"/>
              <a:t>Inflationary factors are commonly used in BIA assessment formulas to ensure that budgets keep in pace with economic conditions and keep up with the cost of providing services</a:t>
            </a: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023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04F02-49BB-A110-C14E-3C01E718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attle Text"/>
              </a:rPr>
              <a:t>Proposed Amendment</a:t>
            </a:r>
            <a:r>
              <a:rPr lang="en-US">
                <a:cs typeface="Seattle Text"/>
              </a:rPr>
              <a:t> Summary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A2D4E05-3ECB-9990-F9DF-34B9D9F1A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5B031EF-FE75-910E-E4AB-B38D5517B007}"/>
              </a:ext>
            </a:extLst>
          </p:cNvPr>
          <p:cNvSpPr>
            <a:spLocks noGrp="1"/>
          </p:cNvSpPr>
          <p:nvPr/>
        </p:nvSpPr>
        <p:spPr>
          <a:xfrm>
            <a:off x="838200" y="1691154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ea typeface="+mn-lt"/>
                <a:cs typeface="+mn-lt"/>
              </a:rPr>
              <a:t>Clarifies ambiguous ordinance language</a:t>
            </a:r>
            <a:r>
              <a:rPr lang="en-US" dirty="0">
                <a:ea typeface="+mn-lt"/>
                <a:cs typeface="+mn-lt"/>
              </a:rPr>
              <a:t> regarding how annual inflation adjustments should be applied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Confirms the intended method</a:t>
            </a:r>
            <a:r>
              <a:rPr lang="en-US" dirty="0">
                <a:ea typeface="+mn-lt"/>
                <a:cs typeface="+mn-lt"/>
              </a:rPr>
              <a:t>: yearly increases in Years 3–12 must be based on the </a:t>
            </a:r>
            <a:r>
              <a:rPr lang="en-US" i="1" dirty="0">
                <a:ea typeface="+mn-lt"/>
                <a:cs typeface="+mn-lt"/>
              </a:rPr>
              <a:t>previous year’s assessment</a:t>
            </a:r>
            <a:r>
              <a:rPr lang="en-US" dirty="0">
                <a:ea typeface="+mn-lt"/>
                <a:cs typeface="+mn-lt"/>
              </a:rPr>
              <a:t> plus the </a:t>
            </a:r>
            <a:r>
              <a:rPr lang="en-US" i="1" dirty="0">
                <a:ea typeface="+mn-lt"/>
                <a:cs typeface="+mn-lt"/>
              </a:rPr>
              <a:t>Seattle CPI‑U change from October to October</a:t>
            </a:r>
            <a:r>
              <a:rPr lang="en-US" dirty="0">
                <a:ea typeface="+mn-lt"/>
                <a:cs typeface="+mn-lt"/>
              </a:rPr>
              <a:t>, with a </a:t>
            </a:r>
            <a:r>
              <a:rPr lang="en-US" b="1" dirty="0">
                <a:ea typeface="+mn-lt"/>
                <a:cs typeface="+mn-lt"/>
              </a:rPr>
              <a:t>2% minimum</a:t>
            </a:r>
            <a:r>
              <a:rPr lang="en-US" dirty="0">
                <a:ea typeface="+mn-lt"/>
                <a:cs typeface="+mn-lt"/>
              </a:rPr>
              <a:t> and </a:t>
            </a:r>
            <a:r>
              <a:rPr lang="en-US" b="1" dirty="0">
                <a:ea typeface="+mn-lt"/>
                <a:cs typeface="+mn-lt"/>
              </a:rPr>
              <a:t>6% maximum</a:t>
            </a:r>
            <a:r>
              <a:rPr lang="en-US" dirty="0">
                <a:ea typeface="+mn-lt"/>
                <a:cs typeface="+mn-lt"/>
              </a:rPr>
              <a:t> increase.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Provides CPI-U "backup":</a:t>
            </a:r>
            <a:r>
              <a:rPr lang="en-US" dirty="0">
                <a:ea typeface="+mn-lt"/>
                <a:cs typeface="+mn-lt"/>
              </a:rPr>
              <a:t> includes language outlining what to do if the October CPI-U Seattle index is unavailable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b="1" dirty="0">
              <a:ea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6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90CEC-4CB9-AE45-D97B-92048D783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6F6A-FF58-8D19-552F-E1FBE063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Seattle Text"/>
              </a:rPr>
              <a:t>Proposed Amendment Summary continued</a:t>
            </a:r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76C77AA-3C9C-CA92-A0C7-D1D2B1A98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C437FA6-36FF-E397-5E88-F65508EBBC29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+mn-lt"/>
                <a:cs typeface="+mn-lt"/>
              </a:rPr>
              <a:t>Does not change the assessment methodology</a:t>
            </a:r>
            <a:r>
              <a:rPr lang="en-US">
                <a:ea typeface="+mn-lt"/>
                <a:cs typeface="+mn-lt"/>
              </a:rPr>
              <a:t>—only clarifies it to prevent misinterpretation.</a:t>
            </a:r>
          </a:p>
          <a:p>
            <a:r>
              <a:rPr lang="en-US" b="1">
                <a:ea typeface="+mn-lt"/>
                <a:cs typeface="+mn-lt"/>
              </a:rPr>
              <a:t>Ensures consistent calculations</a:t>
            </a:r>
            <a:r>
              <a:rPr lang="en-US">
                <a:ea typeface="+mn-lt"/>
                <a:cs typeface="+mn-lt"/>
              </a:rPr>
              <a:t>, aligns future years with Year 2, and reduces administrative complexity and risk of errors.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Improves transparency and predictability</a:t>
            </a:r>
            <a:r>
              <a:rPr lang="en-US">
                <a:ea typeface="+mn-lt"/>
                <a:cs typeface="+mn-lt"/>
              </a:rPr>
              <a:t> for ratepayers.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 b="1"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3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1C49-7DC7-4B07-224F-EA3E3813D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9394-3B13-DE8C-FA6C-12D8E062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attle Text"/>
              </a:rPr>
              <a:t>Conclusion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B284ECD-ADEF-B210-A722-49B76A54E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CD21589F-93D2-7CFE-D316-3E20FDD73DE9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0873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ea typeface="+mn-lt"/>
                <a:cs typeface="+mn-lt"/>
              </a:rPr>
              <a:t>OED recommends approval</a:t>
            </a:r>
            <a:r>
              <a:rPr lang="en-US" sz="2800">
                <a:ea typeface="+mn-lt"/>
                <a:cs typeface="+mn-lt"/>
              </a:rPr>
              <a:t>, finding the amendment reasonable, aligned with City BIA policy, and necessary for accurate implementation.</a:t>
            </a:r>
            <a:endParaRPr lang="en-US" sz="2800"/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 b="1"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95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9E9AD-020C-8839-9796-C27AADE96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0766-8EE8-DFC5-0A90-2B39E8B433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8589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DA5"/>
      </a:dk1>
      <a:lt1>
        <a:sysClr val="window" lastClr="FFFFFF"/>
      </a:lt1>
      <a:dk2>
        <a:srgbClr val="003DA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attle Tex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yWide Template" id="{87AC6EA4-4B3C-4B17-982F-F2C341CD848F}" vid="{B0CD4B54-0E89-4E54-A12D-491331B28B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fd993a-42f5-4c6d-baca-5e0df26ee0ee" xsi:nil="true"/>
    <lcf76f155ced4ddcb4097134ff3c332f xmlns="66091077-0018-4d97-8229-652e5486a31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B7A973-F96A-49E3-899F-4AD1B2A72D88}"/>
</file>

<file path=customXml/itemProps2.xml><?xml version="1.0" encoding="utf-8"?>
<ds:datastoreItem xmlns:ds="http://schemas.openxmlformats.org/officeDocument/2006/customXml" ds:itemID="{C56A5597-D75D-45D3-B79E-ED395D2AA1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0CD351-0561-4B41-9079-EB7703943CEB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97c2a25c-25db-4634-b347-87ab0af10b27"/>
    <ds:schemaRef ds:uri="e808f969-fcc5-4c77-bac2-d22091c0e9fb"/>
    <ds:schemaRef ds:uri="12927025-0186-427a-9e63-fea59e05ca6d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662f23f7-e650-410c-b749-92297414ea08}" enabled="1" method="Standard" siteId="{78e61e45-6beb-4009-8f99-359d8b54f4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4163</TotalTime>
  <Words>256</Words>
  <Application>Microsoft Office PowerPoint</Application>
  <PresentationFormat>Widescreen</PresentationFormat>
  <Paragraphs>31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Ballard BIA  Ordinance Amendment</vt:lpstr>
      <vt:lpstr>Seattle’s Business Improvement Area Program​</vt:lpstr>
      <vt:lpstr>Seattle’s BIA Program​</vt:lpstr>
      <vt:lpstr>Proposed Amendment Summary</vt:lpstr>
      <vt:lpstr>Proposed Amendment Summary continued</vt:lpstr>
      <vt:lpstr>Conclusion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Runde, Eleanor</dc:creator>
  <cp:lastModifiedBy>Horwith, Isaac</cp:lastModifiedBy>
  <cp:revision>63</cp:revision>
  <dcterms:created xsi:type="dcterms:W3CDTF">2018-04-10T21:09:57Z</dcterms:created>
  <dcterms:modified xsi:type="dcterms:W3CDTF">2026-08-21T17:15:16Z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MediaServiceImageTags">
    <vt:lpwstr/>
  </property>
  <property fmtid="{D5CDD505-2E9C-101B-9397-08002B2CF9AE}" pid="4" name="EuLoaderVersion">
    <vt:r8>1</vt:r8>
  </property>
  <property fmtid="{D5CDD505-2E9C-101B-9397-08002B2CF9AE}" pid="5" name="EuJurisdiction">
    <vt:lpwstr>US-WA-SEA</vt:lpwstr>
  </property>
  <property fmtid="{D5CDD505-2E9C-101B-9397-08002B2CF9AE}" pid="6" name="EuSourceUrl">
    <vt:lpwstr>https://legistar2.granicus.com/seattle/attachments/6c77ff18-2db5-4d61-a0b3-7cc6857ff68c.pptx</vt:lpwstr>
  </property>
  <property fmtid="{D5CDD505-2E9C-101B-9397-08002B2CF9AE}" pid="7" name="EuExternalId">
    <vt:lpwstr>sea|17342|attachment|49157</vt:lpwstr>
  </property>
</Properties>
</file>