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2"/>
  </p:notesMasterIdLst>
  <p:handoutMasterIdLst>
    <p:handoutMasterId r:id="rId13"/>
  </p:handoutMasterIdLst>
  <p:sldIdLst>
    <p:sldId id="256" r:id="rId5"/>
    <p:sldId id="262" r:id="rId6"/>
    <p:sldId id="264" r:id="rId7"/>
    <p:sldId id="259" r:id="rId8"/>
    <p:sldId id="261" r:id="rId9"/>
    <p:sldId id="265" r:id="rId10"/>
    <p:sldId id="266" r:id="rId11"/>
  </p:sldIdLst>
  <p:sldSz cx="12192000" cy="6858000"/>
  <p:notesSz cx="6858000" cy="9144000"/>
  <p:embeddedFontLst>
    <p:embeddedFont>
      <p:font typeface="Seattle Text" charset="0"/>
      <p:regular r:id="rId14"/>
      <p:bold r:id="rId15"/>
      <p:italic r:id="rId16"/>
      <p:boldItalic r:id="rId17"/>
    </p:embeddedFont>
    <p:embeddedFont>
      <p:font typeface="Segoe UI" panose="020B0502040204020203"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DA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font" Target="fonts/font8.fntdata"/><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9FF3C48-1DA3-4ECF-A11E-0CEAD5327D0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91F3698-42FF-4386-9960-A409470517A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9B1121-5490-47B1-9481-F1005224FFD7}" type="datetimeFigureOut">
              <a:rPr lang="en-US" smtClean="0"/>
              <a:t>8/21/2026</a:t>
            </a:fld>
            <a:endParaRPr lang="en-US"/>
          </a:p>
        </p:txBody>
      </p:sp>
      <p:sp>
        <p:nvSpPr>
          <p:cNvPr id="4" name="Footer Placeholder 3">
            <a:extLst>
              <a:ext uri="{FF2B5EF4-FFF2-40B4-BE49-F238E27FC236}">
                <a16:creationId xmlns:a16="http://schemas.microsoft.com/office/drawing/2014/main" id="{19BA3B88-87F6-4680-ABFD-AD9EF982892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3E123F-A5F7-487A-835E-A2F17013F8B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92675C1-ABA8-4C59-83EE-7093126ADF0F}" type="slidenum">
              <a:rPr lang="en-US" smtClean="0"/>
              <a:t>‹#›</a:t>
            </a:fld>
            <a:endParaRPr lang="en-US"/>
          </a:p>
        </p:txBody>
      </p:sp>
    </p:spTree>
    <p:extLst>
      <p:ext uri="{BB962C8B-B14F-4D97-AF65-F5344CB8AC3E}">
        <p14:creationId xmlns:p14="http://schemas.microsoft.com/office/powerpoint/2010/main" val="397338528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647C53-2A38-4D0E-B1EE-297C2106DAC5}" type="datetimeFigureOut">
              <a:rPr lang="en-US" smtClean="0"/>
              <a:t>8/21/2026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F07F69-EC4D-456B-8C63-26838ADE211E}" type="slidenum">
              <a:rPr lang="en-US" smtClean="0"/>
              <a:t>‹#›</a:t>
            </a:fld>
            <a:endParaRPr lang="en-US"/>
          </a:p>
        </p:txBody>
      </p:sp>
    </p:spTree>
    <p:extLst>
      <p:ext uri="{BB962C8B-B14F-4D97-AF65-F5344CB8AC3E}">
        <p14:creationId xmlns:p14="http://schemas.microsoft.com/office/powerpoint/2010/main" val="199233235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a typeface="+mn-lt"/>
                <a:cs typeface="+mn-lt"/>
              </a:rPr>
              <a:t>Note: that the map of the proposed new BIA boundaries (exhibit A) was updated to align with the legal description in the ordinance, which is accurate. The boundaries in the map from the previous amendment were incorrect; </a:t>
            </a:r>
            <a:r>
              <a:rPr lang="en-US" sz="1200" i="1">
                <a:ea typeface="+mn-lt"/>
                <a:cs typeface="+mn-lt"/>
              </a:rPr>
              <a:t>this was a correction, not a boundary change.</a:t>
            </a:r>
            <a:endParaRPr lang="en-US" sz="1200" i="1">
              <a:ea typeface="Calibri"/>
              <a:cs typeface="Calibri"/>
            </a:endParaRPr>
          </a:p>
          <a:p>
            <a:endParaRPr lang="en-US"/>
          </a:p>
        </p:txBody>
      </p:sp>
      <p:sp>
        <p:nvSpPr>
          <p:cNvPr id="4" name="Slide Number Placeholder 3"/>
          <p:cNvSpPr>
            <a:spLocks noGrp="1"/>
          </p:cNvSpPr>
          <p:nvPr>
            <p:ph type="sldNum" sz="quarter" idx="5"/>
          </p:nvPr>
        </p:nvSpPr>
        <p:spPr/>
        <p:txBody>
          <a:bodyPr/>
          <a:lstStyle/>
          <a:p>
            <a:fld id="{41F07F69-EC4D-456B-8C63-26838ADE211E}" type="slidenum">
              <a:rPr lang="en-US" smtClean="0"/>
              <a:t>5</a:t>
            </a:fld>
            <a:endParaRPr lang="en-US"/>
          </a:p>
        </p:txBody>
      </p:sp>
    </p:spTree>
    <p:extLst>
      <p:ext uri="{BB962C8B-B14F-4D97-AF65-F5344CB8AC3E}">
        <p14:creationId xmlns:p14="http://schemas.microsoft.com/office/powerpoint/2010/main" val="2822613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CG</a:t>
            </a:r>
          </a:p>
        </p:txBody>
      </p:sp>
      <p:sp>
        <p:nvSpPr>
          <p:cNvPr id="4" name="Slide Number Placeholder 3"/>
          <p:cNvSpPr>
            <a:spLocks noGrp="1"/>
          </p:cNvSpPr>
          <p:nvPr>
            <p:ph type="sldNum" sz="quarter" idx="5"/>
          </p:nvPr>
        </p:nvSpPr>
        <p:spPr/>
        <p:txBody>
          <a:bodyPr/>
          <a:lstStyle/>
          <a:p>
            <a:fld id="{E1BAAF41-05C2-4F38-9C9D-FDE51454327A}" type="slidenum">
              <a:rPr lang="en-US" smtClean="0"/>
              <a:t>7</a:t>
            </a:fld>
            <a:endParaRPr lang="en-US"/>
          </a:p>
        </p:txBody>
      </p:sp>
    </p:spTree>
    <p:extLst>
      <p:ext uri="{BB962C8B-B14F-4D97-AF65-F5344CB8AC3E}">
        <p14:creationId xmlns:p14="http://schemas.microsoft.com/office/powerpoint/2010/main" val="23181067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pic>
        <p:nvPicPr>
          <p:cNvPr id="9" name="Shape 88">
            <a:extLst>
              <a:ext uri="{FF2B5EF4-FFF2-40B4-BE49-F238E27FC236}">
                <a16:creationId xmlns:a16="http://schemas.microsoft.com/office/drawing/2014/main" id="{0AC49FDB-9065-40C0-A909-67E66AFA4F4B}"/>
              </a:ext>
            </a:extLst>
          </p:cNvPr>
          <p:cNvPicPr preferRelativeResize="0"/>
          <p:nvPr userDrawn="1"/>
        </p:nvPicPr>
        <p:blipFill rotWithShape="1">
          <a:blip r:embed="rId2">
            <a:alphaModFix/>
          </a:blip>
          <a:srcRect b="23492"/>
          <a:stretch/>
        </p:blipFill>
        <p:spPr>
          <a:xfrm>
            <a:off x="-25054" y="0"/>
            <a:ext cx="12217054" cy="6936656"/>
          </a:xfrm>
          <a:prstGeom prst="rect">
            <a:avLst/>
          </a:prstGeom>
          <a:noFill/>
          <a:ln>
            <a:noFill/>
          </a:ln>
        </p:spPr>
      </p:pic>
      <p:pic>
        <p:nvPicPr>
          <p:cNvPr id="6" name="Picture 5">
            <a:extLst>
              <a:ext uri="{FF2B5EF4-FFF2-40B4-BE49-F238E27FC236}">
                <a16:creationId xmlns:a16="http://schemas.microsoft.com/office/drawing/2014/main" id="{0F12F8D7-7114-4278-A8C6-262B2635CDB4}"/>
              </a:ext>
            </a:extLst>
          </p:cNvPr>
          <p:cNvPicPr>
            <a:picLocks noChangeAspect="1"/>
          </p:cNvPicPr>
          <p:nvPr userDrawn="1"/>
        </p:nvPicPr>
        <p:blipFill>
          <a:blip r:embed="rId3"/>
          <a:stretch>
            <a:fillRect/>
          </a:stretch>
        </p:blipFill>
        <p:spPr>
          <a:xfrm>
            <a:off x="-25054" y="0"/>
            <a:ext cx="12217054" cy="6936656"/>
          </a:xfrm>
          <a:prstGeom prst="rect">
            <a:avLst/>
          </a:prstGeom>
        </p:spPr>
      </p:pic>
      <p:sp>
        <p:nvSpPr>
          <p:cNvPr id="2" name="Title 1">
            <a:extLst>
              <a:ext uri="{FF2B5EF4-FFF2-40B4-BE49-F238E27FC236}">
                <a16:creationId xmlns:a16="http://schemas.microsoft.com/office/drawing/2014/main" id="{DA8CB5BF-7B1D-4C2F-8DCE-3B48B409DB54}"/>
              </a:ext>
            </a:extLst>
          </p:cNvPr>
          <p:cNvSpPr>
            <a:spLocks noGrp="1"/>
          </p:cNvSpPr>
          <p:nvPr>
            <p:ph type="ctrTitle" hasCustomPrompt="1"/>
          </p:nvPr>
        </p:nvSpPr>
        <p:spPr>
          <a:xfrm>
            <a:off x="1524000" y="1122363"/>
            <a:ext cx="9144000" cy="2387600"/>
          </a:xfrm>
        </p:spPr>
        <p:txBody>
          <a:bodyPr anchor="b">
            <a:normAutofit/>
          </a:bodyPr>
          <a:lstStyle>
            <a:lvl1pPr algn="l">
              <a:defRPr sz="5400" b="1">
                <a:solidFill>
                  <a:schemeClr val="tx1"/>
                </a:solidFill>
              </a:defRPr>
            </a:lvl1pPr>
          </a:lstStyle>
          <a:p>
            <a:r>
              <a:rPr lang="en-US"/>
              <a:t>Title</a:t>
            </a:r>
          </a:p>
        </p:txBody>
      </p:sp>
      <p:sp>
        <p:nvSpPr>
          <p:cNvPr id="3" name="Subtitle 2">
            <a:extLst>
              <a:ext uri="{FF2B5EF4-FFF2-40B4-BE49-F238E27FC236}">
                <a16:creationId xmlns:a16="http://schemas.microsoft.com/office/drawing/2014/main" id="{E29B9B91-2B82-4546-B83D-1C806B64C22A}"/>
              </a:ext>
            </a:extLst>
          </p:cNvPr>
          <p:cNvSpPr>
            <a:spLocks noGrp="1"/>
          </p:cNvSpPr>
          <p:nvPr>
            <p:ph type="subTitle" idx="1" hasCustomPrompt="1"/>
          </p:nvPr>
        </p:nvSpPr>
        <p:spPr>
          <a:xfrm>
            <a:off x="1524000" y="3602038"/>
            <a:ext cx="9144000" cy="1655762"/>
          </a:xfrm>
        </p:spPr>
        <p:txBody>
          <a:bodyPr>
            <a:normAutofit/>
          </a:bodyPr>
          <a:lstStyle>
            <a:lvl1pPr marL="0" indent="0" algn="l">
              <a:buNone/>
              <a:defRPr sz="4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pic>
        <p:nvPicPr>
          <p:cNvPr id="10" name="Picture 9">
            <a:extLst>
              <a:ext uri="{FF2B5EF4-FFF2-40B4-BE49-F238E27FC236}">
                <a16:creationId xmlns:a16="http://schemas.microsoft.com/office/drawing/2014/main" id="{B4A7E2E5-B5A7-494A-ADB5-BD542C1378D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89720" y="6000978"/>
            <a:ext cx="3002280" cy="935678"/>
          </a:xfrm>
          <a:prstGeom prst="rect">
            <a:avLst/>
          </a:prstGeom>
        </p:spPr>
      </p:pic>
      <p:sp>
        <p:nvSpPr>
          <p:cNvPr id="5" name="Date Placeholder 3">
            <a:extLst>
              <a:ext uri="{FF2B5EF4-FFF2-40B4-BE49-F238E27FC236}">
                <a16:creationId xmlns:a16="http://schemas.microsoft.com/office/drawing/2014/main" id="{AB4DAA99-0E6B-333E-0486-4AAA58BEC3D7}"/>
              </a:ext>
            </a:extLst>
          </p:cNvPr>
          <p:cNvSpPr txBox="1">
            <a:spLocks/>
          </p:cNvSpPr>
          <p:nvPr userDrawn="1"/>
        </p:nvSpPr>
        <p:spPr>
          <a:xfrm>
            <a:off x="152399" y="6405177"/>
            <a:ext cx="1498947" cy="365127"/>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chemeClr val="tx1"/>
                </a:solidFill>
              </a:rPr>
              <a:t>2026-08-21</a:t>
            </a:r>
          </a:p>
        </p:txBody>
      </p:sp>
      <p:sp>
        <p:nvSpPr>
          <p:cNvPr id="8" name="Footer Placeholder 4">
            <a:extLst>
              <a:ext uri="{FF2B5EF4-FFF2-40B4-BE49-F238E27FC236}">
                <a16:creationId xmlns:a16="http://schemas.microsoft.com/office/drawing/2014/main" id="{597DE167-1AD8-F2C9-F5B4-94668EFDA4B1}"/>
              </a:ext>
            </a:extLst>
          </p:cNvPr>
          <p:cNvSpPr txBox="1">
            <a:spLocks/>
          </p:cNvSpPr>
          <p:nvPr userDrawn="1"/>
        </p:nvSpPr>
        <p:spPr>
          <a:xfrm>
            <a:off x="1828798" y="6405179"/>
            <a:ext cx="6714837"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chemeClr val="tx1"/>
                </a:solidFill>
              </a:rPr>
              <a:t>Seattle City Council, Human Services, Labor, and Economic Development Committee </a:t>
            </a:r>
          </a:p>
        </p:txBody>
      </p:sp>
    </p:spTree>
    <p:extLst>
      <p:ext uri="{BB962C8B-B14F-4D97-AF65-F5344CB8AC3E}">
        <p14:creationId xmlns:p14="http://schemas.microsoft.com/office/powerpoint/2010/main" val="132987481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A6640-AAF9-498F-A6FD-C91E4B710D3D}"/>
              </a:ext>
            </a:extLst>
          </p:cNvPr>
          <p:cNvSpPr>
            <a:spLocks noGrp="1"/>
          </p:cNvSpPr>
          <p:nvPr>
            <p:ph type="title" hasCustomPrompt="1"/>
          </p:nvPr>
        </p:nvSpPr>
        <p:spPr/>
        <p:txBody>
          <a:bodyPr/>
          <a:lstStyle>
            <a:lvl1pPr>
              <a:defRPr/>
            </a:lvl1pPr>
          </a:lstStyle>
          <a:p>
            <a:r>
              <a:rPr lang="en-US"/>
              <a:t>Title </a:t>
            </a:r>
          </a:p>
        </p:txBody>
      </p:sp>
      <p:sp>
        <p:nvSpPr>
          <p:cNvPr id="3" name="Content Placeholder 2">
            <a:extLst>
              <a:ext uri="{FF2B5EF4-FFF2-40B4-BE49-F238E27FC236}">
                <a16:creationId xmlns:a16="http://schemas.microsoft.com/office/drawing/2014/main" id="{7DD26F17-7903-4D43-813F-6A908669D64E}"/>
              </a:ext>
            </a:extLst>
          </p:cNvPr>
          <p:cNvSpPr>
            <a:spLocks noGrp="1"/>
          </p:cNvSpPr>
          <p:nvPr>
            <p:ph idx="1" hasCustomPrompt="1"/>
          </p:nvPr>
        </p:nvSpPr>
        <p:spPr>
          <a:xfrm>
            <a:off x="838200" y="1825625"/>
            <a:ext cx="10515600" cy="4087324"/>
          </a:xfrm>
        </p:spPr>
        <p:txBody>
          <a:bodyPr/>
          <a:lstStyle>
            <a:lvl1pPr>
              <a:defRPr/>
            </a:lvl1p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0732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A49D0-05FB-4A13-9342-93E5AA7FB64F}"/>
              </a:ext>
            </a:extLst>
          </p:cNvPr>
          <p:cNvSpPr>
            <a:spLocks noGrp="1"/>
          </p:cNvSpPr>
          <p:nvPr>
            <p:ph type="title" hasCustomPrompt="1"/>
          </p:nvPr>
        </p:nvSpPr>
        <p:spPr>
          <a:xfrm>
            <a:off x="831850" y="1709738"/>
            <a:ext cx="10515600" cy="2852737"/>
          </a:xfrm>
        </p:spPr>
        <p:txBody>
          <a:bodyPr anchor="b"/>
          <a:lstStyle>
            <a:lvl1pPr>
              <a:defRPr sz="6000"/>
            </a:lvl1pPr>
          </a:lstStyle>
          <a:p>
            <a:r>
              <a:rPr lang="en-US"/>
              <a:t>Title</a:t>
            </a:r>
          </a:p>
        </p:txBody>
      </p:sp>
      <p:sp>
        <p:nvSpPr>
          <p:cNvPr id="3" name="Text Placeholder 2">
            <a:extLst>
              <a:ext uri="{FF2B5EF4-FFF2-40B4-BE49-F238E27FC236}">
                <a16:creationId xmlns:a16="http://schemas.microsoft.com/office/drawing/2014/main" id="{DE880D4A-F83B-4EB0-9CF2-C37A931B4EBC}"/>
              </a:ext>
            </a:extLst>
          </p:cNvPr>
          <p:cNvSpPr>
            <a:spLocks noGrp="1"/>
          </p:cNvSpPr>
          <p:nvPr>
            <p:ph type="body" idx="1" hasCustomPrompt="1"/>
          </p:nvPr>
        </p:nvSpPr>
        <p:spPr>
          <a:xfrm>
            <a:off x="831850" y="4589464"/>
            <a:ext cx="10515600" cy="1332860"/>
          </a:xfrm>
        </p:spPr>
        <p:txBody>
          <a:bodyPr/>
          <a:lstStyle>
            <a:lvl1pPr marL="0" indent="0">
              <a:buNone/>
              <a:defRPr sz="2400">
                <a:solidFill>
                  <a:schemeClr val="tx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a:t>
            </a:r>
          </a:p>
        </p:txBody>
      </p:sp>
    </p:spTree>
    <p:extLst>
      <p:ext uri="{BB962C8B-B14F-4D97-AF65-F5344CB8AC3E}">
        <p14:creationId xmlns:p14="http://schemas.microsoft.com/office/powerpoint/2010/main" val="3505997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E3097-AC2D-4E71-B5A6-B37F847BCD7E}"/>
              </a:ext>
            </a:extLst>
          </p:cNvPr>
          <p:cNvSpPr>
            <a:spLocks noGrp="1"/>
          </p:cNvSpPr>
          <p:nvPr>
            <p:ph type="title" hasCustomPrompt="1"/>
          </p:nvPr>
        </p:nvSpPr>
        <p:spPr/>
        <p:txBody>
          <a:bodyPr/>
          <a:lstStyle>
            <a:lvl1pPr>
              <a:defRPr/>
            </a:lvl1pPr>
          </a:lstStyle>
          <a:p>
            <a:r>
              <a:rPr lang="en-US"/>
              <a:t>Title</a:t>
            </a:r>
          </a:p>
        </p:txBody>
      </p:sp>
      <p:sp>
        <p:nvSpPr>
          <p:cNvPr id="3" name="Content Placeholder 2">
            <a:extLst>
              <a:ext uri="{FF2B5EF4-FFF2-40B4-BE49-F238E27FC236}">
                <a16:creationId xmlns:a16="http://schemas.microsoft.com/office/drawing/2014/main" id="{14D7275A-6671-4B2A-BF8E-E0A27F323956}"/>
              </a:ext>
            </a:extLst>
          </p:cNvPr>
          <p:cNvSpPr>
            <a:spLocks noGrp="1"/>
          </p:cNvSpPr>
          <p:nvPr>
            <p:ph sz="half" idx="1" hasCustomPrompt="1"/>
          </p:nvPr>
        </p:nvSpPr>
        <p:spPr>
          <a:xfrm>
            <a:off x="838200" y="1825625"/>
            <a:ext cx="5181600" cy="4096698"/>
          </a:xfrm>
        </p:spPr>
        <p:txBody>
          <a:bodyPr/>
          <a:lstStyle>
            <a:lvl1pPr>
              <a:defRPr/>
            </a:lvl1p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AC32B95-ABB2-41D5-B74B-4C216A81799C}"/>
              </a:ext>
            </a:extLst>
          </p:cNvPr>
          <p:cNvSpPr>
            <a:spLocks noGrp="1"/>
          </p:cNvSpPr>
          <p:nvPr>
            <p:ph sz="half" idx="2" hasCustomPrompt="1"/>
          </p:nvPr>
        </p:nvSpPr>
        <p:spPr>
          <a:xfrm>
            <a:off x="6172200" y="1825625"/>
            <a:ext cx="5181600" cy="4096698"/>
          </a:xfrm>
        </p:spPr>
        <p:txBody>
          <a:bodyPr/>
          <a:lstStyle>
            <a:lvl1pPr>
              <a:defRPr/>
            </a:lvl1p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5851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860C1-C8F4-42C5-9A6B-D6B62C06FB3A}"/>
              </a:ext>
            </a:extLst>
          </p:cNvPr>
          <p:cNvSpPr>
            <a:spLocks noGrp="1"/>
          </p:cNvSpPr>
          <p:nvPr>
            <p:ph type="title" hasCustomPrompt="1"/>
          </p:nvPr>
        </p:nvSpPr>
        <p:spPr>
          <a:xfrm>
            <a:off x="839788" y="365125"/>
            <a:ext cx="10515600" cy="1325563"/>
          </a:xfrm>
        </p:spPr>
        <p:txBody>
          <a:bodyPr/>
          <a:lstStyle>
            <a:lvl1pPr>
              <a:defRPr/>
            </a:lvl1pPr>
          </a:lstStyle>
          <a:p>
            <a:r>
              <a:rPr lang="en-US"/>
              <a:t>Title</a:t>
            </a:r>
          </a:p>
        </p:txBody>
      </p:sp>
      <p:sp>
        <p:nvSpPr>
          <p:cNvPr id="3" name="Text Placeholder 2">
            <a:extLst>
              <a:ext uri="{FF2B5EF4-FFF2-40B4-BE49-F238E27FC236}">
                <a16:creationId xmlns:a16="http://schemas.microsoft.com/office/drawing/2014/main" id="{B9BD1FAB-9430-4266-9D4D-60E3919DFF43}"/>
              </a:ext>
            </a:extLst>
          </p:cNvPr>
          <p:cNvSpPr>
            <a:spLocks noGrp="1"/>
          </p:cNvSpPr>
          <p:nvPr>
            <p:ph type="body" idx="1" hasCustomPrompt="1"/>
          </p:nvPr>
        </p:nvSpPr>
        <p:spPr>
          <a:xfrm>
            <a:off x="839788" y="1681163"/>
            <a:ext cx="5157787" cy="823912"/>
          </a:xfrm>
        </p:spPr>
        <p:txBody>
          <a:bodyPr anchor="b"/>
          <a:lstStyle>
            <a:lvl1pPr marL="0" indent="0">
              <a:buNone/>
              <a:defRPr sz="3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4" name="Content Placeholder 3">
            <a:extLst>
              <a:ext uri="{FF2B5EF4-FFF2-40B4-BE49-F238E27FC236}">
                <a16:creationId xmlns:a16="http://schemas.microsoft.com/office/drawing/2014/main" id="{FA161C4E-4B6A-401B-9388-434C46C23CEC}"/>
              </a:ext>
            </a:extLst>
          </p:cNvPr>
          <p:cNvSpPr>
            <a:spLocks noGrp="1"/>
          </p:cNvSpPr>
          <p:nvPr>
            <p:ph sz="half" idx="2" hasCustomPrompt="1"/>
          </p:nvPr>
        </p:nvSpPr>
        <p:spPr>
          <a:xfrm>
            <a:off x="839788" y="2505075"/>
            <a:ext cx="5157787" cy="3417248"/>
          </a:xfrm>
        </p:spPr>
        <p:txBody>
          <a:bodyPr/>
          <a:lstStyle>
            <a:lvl1pPr>
              <a:defRPr/>
            </a:lvl1p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46F982-9B7A-4DB7-BD8A-33EE8EBA929F}"/>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3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6" name="Content Placeholder 5">
            <a:extLst>
              <a:ext uri="{FF2B5EF4-FFF2-40B4-BE49-F238E27FC236}">
                <a16:creationId xmlns:a16="http://schemas.microsoft.com/office/drawing/2014/main" id="{91B2C2E3-4EBB-4A84-826A-812CC9487D3F}"/>
              </a:ext>
            </a:extLst>
          </p:cNvPr>
          <p:cNvSpPr>
            <a:spLocks noGrp="1"/>
          </p:cNvSpPr>
          <p:nvPr>
            <p:ph sz="quarter" idx="4" hasCustomPrompt="1"/>
          </p:nvPr>
        </p:nvSpPr>
        <p:spPr>
          <a:xfrm>
            <a:off x="6172200" y="2505075"/>
            <a:ext cx="5183188" cy="3417248"/>
          </a:xfrm>
        </p:spPr>
        <p:txBody>
          <a:bodyPr/>
          <a:lstStyle>
            <a:lvl1pPr>
              <a:defRPr/>
            </a:lvl1p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0231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2F0A6-C5A2-443E-8D49-43D6387DC9EC}"/>
              </a:ext>
            </a:extLst>
          </p:cNvPr>
          <p:cNvSpPr>
            <a:spLocks noGrp="1"/>
          </p:cNvSpPr>
          <p:nvPr>
            <p:ph type="title" hasCustomPrompt="1"/>
          </p:nvPr>
        </p:nvSpPr>
        <p:spPr/>
        <p:txBody>
          <a:bodyPr/>
          <a:lstStyle/>
          <a:p>
            <a:r>
              <a:rPr lang="en-US"/>
              <a:t>Title</a:t>
            </a:r>
          </a:p>
        </p:txBody>
      </p:sp>
    </p:spTree>
    <p:extLst>
      <p:ext uri="{BB962C8B-B14F-4D97-AF65-F5344CB8AC3E}">
        <p14:creationId xmlns:p14="http://schemas.microsoft.com/office/powerpoint/2010/main" val="2180470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0458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0E995-D949-4665-B2BE-6C1BCBCBF2FB}"/>
              </a:ext>
            </a:extLst>
          </p:cNvPr>
          <p:cNvSpPr>
            <a:spLocks noGrp="1"/>
          </p:cNvSpPr>
          <p:nvPr>
            <p:ph type="title" hasCustomPrompt="1"/>
          </p:nvPr>
        </p:nvSpPr>
        <p:spPr>
          <a:xfrm>
            <a:off x="839788" y="457200"/>
            <a:ext cx="3932237" cy="1600200"/>
          </a:xfrm>
        </p:spPr>
        <p:txBody>
          <a:bodyPr anchor="b">
            <a:normAutofit/>
          </a:bodyPr>
          <a:lstStyle>
            <a:lvl1pPr>
              <a:defRPr sz="4400"/>
            </a:lvl1pPr>
          </a:lstStyle>
          <a:p>
            <a:r>
              <a:rPr lang="en-US"/>
              <a:t>Title</a:t>
            </a:r>
          </a:p>
        </p:txBody>
      </p:sp>
      <p:sp>
        <p:nvSpPr>
          <p:cNvPr id="3" name="Content Placeholder 2">
            <a:extLst>
              <a:ext uri="{FF2B5EF4-FFF2-40B4-BE49-F238E27FC236}">
                <a16:creationId xmlns:a16="http://schemas.microsoft.com/office/drawing/2014/main" id="{90D3D865-FD4B-4775-8105-EA2753B93495}"/>
              </a:ext>
            </a:extLst>
          </p:cNvPr>
          <p:cNvSpPr>
            <a:spLocks noGrp="1"/>
          </p:cNvSpPr>
          <p:nvPr>
            <p:ph idx="1" hasCustomPrompt="1"/>
          </p:nvPr>
        </p:nvSpPr>
        <p:spPr>
          <a:xfrm>
            <a:off x="5183188" y="987425"/>
            <a:ext cx="6172200" cy="493489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D02C222-FAB2-4815-AD59-66AACA2A6EDC}"/>
              </a:ext>
            </a:extLst>
          </p:cNvPr>
          <p:cNvSpPr>
            <a:spLocks noGrp="1"/>
          </p:cNvSpPr>
          <p:nvPr>
            <p:ph type="body" sz="half" idx="2" hasCustomPrompt="1"/>
          </p:nvPr>
        </p:nvSpPr>
        <p:spPr>
          <a:xfrm>
            <a:off x="839788" y="2057399"/>
            <a:ext cx="3932237" cy="3864923"/>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a:t>
            </a:r>
          </a:p>
        </p:txBody>
      </p:sp>
    </p:spTree>
    <p:extLst>
      <p:ext uri="{BB962C8B-B14F-4D97-AF65-F5344CB8AC3E}">
        <p14:creationId xmlns:p14="http://schemas.microsoft.com/office/powerpoint/2010/main" val="1008839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7CA1-AD78-47F2-9FA9-24CE3C9F4D82}"/>
              </a:ext>
            </a:extLst>
          </p:cNvPr>
          <p:cNvSpPr>
            <a:spLocks noGrp="1"/>
          </p:cNvSpPr>
          <p:nvPr>
            <p:ph type="title" hasCustomPrompt="1"/>
          </p:nvPr>
        </p:nvSpPr>
        <p:spPr>
          <a:xfrm>
            <a:off x="839788" y="457200"/>
            <a:ext cx="3932237" cy="1600200"/>
          </a:xfrm>
        </p:spPr>
        <p:txBody>
          <a:bodyPr anchor="b">
            <a:normAutofit/>
          </a:bodyPr>
          <a:lstStyle>
            <a:lvl1pPr>
              <a:defRPr sz="4400"/>
            </a:lvl1pPr>
          </a:lstStyle>
          <a:p>
            <a:r>
              <a:rPr lang="en-US"/>
              <a:t>Title</a:t>
            </a:r>
          </a:p>
        </p:txBody>
      </p:sp>
      <p:sp>
        <p:nvSpPr>
          <p:cNvPr id="3" name="Picture Placeholder 2">
            <a:extLst>
              <a:ext uri="{FF2B5EF4-FFF2-40B4-BE49-F238E27FC236}">
                <a16:creationId xmlns:a16="http://schemas.microsoft.com/office/drawing/2014/main" id="{239A6B14-1176-46C3-92A7-C9D09DD5CF19}"/>
              </a:ext>
            </a:extLst>
          </p:cNvPr>
          <p:cNvSpPr>
            <a:spLocks noGrp="1"/>
          </p:cNvSpPr>
          <p:nvPr>
            <p:ph type="pic" idx="1"/>
          </p:nvPr>
        </p:nvSpPr>
        <p:spPr>
          <a:xfrm>
            <a:off x="5183188" y="987425"/>
            <a:ext cx="6172200" cy="4934898"/>
          </a:xfrm>
        </p:spPr>
        <p:txBody>
          <a:bodyPr anchor="b">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176BB76-673A-42AA-810D-796158A9DABB}"/>
              </a:ext>
            </a:extLst>
          </p:cNvPr>
          <p:cNvSpPr>
            <a:spLocks noGrp="1"/>
          </p:cNvSpPr>
          <p:nvPr>
            <p:ph type="body" sz="half" idx="2" hasCustomPrompt="1"/>
          </p:nvPr>
        </p:nvSpPr>
        <p:spPr>
          <a:xfrm>
            <a:off x="839788" y="2057399"/>
            <a:ext cx="3932237" cy="3864923"/>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a:t>
            </a:r>
          </a:p>
        </p:txBody>
      </p:sp>
    </p:spTree>
    <p:extLst>
      <p:ext uri="{BB962C8B-B14F-4D97-AF65-F5344CB8AC3E}">
        <p14:creationId xmlns:p14="http://schemas.microsoft.com/office/powerpoint/2010/main" val="410741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76596CD-1A53-40BF-86B6-CCF9641C4F72}"/>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9193037" y="5922323"/>
            <a:ext cx="2998963" cy="935677"/>
          </a:xfrm>
          <a:prstGeom prst="rect">
            <a:avLst/>
          </a:prstGeom>
        </p:spPr>
      </p:pic>
      <p:sp>
        <p:nvSpPr>
          <p:cNvPr id="2" name="Title Placeholder 1">
            <a:extLst>
              <a:ext uri="{FF2B5EF4-FFF2-40B4-BE49-F238E27FC236}">
                <a16:creationId xmlns:a16="http://schemas.microsoft.com/office/drawing/2014/main" id="{45D674A9-8420-4BC9-958B-60904E1FD9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Title</a:t>
            </a:r>
          </a:p>
        </p:txBody>
      </p:sp>
      <p:sp>
        <p:nvSpPr>
          <p:cNvPr id="3" name="Text Placeholder 2">
            <a:extLst>
              <a:ext uri="{FF2B5EF4-FFF2-40B4-BE49-F238E27FC236}">
                <a16:creationId xmlns:a16="http://schemas.microsoft.com/office/drawing/2014/main" id="{3DCE9525-7613-44D5-9D3B-D9B1A513A491}"/>
              </a:ext>
            </a:extLst>
          </p:cNvPr>
          <p:cNvSpPr>
            <a:spLocks noGrp="1"/>
          </p:cNvSpPr>
          <p:nvPr>
            <p:ph type="body" idx="1"/>
          </p:nvPr>
        </p:nvSpPr>
        <p:spPr>
          <a:xfrm>
            <a:off x="838200" y="1825625"/>
            <a:ext cx="10515600" cy="4096698"/>
          </a:xfrm>
          <a:prstGeom prst="rect">
            <a:avLst/>
          </a:prstGeom>
        </p:spPr>
        <p:txBody>
          <a:bodyPr vert="horz" lIns="91440" tIns="45720" rIns="91440" bIns="45720" rtlCol="0">
            <a:normAutofit/>
          </a:body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
        <p:nvSpPr>
          <p:cNvPr id="13" name="Date Placeholder 3">
            <a:extLst>
              <a:ext uri="{FF2B5EF4-FFF2-40B4-BE49-F238E27FC236}">
                <a16:creationId xmlns:a16="http://schemas.microsoft.com/office/drawing/2014/main" id="{EDD451B4-C473-4A29-A539-AB086CAEEC4C}"/>
              </a:ext>
            </a:extLst>
          </p:cNvPr>
          <p:cNvSpPr txBox="1">
            <a:spLocks/>
          </p:cNvSpPr>
          <p:nvPr userDrawn="1"/>
        </p:nvSpPr>
        <p:spPr>
          <a:xfrm>
            <a:off x="152400" y="6248284"/>
            <a:ext cx="1371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003DA5"/>
                </a:solidFill>
              </a:rPr>
              <a:t>Date (xx/xx/</a:t>
            </a:r>
            <a:r>
              <a:rPr lang="en-US" err="1">
                <a:solidFill>
                  <a:srgbClr val="003DA5"/>
                </a:solidFill>
              </a:rPr>
              <a:t>xxxx</a:t>
            </a:r>
            <a:r>
              <a:rPr lang="en-US">
                <a:solidFill>
                  <a:srgbClr val="003DA5"/>
                </a:solidFill>
              </a:rPr>
              <a:t>)</a:t>
            </a:r>
          </a:p>
        </p:txBody>
      </p:sp>
      <p:sp>
        <p:nvSpPr>
          <p:cNvPr id="14" name="Footer Placeholder 4">
            <a:extLst>
              <a:ext uri="{FF2B5EF4-FFF2-40B4-BE49-F238E27FC236}">
                <a16:creationId xmlns:a16="http://schemas.microsoft.com/office/drawing/2014/main" id="{B5122A13-69DF-40C1-9F36-4B12A61C3C27}"/>
              </a:ext>
            </a:extLst>
          </p:cNvPr>
          <p:cNvSpPr txBox="1">
            <a:spLocks/>
          </p:cNvSpPr>
          <p:nvPr userDrawn="1"/>
        </p:nvSpPr>
        <p:spPr>
          <a:xfrm>
            <a:off x="1524000" y="6248283"/>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003DA5"/>
                </a:solidFill>
              </a:rPr>
              <a:t>Department Name</a:t>
            </a:r>
          </a:p>
        </p:txBody>
      </p:sp>
      <p:sp>
        <p:nvSpPr>
          <p:cNvPr id="15" name="Slide Number Placeholder 5">
            <a:extLst>
              <a:ext uri="{FF2B5EF4-FFF2-40B4-BE49-F238E27FC236}">
                <a16:creationId xmlns:a16="http://schemas.microsoft.com/office/drawing/2014/main" id="{2BB9B98A-278E-4B52-9EE2-9C31F9863037}"/>
              </a:ext>
            </a:extLst>
          </p:cNvPr>
          <p:cNvSpPr txBox="1">
            <a:spLocks/>
          </p:cNvSpPr>
          <p:nvPr userDrawn="1"/>
        </p:nvSpPr>
        <p:spPr>
          <a:xfrm>
            <a:off x="3581400" y="6248283"/>
            <a:ext cx="1165167"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003DA5"/>
                </a:solidFill>
              </a:rPr>
              <a:t>Page Number</a:t>
            </a:r>
          </a:p>
        </p:txBody>
      </p:sp>
      <p:sp>
        <p:nvSpPr>
          <p:cNvPr id="8" name="Shape 98">
            <a:extLst>
              <a:ext uri="{FF2B5EF4-FFF2-40B4-BE49-F238E27FC236}">
                <a16:creationId xmlns:a16="http://schemas.microsoft.com/office/drawing/2014/main" id="{6301E5A9-264C-4A8D-9812-87FFC06AE62B}"/>
              </a:ext>
            </a:extLst>
          </p:cNvPr>
          <p:cNvSpPr/>
          <p:nvPr userDrawn="1"/>
        </p:nvSpPr>
        <p:spPr>
          <a:xfrm>
            <a:off x="0" y="5984478"/>
            <a:ext cx="12192000" cy="898460"/>
          </a:xfrm>
          <a:prstGeom prst="rect">
            <a:avLst/>
          </a:prstGeom>
          <a:solidFill>
            <a:srgbClr val="003DA5"/>
          </a:solidFill>
          <a:ln w="12700" cap="flat" cmpd="sng">
            <a:solidFill>
              <a:srgbClr val="31538F"/>
            </a:solidFill>
            <a:prstDash val="solid"/>
            <a:miter lim="800000"/>
            <a:headEnd type="none" w="med" len="med"/>
            <a:tailEnd type="none" w="med" len="med"/>
          </a:ln>
        </p:spPr>
        <p:txBody>
          <a:bodyPr wrap="square" lIns="91425" tIns="45700" rIns="91425" bIns="45700" anchor="ctr" anchorCtr="0">
            <a:noAutofit/>
          </a:bodyPr>
          <a:lstStyle/>
          <a:p>
            <a:pPr marL="0" marR="0" lvl="0" indent="0" algn="ctr" rtl="0">
              <a:spcBef>
                <a:spcPts val="0"/>
              </a:spcBef>
              <a:buNone/>
            </a:pPr>
            <a:endParaRPr sz="1800" b="1">
              <a:solidFill>
                <a:schemeClr val="lt1"/>
              </a:solidFill>
              <a:latin typeface="Calibri"/>
              <a:ea typeface="Calibri"/>
              <a:cs typeface="Calibri"/>
              <a:sym typeface="Calibri"/>
            </a:endParaRPr>
          </a:p>
        </p:txBody>
      </p:sp>
      <p:pic>
        <p:nvPicPr>
          <p:cNvPr id="12" name="Picture 11">
            <a:extLst>
              <a:ext uri="{FF2B5EF4-FFF2-40B4-BE49-F238E27FC236}">
                <a16:creationId xmlns:a16="http://schemas.microsoft.com/office/drawing/2014/main" id="{AC2D44D1-75DE-4BDD-8018-D6C834D9310C}"/>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9189720" y="5991605"/>
            <a:ext cx="3002280" cy="935678"/>
          </a:xfrm>
          <a:prstGeom prst="rect">
            <a:avLst/>
          </a:prstGeom>
        </p:spPr>
      </p:pic>
      <p:sp>
        <p:nvSpPr>
          <p:cNvPr id="5" name="Date Placeholder 3">
            <a:extLst>
              <a:ext uri="{FF2B5EF4-FFF2-40B4-BE49-F238E27FC236}">
                <a16:creationId xmlns:a16="http://schemas.microsoft.com/office/drawing/2014/main" id="{12AD2DDA-8263-C800-AB37-1ADC2CD721C4}"/>
              </a:ext>
            </a:extLst>
          </p:cNvPr>
          <p:cNvSpPr txBox="1">
            <a:spLocks/>
          </p:cNvSpPr>
          <p:nvPr userDrawn="1"/>
        </p:nvSpPr>
        <p:spPr>
          <a:xfrm>
            <a:off x="105131" y="6375448"/>
            <a:ext cx="152400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chemeClr val="bg1"/>
                </a:solidFill>
              </a:rPr>
              <a:t>2026-08-21</a:t>
            </a:r>
          </a:p>
        </p:txBody>
      </p:sp>
      <p:sp>
        <p:nvSpPr>
          <p:cNvPr id="7" name="Footer Placeholder 4">
            <a:extLst>
              <a:ext uri="{FF2B5EF4-FFF2-40B4-BE49-F238E27FC236}">
                <a16:creationId xmlns:a16="http://schemas.microsoft.com/office/drawing/2014/main" id="{E12A01E4-CD83-499A-C5F4-FA622F2BE0A3}"/>
              </a:ext>
            </a:extLst>
          </p:cNvPr>
          <p:cNvSpPr txBox="1">
            <a:spLocks/>
          </p:cNvSpPr>
          <p:nvPr userDrawn="1"/>
        </p:nvSpPr>
        <p:spPr>
          <a:xfrm>
            <a:off x="1722018" y="6379125"/>
            <a:ext cx="50390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chemeClr val="bg1"/>
                </a:solidFill>
              </a:rPr>
              <a:t>Human Services, Labor, and Economic Development Committee</a:t>
            </a:r>
          </a:p>
        </p:txBody>
      </p:sp>
    </p:spTree>
    <p:extLst>
      <p:ext uri="{BB962C8B-B14F-4D97-AF65-F5344CB8AC3E}">
        <p14:creationId xmlns:p14="http://schemas.microsoft.com/office/powerpoint/2010/main" val="653309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l" defTabSz="914400" rtl="0" eaLnBrk="1" latinLnBrk="0" hangingPunct="1">
        <a:lnSpc>
          <a:spcPct val="90000"/>
        </a:lnSpc>
        <a:spcBef>
          <a:spcPct val="0"/>
        </a:spcBef>
        <a:buNone/>
        <a:defRPr sz="4400" b="1" kern="1200">
          <a:solidFill>
            <a:schemeClr val="tx1">
              <a:lumMod val="5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2A77E88-54F2-9F58-741D-D061DBE9616E}"/>
              </a:ext>
            </a:extLst>
          </p:cNvPr>
          <p:cNvSpPr>
            <a:spLocks noGrp="1"/>
          </p:cNvSpPr>
          <p:nvPr>
            <p:ph type="ctrTitle"/>
          </p:nvPr>
        </p:nvSpPr>
        <p:spPr>
          <a:xfrm>
            <a:off x="273465" y="1122363"/>
            <a:ext cx="11665010" cy="2387600"/>
          </a:xfrm>
        </p:spPr>
        <p:txBody>
          <a:bodyPr/>
          <a:lstStyle/>
          <a:p>
            <a:r>
              <a:rPr lang="en-US"/>
              <a:t>Capitol Hill (Broadway) BIA Ordinance Amendment</a:t>
            </a:r>
          </a:p>
        </p:txBody>
      </p:sp>
      <p:sp>
        <p:nvSpPr>
          <p:cNvPr id="7" name="Subtitle 2">
            <a:extLst>
              <a:ext uri="{FF2B5EF4-FFF2-40B4-BE49-F238E27FC236}">
                <a16:creationId xmlns:a16="http://schemas.microsoft.com/office/drawing/2014/main" id="{7A2EE474-0875-DBEF-485F-1011B4213B4A}"/>
              </a:ext>
            </a:extLst>
          </p:cNvPr>
          <p:cNvSpPr txBox="1">
            <a:spLocks/>
          </p:cNvSpPr>
          <p:nvPr/>
        </p:nvSpPr>
        <p:spPr>
          <a:xfrm>
            <a:off x="273465" y="3602037"/>
            <a:ext cx="11665010" cy="250951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4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50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50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50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5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400" b="1"/>
              <a:t>Office of Economic Development</a:t>
            </a:r>
            <a:endParaRPr lang="en-US" sz="2400" b="1" i="1"/>
          </a:p>
          <a:p>
            <a:r>
              <a:rPr lang="en-US" sz="2400" b="1" i="1"/>
              <a:t>	Casey Rogers, Business Improvement Area Policy Advisor</a:t>
            </a:r>
          </a:p>
        </p:txBody>
      </p:sp>
    </p:spTree>
    <p:extLst>
      <p:ext uri="{BB962C8B-B14F-4D97-AF65-F5344CB8AC3E}">
        <p14:creationId xmlns:p14="http://schemas.microsoft.com/office/powerpoint/2010/main" val="2705406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95124-EF00-3086-00F9-162D06941B92}"/>
            </a:ext>
          </a:extLst>
        </p:cNvPr>
        <p:cNvGrpSpPr/>
        <p:nvPr/>
      </p:nvGrpSpPr>
      <p:grpSpPr>
        <a:xfrm>
          <a:off x="0" y="0"/>
          <a:ext cx="0" cy="0"/>
          <a:chOff x="0" y="0"/>
          <a:chExt cx="0" cy="0"/>
        </a:xfrm>
      </p:grpSpPr>
      <p:sp>
        <p:nvSpPr>
          <p:cNvPr id="5" name="Content Placeholder 5">
            <a:extLst>
              <a:ext uri="{FF2B5EF4-FFF2-40B4-BE49-F238E27FC236}">
                <a16:creationId xmlns:a16="http://schemas.microsoft.com/office/drawing/2014/main" id="{B44BA0CB-8DEA-19A2-32A3-F5E9D8CD9B63}"/>
              </a:ext>
            </a:extLst>
          </p:cNvPr>
          <p:cNvSpPr>
            <a:spLocks noGrp="1"/>
          </p:cNvSpPr>
          <p:nvPr/>
        </p:nvSpPr>
        <p:spPr>
          <a:xfrm>
            <a:off x="749164" y="1594797"/>
            <a:ext cx="10746323" cy="387482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a:t>The Capitol Hill Business Improvement (CHBIA) Area was originally established in 1986 </a:t>
            </a:r>
          </a:p>
          <a:p>
            <a:pPr fontAlgn="base"/>
            <a:r>
              <a:rPr lang="en-US"/>
              <a:t>CHBIA’s business‑based, self‑reported revenue model leads to unpredictable budget, sensitivity to business closures, and the $3,500 cap limits growth and erodes service capacity.</a:t>
            </a:r>
          </a:p>
          <a:p>
            <a:pPr fontAlgn="base"/>
            <a:r>
              <a:rPr lang="en-US"/>
              <a:t>Rising costs for cleaning, safety, and district management have outpaced assessments, leading to cutbacks in core services.</a:t>
            </a:r>
          </a:p>
        </p:txBody>
      </p:sp>
      <p:sp>
        <p:nvSpPr>
          <p:cNvPr id="2" name="Title 1">
            <a:extLst>
              <a:ext uri="{FF2B5EF4-FFF2-40B4-BE49-F238E27FC236}">
                <a16:creationId xmlns:a16="http://schemas.microsoft.com/office/drawing/2014/main" id="{81A2644D-8F6E-FB45-2AA6-378392BD651A}"/>
              </a:ext>
            </a:extLst>
          </p:cNvPr>
          <p:cNvSpPr>
            <a:spLocks noGrp="1"/>
          </p:cNvSpPr>
          <p:nvPr>
            <p:ph type="title"/>
          </p:nvPr>
        </p:nvSpPr>
        <p:spPr>
          <a:xfrm>
            <a:off x="838200" y="365125"/>
            <a:ext cx="10515600" cy="1325563"/>
          </a:xfrm>
        </p:spPr>
        <p:txBody>
          <a:bodyPr/>
          <a:lstStyle/>
          <a:p>
            <a:r>
              <a:rPr lang="en-US">
                <a:cs typeface="Seattle Text"/>
              </a:rPr>
              <a:t>Background</a:t>
            </a:r>
            <a:endParaRPr lang="en-US"/>
          </a:p>
        </p:txBody>
      </p:sp>
    </p:spTree>
    <p:extLst>
      <p:ext uri="{BB962C8B-B14F-4D97-AF65-F5344CB8AC3E}">
        <p14:creationId xmlns:p14="http://schemas.microsoft.com/office/powerpoint/2010/main" val="1446762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E4729-41E4-5FFF-4E2F-F8D98BE617C6}"/>
            </a:ext>
          </a:extLst>
        </p:cNvPr>
        <p:cNvGrpSpPr/>
        <p:nvPr/>
      </p:nvGrpSpPr>
      <p:grpSpPr>
        <a:xfrm>
          <a:off x="0" y="0"/>
          <a:ext cx="0" cy="0"/>
          <a:chOff x="0" y="0"/>
          <a:chExt cx="0" cy="0"/>
        </a:xfrm>
      </p:grpSpPr>
      <p:sp>
        <p:nvSpPr>
          <p:cNvPr id="5" name="Content Placeholder 5">
            <a:extLst>
              <a:ext uri="{FF2B5EF4-FFF2-40B4-BE49-F238E27FC236}">
                <a16:creationId xmlns:a16="http://schemas.microsoft.com/office/drawing/2014/main" id="{DEA86963-78C4-D62E-A6FA-3908FEE41D67}"/>
              </a:ext>
            </a:extLst>
          </p:cNvPr>
          <p:cNvSpPr>
            <a:spLocks noGrp="1"/>
          </p:cNvSpPr>
          <p:nvPr/>
        </p:nvSpPr>
        <p:spPr>
          <a:xfrm>
            <a:off x="842913" y="1594797"/>
            <a:ext cx="10746323" cy="387482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a:t>The proposed amendment offers short‑term budget stabilization by adjusting rates for inflation and making a small boundary correction</a:t>
            </a:r>
          </a:p>
          <a:p>
            <a:pPr fontAlgn="base"/>
            <a:r>
              <a:rPr lang="en-US"/>
              <a:t>Increased fixed assessments improve equity across ratepayers</a:t>
            </a:r>
          </a:p>
          <a:p>
            <a:pPr fontAlgn="base"/>
            <a:r>
              <a:rPr lang="en-US"/>
              <a:t>Longer term, CHBIA plans to evaluate shifting to a more predictable, sustainable property‑based assessment model aligned with current city practice</a:t>
            </a:r>
            <a:endParaRPr lang="en-US">
              <a:ea typeface="Calibri"/>
              <a:cs typeface="Calibri"/>
            </a:endParaRPr>
          </a:p>
        </p:txBody>
      </p:sp>
      <p:sp>
        <p:nvSpPr>
          <p:cNvPr id="2" name="Title 1">
            <a:extLst>
              <a:ext uri="{FF2B5EF4-FFF2-40B4-BE49-F238E27FC236}">
                <a16:creationId xmlns:a16="http://schemas.microsoft.com/office/drawing/2014/main" id="{488FAA0E-6B2C-5DC0-94AC-C5FED37D83FC}"/>
              </a:ext>
            </a:extLst>
          </p:cNvPr>
          <p:cNvSpPr>
            <a:spLocks noGrp="1"/>
          </p:cNvSpPr>
          <p:nvPr>
            <p:ph type="title"/>
          </p:nvPr>
        </p:nvSpPr>
        <p:spPr>
          <a:xfrm>
            <a:off x="838200" y="365125"/>
            <a:ext cx="10515600" cy="1325563"/>
          </a:xfrm>
        </p:spPr>
        <p:txBody>
          <a:bodyPr/>
          <a:lstStyle/>
          <a:p>
            <a:r>
              <a:rPr lang="en-US">
                <a:cs typeface="Seattle Text"/>
              </a:rPr>
              <a:t>Background (continued)</a:t>
            </a:r>
            <a:endParaRPr lang="en-US"/>
          </a:p>
        </p:txBody>
      </p:sp>
    </p:spTree>
    <p:extLst>
      <p:ext uri="{BB962C8B-B14F-4D97-AF65-F5344CB8AC3E}">
        <p14:creationId xmlns:p14="http://schemas.microsoft.com/office/powerpoint/2010/main" val="2794658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04F02-49BB-A110-C14E-3C01E718A1C7}"/>
              </a:ext>
            </a:extLst>
          </p:cNvPr>
          <p:cNvSpPr>
            <a:spLocks noGrp="1"/>
          </p:cNvSpPr>
          <p:nvPr>
            <p:ph type="title"/>
          </p:nvPr>
        </p:nvSpPr>
        <p:spPr/>
        <p:txBody>
          <a:bodyPr/>
          <a:lstStyle/>
          <a:p>
            <a:r>
              <a:rPr lang="en-US">
                <a:cs typeface="Seattle Text"/>
              </a:rPr>
              <a:t>Amendments to Assessments</a:t>
            </a:r>
            <a:endParaRPr lang="en-US"/>
          </a:p>
        </p:txBody>
      </p:sp>
      <p:sp>
        <p:nvSpPr>
          <p:cNvPr id="3" name="Content Placeholder 4">
            <a:extLst>
              <a:ext uri="{FF2B5EF4-FFF2-40B4-BE49-F238E27FC236}">
                <a16:creationId xmlns:a16="http://schemas.microsoft.com/office/drawing/2014/main" id="{9A2D4E05-3ECB-9990-F9DF-34B9D9F1A205}"/>
              </a:ext>
              <a:ext uri="{C183D7F6-B498-43B3-948B-1728B52AA6E4}">
                <adec:decorative xmlns:adec="http://schemas.microsoft.com/office/drawing/2017/decorative" val="1"/>
              </a:ext>
            </a:extLst>
          </p:cNvPr>
          <p:cNvSpPr>
            <a:spLocks noGrp="1"/>
          </p:cNvSpPr>
          <p:nvPr/>
        </p:nvSpPr>
        <p:spPr>
          <a:xfrm>
            <a:off x="838200" y="1825625"/>
            <a:ext cx="10515600" cy="408732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b="1">
              <a:ea typeface="Calibri"/>
              <a:cs typeface="Calibri"/>
            </a:endParaRPr>
          </a:p>
          <a:p>
            <a:endParaRPr lang="en-US"/>
          </a:p>
        </p:txBody>
      </p:sp>
      <p:sp>
        <p:nvSpPr>
          <p:cNvPr id="4" name="Content Placeholder 4">
            <a:extLst>
              <a:ext uri="{FF2B5EF4-FFF2-40B4-BE49-F238E27FC236}">
                <a16:creationId xmlns:a16="http://schemas.microsoft.com/office/drawing/2014/main" id="{25B031EF-FE75-910E-E4AB-B38D5517B007}"/>
              </a:ext>
            </a:extLst>
          </p:cNvPr>
          <p:cNvSpPr>
            <a:spLocks noGrp="1"/>
          </p:cNvSpPr>
          <p:nvPr/>
        </p:nvSpPr>
        <p:spPr>
          <a:xfrm>
            <a:off x="838200" y="1690688"/>
            <a:ext cx="10515600" cy="408732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US" sz="2800">
                <a:ea typeface="+mn-lt"/>
                <a:cs typeface="Segoe UI"/>
              </a:rPr>
              <a:t>Raise the </a:t>
            </a:r>
            <a:r>
              <a:rPr lang="en-US" sz="2800" b="1">
                <a:ea typeface="+mn-lt"/>
                <a:cs typeface="Segoe UI"/>
              </a:rPr>
              <a:t>maximum annual assessment from $3,500 to $5,000</a:t>
            </a:r>
            <a:r>
              <a:rPr lang="en-US" sz="2800">
                <a:ea typeface="+mn-lt"/>
                <a:cs typeface="Segoe UI"/>
              </a:rPr>
              <a:t> to help cover higher service costs.</a:t>
            </a:r>
            <a:endParaRPr lang="en-US" sz="2800">
              <a:ea typeface="Calibri"/>
              <a:cs typeface="Calibri"/>
            </a:endParaRPr>
          </a:p>
          <a:p>
            <a:pPr marL="457200" indent="-457200">
              <a:buFont typeface="+mj-lt"/>
              <a:buAutoNum type="arabicPeriod"/>
            </a:pPr>
            <a:r>
              <a:rPr lang="en-US" sz="2800">
                <a:ea typeface="+mn-lt"/>
                <a:cs typeface="Segoe UI"/>
              </a:rPr>
              <a:t>I</a:t>
            </a:r>
            <a:r>
              <a:rPr lang="en-US" sz="2800" b="1">
                <a:ea typeface="+mn-lt"/>
                <a:cs typeface="Segoe UI"/>
              </a:rPr>
              <a:t>ncrease Seattle Central College’s fixed assessment </a:t>
            </a:r>
            <a:r>
              <a:rPr lang="en-US" sz="2800">
                <a:ea typeface="+mn-lt"/>
                <a:cs typeface="Segoe UI"/>
              </a:rPr>
              <a:t>by removing its special lower rate so it pays the standard maximum rate.</a:t>
            </a:r>
            <a:endParaRPr lang="en-US" sz="2800">
              <a:ea typeface="Calibri"/>
              <a:cs typeface="Calibri"/>
            </a:endParaRPr>
          </a:p>
          <a:p>
            <a:pPr marL="457200" indent="-457200">
              <a:buFont typeface="+mj-lt"/>
              <a:buAutoNum type="arabicPeriod"/>
            </a:pPr>
            <a:r>
              <a:rPr lang="en-US" sz="2800">
                <a:ea typeface="+mn-lt"/>
                <a:cs typeface="Segoe UI"/>
              </a:rPr>
              <a:t>Increase financial institutions’ </a:t>
            </a:r>
            <a:r>
              <a:rPr lang="en-US" sz="2800" b="1">
                <a:ea typeface="+mn-lt"/>
                <a:cs typeface="Segoe UI"/>
              </a:rPr>
              <a:t>fixed assessment </a:t>
            </a:r>
            <a:r>
              <a:rPr lang="en-US" sz="2800">
                <a:ea typeface="+mn-lt"/>
                <a:cs typeface="Segoe UI"/>
              </a:rPr>
              <a:t>so they also pay the standard maximum rates</a:t>
            </a:r>
          </a:p>
          <a:p>
            <a:pPr marL="457200" indent="-457200">
              <a:buFont typeface="+mj-lt"/>
              <a:buAutoNum type="arabicPeriod"/>
            </a:pPr>
            <a:r>
              <a:rPr lang="en-US" sz="2800">
                <a:ea typeface="+mn-lt"/>
                <a:cs typeface="Segoe UI"/>
              </a:rPr>
              <a:t>Starting in 2032, </a:t>
            </a:r>
            <a:r>
              <a:rPr lang="en-US" sz="2800" b="1">
                <a:ea typeface="+mn-lt"/>
                <a:cs typeface="Segoe UI"/>
              </a:rPr>
              <a:t>add a steady $200 yearly increase </a:t>
            </a:r>
            <a:r>
              <a:rPr lang="en-US" sz="2800">
                <a:ea typeface="+mn-lt"/>
                <a:cs typeface="Segoe UI"/>
              </a:rPr>
              <a:t>to the maximum assessment to keep up with inflation.</a:t>
            </a:r>
          </a:p>
          <a:p>
            <a:pPr marL="457200" indent="-457200">
              <a:buFont typeface="+mj-lt"/>
              <a:buAutoNum type="arabicPeriod"/>
            </a:pPr>
            <a:endParaRPr lang="en-US" sz="2800">
              <a:cs typeface="Segoe UI"/>
            </a:endParaRPr>
          </a:p>
        </p:txBody>
      </p:sp>
    </p:spTree>
    <p:extLst>
      <p:ext uri="{BB962C8B-B14F-4D97-AF65-F5344CB8AC3E}">
        <p14:creationId xmlns:p14="http://schemas.microsoft.com/office/powerpoint/2010/main" val="4292838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51C49-7DC7-4B07-224F-EA3E3813D6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719394-3B13-DE8C-FA6C-12D8E0620943}"/>
              </a:ext>
            </a:extLst>
          </p:cNvPr>
          <p:cNvSpPr>
            <a:spLocks noGrp="1"/>
          </p:cNvSpPr>
          <p:nvPr>
            <p:ph type="title"/>
          </p:nvPr>
        </p:nvSpPr>
        <p:spPr/>
        <p:txBody>
          <a:bodyPr/>
          <a:lstStyle/>
          <a:p>
            <a:r>
              <a:rPr lang="en-US">
                <a:cs typeface="Seattle Text"/>
              </a:rPr>
              <a:t>Boundary Change</a:t>
            </a:r>
          </a:p>
        </p:txBody>
      </p:sp>
      <p:sp>
        <p:nvSpPr>
          <p:cNvPr id="11" name="Content Placeholder 4">
            <a:extLst>
              <a:ext uri="{FF2B5EF4-FFF2-40B4-BE49-F238E27FC236}">
                <a16:creationId xmlns:a16="http://schemas.microsoft.com/office/drawing/2014/main" id="{677AC003-E9D0-F775-87D5-03EB61D72360}"/>
              </a:ext>
            </a:extLst>
          </p:cNvPr>
          <p:cNvSpPr>
            <a:spLocks noGrp="1"/>
          </p:cNvSpPr>
          <p:nvPr/>
        </p:nvSpPr>
        <p:spPr>
          <a:xfrm>
            <a:off x="838200" y="1690688"/>
            <a:ext cx="5257800" cy="408732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b="1">
                <a:ea typeface="+mn-lt"/>
                <a:cs typeface="Segoe UI"/>
              </a:rPr>
              <a:t>Remove the parcel at 910 E Pike Street </a:t>
            </a:r>
            <a:r>
              <a:rPr lang="en-US" sz="2800">
                <a:ea typeface="+mn-lt"/>
                <a:cs typeface="Segoe UI"/>
              </a:rPr>
              <a:t>from the CHBIA boundary to better match the actual commercial area</a:t>
            </a:r>
            <a:endParaRPr lang="en-US" sz="2800">
              <a:cs typeface="Segoe UI"/>
            </a:endParaRPr>
          </a:p>
        </p:txBody>
      </p:sp>
      <p:pic>
        <p:nvPicPr>
          <p:cNvPr id="5" name="drawing" descr="A map of the proposed boundary modification to Area 2 of the Capital Hill BIA.">
            <a:extLst>
              <a:ext uri="{FF2B5EF4-FFF2-40B4-BE49-F238E27FC236}">
                <a16:creationId xmlns:a16="http://schemas.microsoft.com/office/drawing/2014/main" id="{C6FEC9B2-6254-4410-9432-05F5116EA6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1135" y="365125"/>
            <a:ext cx="4076177" cy="5434902"/>
          </a:xfrm>
          <a:prstGeom prst="rect">
            <a:avLst/>
          </a:prstGeom>
        </p:spPr>
      </p:pic>
    </p:spTree>
    <p:extLst>
      <p:ext uri="{BB962C8B-B14F-4D97-AF65-F5344CB8AC3E}">
        <p14:creationId xmlns:p14="http://schemas.microsoft.com/office/powerpoint/2010/main" val="3136764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A2EF5-5C29-8371-37E7-1D49F426C4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F87D75-CFBB-85E6-EDB1-7FD6EB1EE896}"/>
              </a:ext>
            </a:extLst>
          </p:cNvPr>
          <p:cNvSpPr>
            <a:spLocks noGrp="1"/>
          </p:cNvSpPr>
          <p:nvPr>
            <p:ph type="title"/>
          </p:nvPr>
        </p:nvSpPr>
        <p:spPr/>
        <p:txBody>
          <a:bodyPr/>
          <a:lstStyle/>
          <a:p>
            <a:r>
              <a:rPr lang="en-US">
                <a:cs typeface="Seattle Text"/>
              </a:rPr>
              <a:t>Conclusion</a:t>
            </a:r>
          </a:p>
        </p:txBody>
      </p:sp>
      <p:sp>
        <p:nvSpPr>
          <p:cNvPr id="3" name="Content Placeholder 4">
            <a:extLst>
              <a:ext uri="{FF2B5EF4-FFF2-40B4-BE49-F238E27FC236}">
                <a16:creationId xmlns:a16="http://schemas.microsoft.com/office/drawing/2014/main" id="{0973B154-B496-E51F-CE44-3DBCECD56334}"/>
              </a:ext>
              <a:ext uri="{C183D7F6-B498-43B3-948B-1728B52AA6E4}">
                <adec:decorative xmlns:adec="http://schemas.microsoft.com/office/drawing/2017/decorative" val="1"/>
              </a:ext>
            </a:extLst>
          </p:cNvPr>
          <p:cNvSpPr>
            <a:spLocks noGrp="1"/>
          </p:cNvSpPr>
          <p:nvPr/>
        </p:nvSpPr>
        <p:spPr>
          <a:xfrm>
            <a:off x="838200" y="1825625"/>
            <a:ext cx="10515600" cy="408732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b="1">
              <a:ea typeface="Calibri"/>
              <a:cs typeface="Calibri"/>
            </a:endParaRPr>
          </a:p>
          <a:p>
            <a:endParaRPr lang="en-US"/>
          </a:p>
        </p:txBody>
      </p:sp>
      <p:sp>
        <p:nvSpPr>
          <p:cNvPr id="4" name="Content Placeholder 4">
            <a:extLst>
              <a:ext uri="{FF2B5EF4-FFF2-40B4-BE49-F238E27FC236}">
                <a16:creationId xmlns:a16="http://schemas.microsoft.com/office/drawing/2014/main" id="{B242B0A3-EE82-333D-C557-50CEBC895A11}"/>
              </a:ext>
            </a:extLst>
          </p:cNvPr>
          <p:cNvSpPr>
            <a:spLocks noGrp="1"/>
          </p:cNvSpPr>
          <p:nvPr/>
        </p:nvSpPr>
        <p:spPr>
          <a:xfrm>
            <a:off x="838200" y="1825625"/>
            <a:ext cx="10515600" cy="408732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ea typeface="+mn-lt"/>
                <a:cs typeface="+mn-lt"/>
              </a:rPr>
              <a:t>OED recommends approval</a:t>
            </a:r>
            <a:r>
              <a:rPr lang="en-US">
                <a:ea typeface="+mn-lt"/>
                <a:cs typeface="+mn-lt"/>
              </a:rPr>
              <a:t>, finding the amendment reasonable, aligned with City BIA policy, and necessary for accurate implementation.</a:t>
            </a:r>
            <a:endParaRPr lang="en-US">
              <a:solidFill>
                <a:srgbClr val="003DA5"/>
              </a:solidFill>
              <a:ea typeface="Calibri"/>
              <a:cs typeface="Calibri"/>
            </a:endParaRPr>
          </a:p>
        </p:txBody>
      </p:sp>
    </p:spTree>
    <p:extLst>
      <p:ext uri="{BB962C8B-B14F-4D97-AF65-F5344CB8AC3E}">
        <p14:creationId xmlns:p14="http://schemas.microsoft.com/office/powerpoint/2010/main" val="3724607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9E9AD-020C-8839-9796-C27AADE960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570766-8EE8-DFC5-0A90-2B39E8B433E5}"/>
              </a:ext>
            </a:extLst>
          </p:cNvPr>
          <p:cNvSpPr>
            <a:spLocks noGrp="1"/>
          </p:cNvSpPr>
          <p:nvPr>
            <p:ph type="ctrTitle"/>
          </p:nvPr>
        </p:nvSpPr>
        <p:spPr/>
        <p:txBody>
          <a:bodyPr/>
          <a:lstStyle/>
          <a:p>
            <a:r>
              <a:rPr lang="en-US"/>
              <a:t>Questions?</a:t>
            </a:r>
          </a:p>
        </p:txBody>
      </p:sp>
    </p:spTree>
    <p:extLst>
      <p:ext uri="{BB962C8B-B14F-4D97-AF65-F5344CB8AC3E}">
        <p14:creationId xmlns:p14="http://schemas.microsoft.com/office/powerpoint/2010/main" val="4085894947"/>
      </p:ext>
    </p:extLst>
  </p:cSld>
  <p:clrMapOvr>
    <a:masterClrMapping/>
  </p:clrMapOvr>
</p:sld>
</file>

<file path=ppt/theme/theme1.xml><?xml version="1.0" encoding="utf-8"?>
<a:theme xmlns:a="http://schemas.openxmlformats.org/drawingml/2006/main" name="Office Theme">
  <a:themeElements>
    <a:clrScheme name="Custom 1">
      <a:dk1>
        <a:srgbClr val="003DA5"/>
      </a:dk1>
      <a:lt1>
        <a:sysClr val="window" lastClr="FFFFFF"/>
      </a:lt1>
      <a:dk2>
        <a:srgbClr val="003DA5"/>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Seattle Tex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ityWide Template" id="{87AC6EA4-4B3C-4B17-982F-F2C341CD848F}" vid="{B0CD4B54-0E89-4E54-A12D-491331B28B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7fd993a-42f5-4c6d-baca-5e0df26ee0ee" xsi:nil="true"/>
    <lcf76f155ced4ddcb4097134ff3c332f xmlns="66091077-0018-4d97-8229-652e5486a31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04CF55A1A49724684A83F3D4E2B386B" ma:contentTypeVersion="9" ma:contentTypeDescription="Create a new document." ma:contentTypeScope="" ma:versionID="7ec372bcb02df72a5d293223239e4749">
  <xsd:schema xmlns:xsd="http://www.w3.org/2001/XMLSchema" xmlns:xs="http://www.w3.org/2001/XMLSchema" xmlns:p="http://schemas.microsoft.com/office/2006/metadata/properties" xmlns:ns2="66091077-0018-4d97-8229-652e5486a31a" xmlns:ns3="07fd993a-42f5-4c6d-baca-5e0df26ee0ee" targetNamespace="http://schemas.microsoft.com/office/2006/metadata/properties" ma:root="true" ma:fieldsID="cb6128ee44b06a0ff3845aa051653074" ns2:_="" ns3:_="">
    <xsd:import namespace="66091077-0018-4d97-8229-652e5486a31a"/>
    <xsd:import namespace="07fd993a-42f5-4c6d-baca-5e0df26ee0e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091077-0018-4d97-8229-652e5486a3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72261f7-19c4-4b9d-9a20-b3b4d4aaf1c7"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7fd993a-42f5-4c6d-baca-5e0df26ee0e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738484c-1bbf-4faa-b0af-40dacb0c4b59}" ma:internalName="TaxCatchAll" ma:showField="CatchAllData" ma:web="07fd993a-42f5-4c6d-baca-5e0df26ee0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0CD351-0561-4B41-9079-EB7703943CEB}">
  <ds:schemaRefs>
    <ds:schemaRef ds:uri="12927025-0186-427a-9e63-fea59e05ca6d"/>
    <ds:schemaRef ds:uri="97c2a25c-25db-4634-b347-87ab0af10b27"/>
    <ds:schemaRef ds:uri="e808f969-fcc5-4c77-bac2-d22091c0e9f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56A5597-D75D-45D3-B79E-ED395D2AA1AD}">
  <ds:schemaRefs>
    <ds:schemaRef ds:uri="http://schemas.microsoft.com/sharepoint/v3/contenttype/forms"/>
  </ds:schemaRefs>
</ds:datastoreItem>
</file>

<file path=customXml/itemProps3.xml><?xml version="1.0" encoding="utf-8"?>
<ds:datastoreItem xmlns:ds="http://schemas.openxmlformats.org/officeDocument/2006/customXml" ds:itemID="{0F39E6BF-0693-48C3-A971-F276EAF25FED}"/>
</file>

<file path=docMetadata/LabelInfo.xml><?xml version="1.0" encoding="utf-8"?>
<clbl:labelList xmlns:clbl="http://schemas.microsoft.com/office/2020/mipLabelMetadata">
  <clbl:label id="{662f23f7-e650-410c-b749-92297414ea08}" enabled="1" method="Standard" siteId="{78e61e45-6beb-4009-8f99-359d8b54f41b}" removed="0"/>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7</Slides>
  <Notes>2</Notes>
  <HiddenSlides>0</HiddenSlide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Capitol Hill (Broadway) BIA Ordinance Amendment</vt:lpstr>
      <vt:lpstr>Background</vt:lpstr>
      <vt:lpstr>Background (continued)</vt:lpstr>
      <vt:lpstr>Amendments to Assessments</vt:lpstr>
      <vt:lpstr>Boundary Change</vt:lpstr>
      <vt:lpstr>Conclusion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Runde, Eleanor</dc:creator>
  <cp:revision>3</cp:revision>
  <dcterms:created xsi:type="dcterms:W3CDTF">2018-04-10T21:09:57Z</dcterms:created>
  <dcterms:modified xsi:type="dcterms:W3CDTF">2026-08-21T17:28:40Z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0x010100004CF55A1A49724684A83F3D4E2B386B</vt:lpwstr>
  </property>
  <property fmtid="{D5CDD505-2E9C-101B-9397-08002B2CF9AE}" pid="3" name="MediaServiceImageTags">
    <vt:lpwstr/>
  </property>
  <property fmtid="{D5CDD505-2E9C-101B-9397-08002B2CF9AE}" pid="4" name="EuLoaderVersion">
    <vt:r8>1</vt:r8>
  </property>
  <property fmtid="{D5CDD505-2E9C-101B-9397-08002B2CF9AE}" pid="5" name="EuJurisdiction">
    <vt:lpwstr>US-WA-SEA</vt:lpwstr>
  </property>
  <property fmtid="{D5CDD505-2E9C-101B-9397-08002B2CF9AE}" pid="6" name="EuSourceUrl">
    <vt:lpwstr>https://legistar2.granicus.com/seattle/attachments/b8808961-fc9d-4dcc-8cec-caa6702652d9.pptx</vt:lpwstr>
  </property>
  <property fmtid="{D5CDD505-2E9C-101B-9397-08002B2CF9AE}" pid="7" name="EuExternalId">
    <vt:lpwstr>sea|17398|attachment|49158</vt:lpwstr>
  </property>
</Properties>
</file>