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theme/theme1.xml" ContentType="application/vnd.openxmlformats-officedocument.theme+xml"/>
  <Override PartName="/ppt/diagrams/drawing2.xml" ContentType="application/vnd.ms-office.drawingml.diagramDrawing+xml"/>
  <Override PartName="/ppt/commentAuthors.xml" ContentType="application/vnd.openxmlformats-officedocument.presentationml.commentAuthors+xml"/>
  <Override PartName="/ppt/theme/theme5.xml" ContentType="application/vnd.openxmlformats-officedocument.theme+xml"/>
  <Override PartName="/ppt/theme/theme4.xml" ContentType="application/vnd.openxmlformats-officedocument.theme+xml"/>
  <Override PartName="/ppt/diagrams/drawing1.xml" ContentType="application/vnd.ms-office.drawingml.diagramDrawing+xml"/>
  <Override PartName="/ppt/theme/theme3.xml" ContentType="application/vnd.openxmlformats-officedocument.them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handoutMasters/handoutMaster1.xml" ContentType="application/vnd.openxmlformats-officedocument.presentationml.handoutMaster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colors3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48" r:id="rId2"/>
    <p:sldMasterId id="2147483672" r:id="rId3"/>
  </p:sldMasterIdLst>
  <p:notesMasterIdLst>
    <p:notesMasterId r:id="rId20"/>
  </p:notesMasterIdLst>
  <p:handoutMasterIdLst>
    <p:handoutMasterId r:id="rId21"/>
  </p:handoutMasterIdLst>
  <p:sldIdLst>
    <p:sldId id="328" r:id="rId4"/>
    <p:sldId id="348" r:id="rId5"/>
    <p:sldId id="361" r:id="rId6"/>
    <p:sldId id="358" r:id="rId7"/>
    <p:sldId id="337" r:id="rId8"/>
    <p:sldId id="327" r:id="rId9"/>
    <p:sldId id="338" r:id="rId10"/>
    <p:sldId id="357" r:id="rId11"/>
    <p:sldId id="335" r:id="rId12"/>
    <p:sldId id="346" r:id="rId13"/>
    <p:sldId id="344" r:id="rId14"/>
    <p:sldId id="347" r:id="rId15"/>
    <p:sldId id="362" r:id="rId16"/>
    <p:sldId id="360" r:id="rId17"/>
    <p:sldId id="351" r:id="rId18"/>
    <p:sldId id="329" r:id="rId19"/>
  </p:sldIdLst>
  <p:sldSz cx="10058400" cy="77724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nd, Jesseca" initials="BJ" lastIdx="2" clrIdx="0">
    <p:extLst/>
  </p:cmAuthor>
  <p:cmAuthor id="2" name="Wentlandt, Geoffrey" initials="WG" lastIdx="4" clrIdx="1">
    <p:extLst/>
  </p:cmAuthor>
  <p:cmAuthor id="3" name="Welch, Nicolas" initials="WN" lastIdx="0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145A"/>
    <a:srgbClr val="FBB03B"/>
    <a:srgbClr val="05AF9A"/>
    <a:srgbClr val="A67C52"/>
    <a:srgbClr val="FBFBFB"/>
    <a:srgbClr val="05A895"/>
    <a:srgbClr val="433F4B"/>
    <a:srgbClr val="F16597"/>
    <a:srgbClr val="413D4B"/>
    <a:srgbClr val="07E7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5592" autoAdjust="0"/>
  </p:normalViewPr>
  <p:slideViewPr>
    <p:cSldViewPr snapToGrid="0">
      <p:cViewPr varScale="1">
        <p:scale>
          <a:sx n="52" d="100"/>
          <a:sy n="52" d="100"/>
        </p:scale>
        <p:origin x="1384" y="40"/>
      </p:cViewPr>
      <p:guideLst>
        <p:guide orient="horz" pos="2400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284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[CHART TITLE]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chart title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19-4732-816E-203282160F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19-4732-816E-203282160F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19-4732-816E-203282160F3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19-4732-816E-203282160F35}"/>
              </c:ext>
            </c:extLst>
          </c:dPt>
          <c:dLbls>
            <c:dLbl>
              <c:idx val="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619-4732-816E-203282160F3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19-4732-816E-203282160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1750EBC-E4E2-45D7-84B6-F8190FA6F7DA}">
      <dgm:prSet phldrT="[Text]"/>
      <dgm:spPr/>
      <dgm:t>
        <a:bodyPr/>
        <a:lstStyle/>
        <a:p>
          <a:endParaRPr lang="en-US" dirty="0"/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/>
      <dgm:spPr/>
      <dgm:t>
        <a:bodyPr/>
        <a:lstStyle/>
        <a:p>
          <a:endParaRPr lang="en-US" dirty="0"/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A6B22254-F815-4BF4-AE68-8A17396497F5}">
      <dgm:prSet phldrT="[Text]"/>
      <dgm:spPr/>
      <dgm:t>
        <a:bodyPr/>
        <a:lstStyle/>
        <a:p>
          <a:endParaRPr lang="en-US" dirty="0"/>
        </a:p>
      </dgm:t>
    </dgm:pt>
    <dgm:pt modelId="{6E993B7F-C597-4825-9F0B-9DD3C6B9C29E}" type="parTrans" cxnId="{44B50075-2A94-4C22-BA6F-C4988F31AE5E}">
      <dgm:prSet/>
      <dgm:spPr/>
      <dgm:t>
        <a:bodyPr/>
        <a:lstStyle/>
        <a:p>
          <a:endParaRPr lang="en-US"/>
        </a:p>
      </dgm:t>
    </dgm:pt>
    <dgm:pt modelId="{026BEC2F-D1F0-4741-A157-2D7C7309B0A8}" type="sibTrans" cxnId="{44B50075-2A94-4C22-BA6F-C4988F31AE5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/>
      <dgm:spPr/>
      <dgm:t>
        <a:bodyPr/>
        <a:lstStyle/>
        <a:p>
          <a:endParaRPr lang="en-US" dirty="0"/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4809116B-8DEE-4632-8833-A3FE3CD1D1EB}" type="pres">
      <dgm:prSet presAssocID="{1AEBF63A-5296-40AC-B2FF-32AAB2C2DE52}" presName="diagram" presStyleCnt="0">
        <dgm:presLayoutVars>
          <dgm:dir/>
          <dgm:resizeHandles val="exact"/>
        </dgm:presLayoutVars>
      </dgm:prSet>
      <dgm:spPr/>
    </dgm:pt>
    <dgm:pt modelId="{3BDF78AC-215D-4050-876F-B7DF674B490C}" type="pres">
      <dgm:prSet presAssocID="{AB2C1EC9-B7D1-491B-8E46-3525816351B9}" presName="node" presStyleLbl="node1" presStyleIdx="0" presStyleCnt="4">
        <dgm:presLayoutVars>
          <dgm:bulletEnabled val="1"/>
        </dgm:presLayoutVars>
      </dgm:prSet>
      <dgm:spPr/>
    </dgm:pt>
    <dgm:pt modelId="{FDF7AF3A-8E78-497F-806F-64DDEBE1DF2C}" type="pres">
      <dgm:prSet presAssocID="{536233E3-44AD-4821-853D-9213218A7490}" presName="sibTrans" presStyleCnt="0"/>
      <dgm:spPr/>
    </dgm:pt>
    <dgm:pt modelId="{FB418C65-D474-489F-88A0-691E112AA370}" type="pres">
      <dgm:prSet presAssocID="{A6B22254-F815-4BF4-AE68-8A17396497F5}" presName="node" presStyleLbl="node1" presStyleIdx="1" presStyleCnt="4">
        <dgm:presLayoutVars>
          <dgm:bulletEnabled val="1"/>
        </dgm:presLayoutVars>
      </dgm:prSet>
      <dgm:spPr/>
    </dgm:pt>
    <dgm:pt modelId="{AACF2B65-C02F-4BA5-94F3-6B1FBD7A0D3F}" type="pres">
      <dgm:prSet presAssocID="{026BEC2F-D1F0-4741-A157-2D7C7309B0A8}" presName="sibTrans" presStyleCnt="0"/>
      <dgm:spPr/>
    </dgm:pt>
    <dgm:pt modelId="{7A769EA7-AE98-4F86-9217-8D7EA3331E4E}" type="pres">
      <dgm:prSet presAssocID="{225E91A2-DD21-44E6-B31D-6EA32EA63EA2}" presName="node" presStyleLbl="node1" presStyleIdx="2" presStyleCnt="4">
        <dgm:presLayoutVars>
          <dgm:bulletEnabled val="1"/>
        </dgm:presLayoutVars>
      </dgm:prSet>
      <dgm:spPr/>
    </dgm:pt>
    <dgm:pt modelId="{EEE81A0B-AB7F-4E6F-8FD2-9A37F357E0A1}" type="pres">
      <dgm:prSet presAssocID="{EA5FF33F-F056-473B-AE72-0BE045D1206C}" presName="sibTrans" presStyleCnt="0"/>
      <dgm:spPr/>
    </dgm:pt>
    <dgm:pt modelId="{EF8C740F-16D9-4F64-AA7D-4D35CE69FEF3}" type="pres">
      <dgm:prSet presAssocID="{81750EBC-E4E2-45D7-84B6-F8190FA6F7DA}" presName="node" presStyleLbl="node1" presStyleIdx="3" presStyleCnt="4">
        <dgm:presLayoutVars>
          <dgm:bulletEnabled val="1"/>
        </dgm:presLayoutVars>
      </dgm:prSet>
      <dgm:spPr/>
    </dgm:pt>
  </dgm:ptLst>
  <dgm:cxnLst>
    <dgm:cxn modelId="{83581109-99B6-4E93-900E-DB84E5E46FAF}" srcId="{1AEBF63A-5296-40AC-B2FF-32AAB2C2DE52}" destId="{81750EBC-E4E2-45D7-84B6-F8190FA6F7DA}" srcOrd="3" destOrd="0" parTransId="{51477B06-A512-4702-81A5-F0F4E805AC3F}" sibTransId="{95F1C9D2-704F-4764-A43D-E7AF2645F87B}"/>
    <dgm:cxn modelId="{D39EA611-2D89-4CD4-8F52-C268EC3A2662}" type="presOf" srcId="{AB2C1EC9-B7D1-491B-8E46-3525816351B9}" destId="{3BDF78AC-215D-4050-876F-B7DF674B490C}" srcOrd="0" destOrd="0" presId="urn:microsoft.com/office/officeart/2005/8/layout/default#1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B5497B6F-F6E2-4925-8368-39BA5055A558}" type="presOf" srcId="{81750EBC-E4E2-45D7-84B6-F8190FA6F7DA}" destId="{EF8C740F-16D9-4F64-AA7D-4D35CE69FEF3}" srcOrd="0" destOrd="0" presId="urn:microsoft.com/office/officeart/2005/8/layout/default#1"/>
    <dgm:cxn modelId="{44B50075-2A94-4C22-BA6F-C4988F31AE5E}" srcId="{1AEBF63A-5296-40AC-B2FF-32AAB2C2DE52}" destId="{A6B22254-F815-4BF4-AE68-8A17396497F5}" srcOrd="1" destOrd="0" parTransId="{6E993B7F-C597-4825-9F0B-9DD3C6B9C29E}" sibTransId="{026BEC2F-D1F0-4741-A157-2D7C7309B0A8}"/>
    <dgm:cxn modelId="{08976C7C-B0CE-45E9-85F3-8A45D70A6557}" type="presOf" srcId="{1AEBF63A-5296-40AC-B2FF-32AAB2C2DE52}" destId="{4809116B-8DEE-4632-8833-A3FE3CD1D1EB}" srcOrd="0" destOrd="0" presId="urn:microsoft.com/office/officeart/2005/8/layout/default#1"/>
    <dgm:cxn modelId="{469784B3-B670-4435-A4C3-496485EFF47E}" type="presOf" srcId="{A6B22254-F815-4BF4-AE68-8A17396497F5}" destId="{FB418C65-D474-489F-88A0-691E112AA370}" srcOrd="0" destOrd="0" presId="urn:microsoft.com/office/officeart/2005/8/layout/default#1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75E76ED9-6EF7-4D96-9584-D171FB06420B}" type="presOf" srcId="{225E91A2-DD21-44E6-B31D-6EA32EA63EA2}" destId="{7A769EA7-AE98-4F86-9217-8D7EA3331E4E}" srcOrd="0" destOrd="0" presId="urn:microsoft.com/office/officeart/2005/8/layout/default#1"/>
    <dgm:cxn modelId="{108154B9-8421-4807-B01E-C49514C56870}" type="presParOf" srcId="{4809116B-8DEE-4632-8833-A3FE3CD1D1EB}" destId="{3BDF78AC-215D-4050-876F-B7DF674B490C}" srcOrd="0" destOrd="0" presId="urn:microsoft.com/office/officeart/2005/8/layout/default#1"/>
    <dgm:cxn modelId="{99DC77E9-99B2-45EC-837E-90AA5DFFC536}" type="presParOf" srcId="{4809116B-8DEE-4632-8833-A3FE3CD1D1EB}" destId="{FDF7AF3A-8E78-497F-806F-64DDEBE1DF2C}" srcOrd="1" destOrd="0" presId="urn:microsoft.com/office/officeart/2005/8/layout/default#1"/>
    <dgm:cxn modelId="{F13D85C8-8EC4-4287-A9EA-5F861A72DAA4}" type="presParOf" srcId="{4809116B-8DEE-4632-8833-A3FE3CD1D1EB}" destId="{FB418C65-D474-489F-88A0-691E112AA370}" srcOrd="2" destOrd="0" presId="urn:microsoft.com/office/officeart/2005/8/layout/default#1"/>
    <dgm:cxn modelId="{88AF5422-8E88-44CA-A8BD-4F35A8C3793D}" type="presParOf" srcId="{4809116B-8DEE-4632-8833-A3FE3CD1D1EB}" destId="{AACF2B65-C02F-4BA5-94F3-6B1FBD7A0D3F}" srcOrd="3" destOrd="0" presId="urn:microsoft.com/office/officeart/2005/8/layout/default#1"/>
    <dgm:cxn modelId="{40F3F3EA-D77F-4C57-AAFC-6D496350D998}" type="presParOf" srcId="{4809116B-8DEE-4632-8833-A3FE3CD1D1EB}" destId="{7A769EA7-AE98-4F86-9217-8D7EA3331E4E}" srcOrd="4" destOrd="0" presId="urn:microsoft.com/office/officeart/2005/8/layout/default#1"/>
    <dgm:cxn modelId="{295F5F04-13D6-48A2-A273-12BD03C2BFFA}" type="presParOf" srcId="{4809116B-8DEE-4632-8833-A3FE3CD1D1EB}" destId="{EEE81A0B-AB7F-4E6F-8FD2-9A37F357E0A1}" srcOrd="5" destOrd="0" presId="urn:microsoft.com/office/officeart/2005/8/layout/default#1"/>
    <dgm:cxn modelId="{0F175D0B-2889-4D48-8962-846968336ED8}" type="presParOf" srcId="{4809116B-8DEE-4632-8833-A3FE3CD1D1EB}" destId="{EF8C740F-16D9-4F64-AA7D-4D35CE69FEF3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default#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1750EBC-E4E2-45D7-84B6-F8190FA6F7DA}">
      <dgm:prSet phldrT="[Text]"/>
      <dgm:spPr/>
      <dgm:t>
        <a:bodyPr/>
        <a:lstStyle/>
        <a:p>
          <a:endParaRPr lang="en-US" dirty="0"/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/>
      <dgm:spPr/>
      <dgm:t>
        <a:bodyPr/>
        <a:lstStyle/>
        <a:p>
          <a:endParaRPr lang="en-US" dirty="0"/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A6B22254-F815-4BF4-AE68-8A17396497F5}">
      <dgm:prSet phldrT="[Text]"/>
      <dgm:spPr/>
      <dgm:t>
        <a:bodyPr/>
        <a:lstStyle/>
        <a:p>
          <a:endParaRPr lang="en-US" dirty="0"/>
        </a:p>
      </dgm:t>
    </dgm:pt>
    <dgm:pt modelId="{6E993B7F-C597-4825-9F0B-9DD3C6B9C29E}" type="parTrans" cxnId="{44B50075-2A94-4C22-BA6F-C4988F31AE5E}">
      <dgm:prSet/>
      <dgm:spPr/>
      <dgm:t>
        <a:bodyPr/>
        <a:lstStyle/>
        <a:p>
          <a:endParaRPr lang="en-US"/>
        </a:p>
      </dgm:t>
    </dgm:pt>
    <dgm:pt modelId="{026BEC2F-D1F0-4741-A157-2D7C7309B0A8}" type="sibTrans" cxnId="{44B50075-2A94-4C22-BA6F-C4988F31AE5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/>
      <dgm:spPr/>
      <dgm:t>
        <a:bodyPr/>
        <a:lstStyle/>
        <a:p>
          <a:endParaRPr lang="en-US" dirty="0"/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E95B846B-DF28-448E-BACF-B17E9F84A7C5}">
      <dgm:prSet phldrT="[Text]"/>
      <dgm:spPr/>
      <dgm:t>
        <a:bodyPr/>
        <a:lstStyle/>
        <a:p>
          <a:endParaRPr lang="en-US" dirty="0"/>
        </a:p>
      </dgm:t>
    </dgm:pt>
    <dgm:pt modelId="{D45443E3-FF8F-4BE6-8F27-B4B2360610E7}" type="parTrans" cxnId="{72179EBC-E0CD-4D9A-9C7A-8AEF9B14958A}">
      <dgm:prSet/>
      <dgm:spPr/>
      <dgm:t>
        <a:bodyPr/>
        <a:lstStyle/>
        <a:p>
          <a:endParaRPr lang="en-US"/>
        </a:p>
      </dgm:t>
    </dgm:pt>
    <dgm:pt modelId="{529B1ADC-CAAE-4878-B9D4-AF415428751F}" type="sibTrans" cxnId="{72179EBC-E0CD-4D9A-9C7A-8AEF9B14958A}">
      <dgm:prSet/>
      <dgm:spPr/>
      <dgm:t>
        <a:bodyPr/>
        <a:lstStyle/>
        <a:p>
          <a:endParaRPr lang="en-US"/>
        </a:p>
      </dgm:t>
    </dgm:pt>
    <dgm:pt modelId="{A07AF019-A7C8-4011-8DF8-F0F43E3AD302}">
      <dgm:prSet phldrT="[Text]"/>
      <dgm:spPr>
        <a:solidFill>
          <a:schemeClr val="tx2"/>
        </a:solidFill>
      </dgm:spPr>
      <dgm:t>
        <a:bodyPr/>
        <a:lstStyle/>
        <a:p>
          <a:endParaRPr lang="en-US" dirty="0"/>
        </a:p>
      </dgm:t>
    </dgm:pt>
    <dgm:pt modelId="{998EFBF8-41C1-4F31-B189-5423DD9A20A7}" type="parTrans" cxnId="{A8ACF4A7-EB84-4286-83D7-342E660780D9}">
      <dgm:prSet/>
      <dgm:spPr/>
      <dgm:t>
        <a:bodyPr/>
        <a:lstStyle/>
        <a:p>
          <a:endParaRPr lang="en-US"/>
        </a:p>
      </dgm:t>
    </dgm:pt>
    <dgm:pt modelId="{6F971C7A-87D8-47C2-92BF-6E2A23E2D957}" type="sibTrans" cxnId="{A8ACF4A7-EB84-4286-83D7-342E660780D9}">
      <dgm:prSet/>
      <dgm:spPr/>
      <dgm:t>
        <a:bodyPr/>
        <a:lstStyle/>
        <a:p>
          <a:endParaRPr lang="en-US"/>
        </a:p>
      </dgm:t>
    </dgm:pt>
    <dgm:pt modelId="{4809116B-8DEE-4632-8833-A3FE3CD1D1EB}" type="pres">
      <dgm:prSet presAssocID="{1AEBF63A-5296-40AC-B2FF-32AAB2C2DE52}" presName="diagram" presStyleCnt="0">
        <dgm:presLayoutVars>
          <dgm:dir/>
          <dgm:resizeHandles val="exact"/>
        </dgm:presLayoutVars>
      </dgm:prSet>
      <dgm:spPr/>
    </dgm:pt>
    <dgm:pt modelId="{3BDF78AC-215D-4050-876F-B7DF674B490C}" type="pres">
      <dgm:prSet presAssocID="{AB2C1EC9-B7D1-491B-8E46-3525816351B9}" presName="node" presStyleLbl="node1" presStyleIdx="0" presStyleCnt="6">
        <dgm:presLayoutVars>
          <dgm:bulletEnabled val="1"/>
        </dgm:presLayoutVars>
      </dgm:prSet>
      <dgm:spPr/>
    </dgm:pt>
    <dgm:pt modelId="{FDF7AF3A-8E78-497F-806F-64DDEBE1DF2C}" type="pres">
      <dgm:prSet presAssocID="{536233E3-44AD-4821-853D-9213218A7490}" presName="sibTrans" presStyleCnt="0"/>
      <dgm:spPr/>
    </dgm:pt>
    <dgm:pt modelId="{FB418C65-D474-489F-88A0-691E112AA370}" type="pres">
      <dgm:prSet presAssocID="{A6B22254-F815-4BF4-AE68-8A17396497F5}" presName="node" presStyleLbl="node1" presStyleIdx="1" presStyleCnt="6">
        <dgm:presLayoutVars>
          <dgm:bulletEnabled val="1"/>
        </dgm:presLayoutVars>
      </dgm:prSet>
      <dgm:spPr/>
    </dgm:pt>
    <dgm:pt modelId="{AACF2B65-C02F-4BA5-94F3-6B1FBD7A0D3F}" type="pres">
      <dgm:prSet presAssocID="{026BEC2F-D1F0-4741-A157-2D7C7309B0A8}" presName="sibTrans" presStyleCnt="0"/>
      <dgm:spPr/>
    </dgm:pt>
    <dgm:pt modelId="{7A769EA7-AE98-4F86-9217-8D7EA3331E4E}" type="pres">
      <dgm:prSet presAssocID="{225E91A2-DD21-44E6-B31D-6EA32EA63EA2}" presName="node" presStyleLbl="node1" presStyleIdx="2" presStyleCnt="6">
        <dgm:presLayoutVars>
          <dgm:bulletEnabled val="1"/>
        </dgm:presLayoutVars>
      </dgm:prSet>
      <dgm:spPr/>
    </dgm:pt>
    <dgm:pt modelId="{EEE81A0B-AB7F-4E6F-8FD2-9A37F357E0A1}" type="pres">
      <dgm:prSet presAssocID="{EA5FF33F-F056-473B-AE72-0BE045D1206C}" presName="sibTrans" presStyleCnt="0"/>
      <dgm:spPr/>
    </dgm:pt>
    <dgm:pt modelId="{0AA40F9D-F672-46BD-9643-B2197568B41C}" type="pres">
      <dgm:prSet presAssocID="{E95B846B-DF28-448E-BACF-B17E9F84A7C5}" presName="node" presStyleLbl="node1" presStyleIdx="3" presStyleCnt="6">
        <dgm:presLayoutVars>
          <dgm:bulletEnabled val="1"/>
        </dgm:presLayoutVars>
      </dgm:prSet>
      <dgm:spPr/>
    </dgm:pt>
    <dgm:pt modelId="{84312785-7A3B-419B-B5BC-631FB5CD9E27}" type="pres">
      <dgm:prSet presAssocID="{529B1ADC-CAAE-4878-B9D4-AF415428751F}" presName="sibTrans" presStyleCnt="0"/>
      <dgm:spPr/>
    </dgm:pt>
    <dgm:pt modelId="{0E3E8FFA-6612-4B79-B703-D546C19F9403}" type="pres">
      <dgm:prSet presAssocID="{A07AF019-A7C8-4011-8DF8-F0F43E3AD302}" presName="node" presStyleLbl="node1" presStyleIdx="4" presStyleCnt="6">
        <dgm:presLayoutVars>
          <dgm:bulletEnabled val="1"/>
        </dgm:presLayoutVars>
      </dgm:prSet>
      <dgm:spPr/>
    </dgm:pt>
    <dgm:pt modelId="{09412BD7-ACF1-4424-AC24-FB9EE0EC2867}" type="pres">
      <dgm:prSet presAssocID="{6F971C7A-87D8-47C2-92BF-6E2A23E2D957}" presName="sibTrans" presStyleCnt="0"/>
      <dgm:spPr/>
    </dgm:pt>
    <dgm:pt modelId="{EF8C740F-16D9-4F64-AA7D-4D35CE69FEF3}" type="pres">
      <dgm:prSet presAssocID="{81750EBC-E4E2-45D7-84B6-F8190FA6F7DA}" presName="node" presStyleLbl="node1" presStyleIdx="5" presStyleCnt="6">
        <dgm:presLayoutVars>
          <dgm:bulletEnabled val="1"/>
        </dgm:presLayoutVars>
      </dgm:prSet>
      <dgm:spPr/>
    </dgm:pt>
  </dgm:ptLst>
  <dgm:cxnLst>
    <dgm:cxn modelId="{096FA707-6D11-4764-AEA2-2FB82DBDFC39}" type="presOf" srcId="{A6B22254-F815-4BF4-AE68-8A17396497F5}" destId="{FB418C65-D474-489F-88A0-691E112AA370}" srcOrd="0" destOrd="0" presId="urn:microsoft.com/office/officeart/2005/8/layout/default#2"/>
    <dgm:cxn modelId="{83581109-99B6-4E93-900E-DB84E5E46FAF}" srcId="{1AEBF63A-5296-40AC-B2FF-32AAB2C2DE52}" destId="{81750EBC-E4E2-45D7-84B6-F8190FA6F7DA}" srcOrd="5" destOrd="0" parTransId="{51477B06-A512-4702-81A5-F0F4E805AC3F}" sibTransId="{95F1C9D2-704F-4764-A43D-E7AF2645F87B}"/>
    <dgm:cxn modelId="{0BC7C634-3C22-4688-B2B8-EB11A02EA54E}" type="presOf" srcId="{81750EBC-E4E2-45D7-84B6-F8190FA6F7DA}" destId="{EF8C740F-16D9-4F64-AA7D-4D35CE69FEF3}" srcOrd="0" destOrd="0" presId="urn:microsoft.com/office/officeart/2005/8/layout/default#2"/>
    <dgm:cxn modelId="{60E55561-2F2F-4747-B1B0-5E0C6F953A7C}" type="presOf" srcId="{E95B846B-DF28-448E-BACF-B17E9F84A7C5}" destId="{0AA40F9D-F672-46BD-9643-B2197568B41C}" srcOrd="0" destOrd="0" presId="urn:microsoft.com/office/officeart/2005/8/layout/default#2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772D254C-6178-4B90-AE09-472B2B51ACF9}" type="presOf" srcId="{1AEBF63A-5296-40AC-B2FF-32AAB2C2DE52}" destId="{4809116B-8DEE-4632-8833-A3FE3CD1D1EB}" srcOrd="0" destOrd="0" presId="urn:microsoft.com/office/officeart/2005/8/layout/default#2"/>
    <dgm:cxn modelId="{44B50075-2A94-4C22-BA6F-C4988F31AE5E}" srcId="{1AEBF63A-5296-40AC-B2FF-32AAB2C2DE52}" destId="{A6B22254-F815-4BF4-AE68-8A17396497F5}" srcOrd="1" destOrd="0" parTransId="{6E993B7F-C597-4825-9F0B-9DD3C6B9C29E}" sibTransId="{026BEC2F-D1F0-4741-A157-2D7C7309B0A8}"/>
    <dgm:cxn modelId="{0CD39190-9098-4B68-A0C8-092505FE585F}" type="presOf" srcId="{225E91A2-DD21-44E6-B31D-6EA32EA63EA2}" destId="{7A769EA7-AE98-4F86-9217-8D7EA3331E4E}" srcOrd="0" destOrd="0" presId="urn:microsoft.com/office/officeart/2005/8/layout/default#2"/>
    <dgm:cxn modelId="{AEAC2BA7-B9F9-4024-A2F0-48D1EEDE579A}" type="presOf" srcId="{A07AF019-A7C8-4011-8DF8-F0F43E3AD302}" destId="{0E3E8FFA-6612-4B79-B703-D546C19F9403}" srcOrd="0" destOrd="0" presId="urn:microsoft.com/office/officeart/2005/8/layout/default#2"/>
    <dgm:cxn modelId="{A8ACF4A7-EB84-4286-83D7-342E660780D9}" srcId="{1AEBF63A-5296-40AC-B2FF-32AAB2C2DE52}" destId="{A07AF019-A7C8-4011-8DF8-F0F43E3AD302}" srcOrd="4" destOrd="0" parTransId="{998EFBF8-41C1-4F31-B189-5423DD9A20A7}" sibTransId="{6F971C7A-87D8-47C2-92BF-6E2A23E2D957}"/>
    <dgm:cxn modelId="{72179EBC-E0CD-4D9A-9C7A-8AEF9B14958A}" srcId="{1AEBF63A-5296-40AC-B2FF-32AAB2C2DE52}" destId="{E95B846B-DF28-448E-BACF-B17E9F84A7C5}" srcOrd="3" destOrd="0" parTransId="{D45443E3-FF8F-4BE6-8F27-B4B2360610E7}" sibTransId="{529B1ADC-CAAE-4878-B9D4-AF415428751F}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FEBF3CBF-BAC5-4184-8359-67DAFA93759C}" type="presOf" srcId="{AB2C1EC9-B7D1-491B-8E46-3525816351B9}" destId="{3BDF78AC-215D-4050-876F-B7DF674B490C}" srcOrd="0" destOrd="0" presId="urn:microsoft.com/office/officeart/2005/8/layout/default#2"/>
    <dgm:cxn modelId="{DFFB2350-FC9F-4052-AAD6-6AC08286E097}" type="presParOf" srcId="{4809116B-8DEE-4632-8833-A3FE3CD1D1EB}" destId="{3BDF78AC-215D-4050-876F-B7DF674B490C}" srcOrd="0" destOrd="0" presId="urn:microsoft.com/office/officeart/2005/8/layout/default#2"/>
    <dgm:cxn modelId="{FB21C2FE-18E8-487A-B920-AF75CA3CE169}" type="presParOf" srcId="{4809116B-8DEE-4632-8833-A3FE3CD1D1EB}" destId="{FDF7AF3A-8E78-497F-806F-64DDEBE1DF2C}" srcOrd="1" destOrd="0" presId="urn:microsoft.com/office/officeart/2005/8/layout/default#2"/>
    <dgm:cxn modelId="{C85AAE78-1D46-48AD-946A-1BB5C09BF5D4}" type="presParOf" srcId="{4809116B-8DEE-4632-8833-A3FE3CD1D1EB}" destId="{FB418C65-D474-489F-88A0-691E112AA370}" srcOrd="2" destOrd="0" presId="urn:microsoft.com/office/officeart/2005/8/layout/default#2"/>
    <dgm:cxn modelId="{630FD8A2-0726-4134-9C19-FE088B6B955A}" type="presParOf" srcId="{4809116B-8DEE-4632-8833-A3FE3CD1D1EB}" destId="{AACF2B65-C02F-4BA5-94F3-6B1FBD7A0D3F}" srcOrd="3" destOrd="0" presId="urn:microsoft.com/office/officeart/2005/8/layout/default#2"/>
    <dgm:cxn modelId="{CFC78EE5-1B98-4926-891D-AEA5CA8D9B4D}" type="presParOf" srcId="{4809116B-8DEE-4632-8833-A3FE3CD1D1EB}" destId="{7A769EA7-AE98-4F86-9217-8D7EA3331E4E}" srcOrd="4" destOrd="0" presId="urn:microsoft.com/office/officeart/2005/8/layout/default#2"/>
    <dgm:cxn modelId="{8C5160E9-E71C-4650-A142-C7EBDD3E1B09}" type="presParOf" srcId="{4809116B-8DEE-4632-8833-A3FE3CD1D1EB}" destId="{EEE81A0B-AB7F-4E6F-8FD2-9A37F357E0A1}" srcOrd="5" destOrd="0" presId="urn:microsoft.com/office/officeart/2005/8/layout/default#2"/>
    <dgm:cxn modelId="{3F8327B8-2F3C-432A-AF29-C32D531526B8}" type="presParOf" srcId="{4809116B-8DEE-4632-8833-A3FE3CD1D1EB}" destId="{0AA40F9D-F672-46BD-9643-B2197568B41C}" srcOrd="6" destOrd="0" presId="urn:microsoft.com/office/officeart/2005/8/layout/default#2"/>
    <dgm:cxn modelId="{3DEEA478-0761-4AAB-974D-799A3AD3B583}" type="presParOf" srcId="{4809116B-8DEE-4632-8833-A3FE3CD1D1EB}" destId="{84312785-7A3B-419B-B5BC-631FB5CD9E27}" srcOrd="7" destOrd="0" presId="urn:microsoft.com/office/officeart/2005/8/layout/default#2"/>
    <dgm:cxn modelId="{D81A28F3-B3B1-482E-BAE1-EE9CD3A64ADE}" type="presParOf" srcId="{4809116B-8DEE-4632-8833-A3FE3CD1D1EB}" destId="{0E3E8FFA-6612-4B79-B703-D546C19F9403}" srcOrd="8" destOrd="0" presId="urn:microsoft.com/office/officeart/2005/8/layout/default#2"/>
    <dgm:cxn modelId="{164A6AD9-FFCF-4FE3-AF99-F35C8EE38295}" type="presParOf" srcId="{4809116B-8DEE-4632-8833-A3FE3CD1D1EB}" destId="{09412BD7-ACF1-4424-AC24-FB9EE0EC2867}" srcOrd="9" destOrd="0" presId="urn:microsoft.com/office/officeart/2005/8/layout/default#2"/>
    <dgm:cxn modelId="{A09C0C9F-0227-4B3B-933D-2FCE38AABB9E}" type="presParOf" srcId="{4809116B-8DEE-4632-8833-A3FE3CD1D1EB}" destId="{EF8C740F-16D9-4F64-AA7D-4D35CE69FEF3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pList1#1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81750EBC-E4E2-45D7-84B6-F8190FA6F7DA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6</a:t>
          </a:r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1</a:t>
          </a:r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3</a:t>
          </a:r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74C2DA3A-281C-4E65-8674-A640F39FBDE0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4</a:t>
          </a:r>
        </a:p>
      </dgm:t>
    </dgm:pt>
    <dgm:pt modelId="{E2233483-6CE0-4272-AC42-427DD715FB67}" type="parTrans" cxnId="{3C1B41A7-BA30-4550-A95C-04AD39AC3028}">
      <dgm:prSet/>
      <dgm:spPr/>
      <dgm:t>
        <a:bodyPr/>
        <a:lstStyle/>
        <a:p>
          <a:endParaRPr lang="en-US"/>
        </a:p>
      </dgm:t>
    </dgm:pt>
    <dgm:pt modelId="{A97FED34-AA4D-4445-A1D0-C8FF7F156609}" type="sibTrans" cxnId="{3C1B41A7-BA30-4550-A95C-04AD39AC3028}">
      <dgm:prSet/>
      <dgm:spPr/>
      <dgm:t>
        <a:bodyPr/>
        <a:lstStyle/>
        <a:p>
          <a:endParaRPr lang="en-US"/>
        </a:p>
      </dgm:t>
    </dgm:pt>
    <dgm:pt modelId="{B2ABB581-24FA-443F-BD17-C3C3255B1BD5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5</a:t>
          </a:r>
        </a:p>
      </dgm:t>
    </dgm:pt>
    <dgm:pt modelId="{5D6478AB-3875-4335-BE13-20DD3370D643}" type="parTrans" cxnId="{6CB26403-87C4-4299-B306-042B694E8812}">
      <dgm:prSet/>
      <dgm:spPr/>
      <dgm:t>
        <a:bodyPr/>
        <a:lstStyle/>
        <a:p>
          <a:endParaRPr lang="en-US"/>
        </a:p>
      </dgm:t>
    </dgm:pt>
    <dgm:pt modelId="{97008A52-DC68-4A7A-AC85-F7DE5B7CB4E7}" type="sibTrans" cxnId="{6CB26403-87C4-4299-B306-042B694E8812}">
      <dgm:prSet/>
      <dgm:spPr/>
      <dgm:t>
        <a:bodyPr/>
        <a:lstStyle/>
        <a:p>
          <a:endParaRPr lang="en-US"/>
        </a:p>
      </dgm:t>
    </dgm:pt>
    <dgm:pt modelId="{A2631F7C-6411-4FD1-83A5-843102DDC5AD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2</a:t>
          </a:r>
        </a:p>
      </dgm:t>
    </dgm:pt>
    <dgm:pt modelId="{72C41FD8-6E32-4109-9752-52CB1FEF9153}" type="parTrans" cxnId="{6CAF0EFA-4A66-49EC-9571-9620F949E731}">
      <dgm:prSet/>
      <dgm:spPr/>
      <dgm:t>
        <a:bodyPr/>
        <a:lstStyle/>
        <a:p>
          <a:endParaRPr lang="en-US"/>
        </a:p>
      </dgm:t>
    </dgm:pt>
    <dgm:pt modelId="{59F933B9-DA5E-4CCF-AEF6-655A51000A01}" type="sibTrans" cxnId="{6CAF0EFA-4A66-49EC-9571-9620F949E731}">
      <dgm:prSet/>
      <dgm:spPr/>
      <dgm:t>
        <a:bodyPr/>
        <a:lstStyle/>
        <a:p>
          <a:endParaRPr lang="en-US"/>
        </a:p>
      </dgm:t>
    </dgm:pt>
    <dgm:pt modelId="{11B487D2-2A6F-43EC-981C-1A3966C0249C}" type="pres">
      <dgm:prSet presAssocID="{1AEBF63A-5296-40AC-B2FF-32AAB2C2DE52}" presName="Name0" presStyleCnt="0">
        <dgm:presLayoutVars>
          <dgm:dir/>
          <dgm:resizeHandles val="exact"/>
        </dgm:presLayoutVars>
      </dgm:prSet>
      <dgm:spPr/>
    </dgm:pt>
    <dgm:pt modelId="{C87C546D-6263-46B7-99F9-87927007894F}" type="pres">
      <dgm:prSet presAssocID="{AB2C1EC9-B7D1-491B-8E46-3525816351B9}" presName="compNode" presStyleCnt="0"/>
      <dgm:spPr/>
    </dgm:pt>
    <dgm:pt modelId="{771C340F-CDD5-49EA-9861-C5A601AFDB70}" type="pres">
      <dgm:prSet presAssocID="{AB2C1EC9-B7D1-491B-8E46-3525816351B9}" presName="pictRect" presStyleLbl="node1" presStyleIdx="0" presStyleCnt="6"/>
      <dgm:spPr/>
    </dgm:pt>
    <dgm:pt modelId="{EF888FB5-245C-470C-80D2-68088FC4A367}" type="pres">
      <dgm:prSet presAssocID="{AB2C1EC9-B7D1-491B-8E46-3525816351B9}" presName="textRect" presStyleLbl="revTx" presStyleIdx="0" presStyleCnt="6">
        <dgm:presLayoutVars>
          <dgm:bulletEnabled val="1"/>
        </dgm:presLayoutVars>
      </dgm:prSet>
      <dgm:spPr/>
    </dgm:pt>
    <dgm:pt modelId="{49003DC8-8EDC-4E00-B15A-720D1D04E127}" type="pres">
      <dgm:prSet presAssocID="{536233E3-44AD-4821-853D-9213218A7490}" presName="sibTrans" presStyleLbl="sibTrans2D1" presStyleIdx="0" presStyleCnt="0"/>
      <dgm:spPr/>
    </dgm:pt>
    <dgm:pt modelId="{FE6B4685-6DB2-4626-A150-947FB335E8FE}" type="pres">
      <dgm:prSet presAssocID="{A2631F7C-6411-4FD1-83A5-843102DDC5AD}" presName="compNode" presStyleCnt="0"/>
      <dgm:spPr/>
    </dgm:pt>
    <dgm:pt modelId="{88A19077-1D06-4AA1-9168-B2892E340814}" type="pres">
      <dgm:prSet presAssocID="{A2631F7C-6411-4FD1-83A5-843102DDC5AD}" presName="pictRect" presStyleLbl="node1" presStyleIdx="1" presStyleCnt="6"/>
      <dgm:spPr/>
    </dgm:pt>
    <dgm:pt modelId="{82E29B57-4BA7-4680-93C5-67BC6F767C25}" type="pres">
      <dgm:prSet presAssocID="{A2631F7C-6411-4FD1-83A5-843102DDC5AD}" presName="textRect" presStyleLbl="revTx" presStyleIdx="1" presStyleCnt="6">
        <dgm:presLayoutVars>
          <dgm:bulletEnabled val="1"/>
        </dgm:presLayoutVars>
      </dgm:prSet>
      <dgm:spPr/>
    </dgm:pt>
    <dgm:pt modelId="{841B5D44-030E-44DC-95F6-656207DE3828}" type="pres">
      <dgm:prSet presAssocID="{59F933B9-DA5E-4CCF-AEF6-655A51000A01}" presName="sibTrans" presStyleLbl="sibTrans2D1" presStyleIdx="0" presStyleCnt="0"/>
      <dgm:spPr/>
    </dgm:pt>
    <dgm:pt modelId="{15AE6BD7-7A53-414F-86C5-DC2B637019E7}" type="pres">
      <dgm:prSet presAssocID="{225E91A2-DD21-44E6-B31D-6EA32EA63EA2}" presName="compNode" presStyleCnt="0"/>
      <dgm:spPr/>
    </dgm:pt>
    <dgm:pt modelId="{D6B5512C-33A4-484B-B316-4399A20BB0CA}" type="pres">
      <dgm:prSet presAssocID="{225E91A2-DD21-44E6-B31D-6EA32EA63EA2}" presName="pictRect" presStyleLbl="node1" presStyleIdx="2" presStyleCnt="6"/>
      <dgm:spPr/>
    </dgm:pt>
    <dgm:pt modelId="{9FB94B7F-F8FB-4D14-B427-8B155A61C15C}" type="pres">
      <dgm:prSet presAssocID="{225E91A2-DD21-44E6-B31D-6EA32EA63EA2}" presName="textRect" presStyleLbl="revTx" presStyleIdx="2" presStyleCnt="6">
        <dgm:presLayoutVars>
          <dgm:bulletEnabled val="1"/>
        </dgm:presLayoutVars>
      </dgm:prSet>
      <dgm:spPr/>
    </dgm:pt>
    <dgm:pt modelId="{6334AE8F-AA74-4930-91EF-80D2C9F4F744}" type="pres">
      <dgm:prSet presAssocID="{EA5FF33F-F056-473B-AE72-0BE045D1206C}" presName="sibTrans" presStyleLbl="sibTrans2D1" presStyleIdx="0" presStyleCnt="0"/>
      <dgm:spPr/>
    </dgm:pt>
    <dgm:pt modelId="{E24033B5-640C-4713-A314-14E6903D7228}" type="pres">
      <dgm:prSet presAssocID="{74C2DA3A-281C-4E65-8674-A640F39FBDE0}" presName="compNode" presStyleCnt="0"/>
      <dgm:spPr/>
    </dgm:pt>
    <dgm:pt modelId="{05E86F09-2B22-49F7-91AB-3FF658B31094}" type="pres">
      <dgm:prSet presAssocID="{74C2DA3A-281C-4E65-8674-A640F39FBDE0}" presName="pictRect" presStyleLbl="node1" presStyleIdx="3" presStyleCnt="6"/>
      <dgm:spPr/>
    </dgm:pt>
    <dgm:pt modelId="{13DD0237-B690-4CF1-8156-F2762196D163}" type="pres">
      <dgm:prSet presAssocID="{74C2DA3A-281C-4E65-8674-A640F39FBDE0}" presName="textRect" presStyleLbl="revTx" presStyleIdx="3" presStyleCnt="6">
        <dgm:presLayoutVars>
          <dgm:bulletEnabled val="1"/>
        </dgm:presLayoutVars>
      </dgm:prSet>
      <dgm:spPr/>
    </dgm:pt>
    <dgm:pt modelId="{0F596A74-1A59-46DF-978E-99007A0024BD}" type="pres">
      <dgm:prSet presAssocID="{A97FED34-AA4D-4445-A1D0-C8FF7F156609}" presName="sibTrans" presStyleLbl="sibTrans2D1" presStyleIdx="0" presStyleCnt="0"/>
      <dgm:spPr/>
    </dgm:pt>
    <dgm:pt modelId="{D0412747-2D4D-4991-92AB-92F8FD71F9E7}" type="pres">
      <dgm:prSet presAssocID="{B2ABB581-24FA-443F-BD17-C3C3255B1BD5}" presName="compNode" presStyleCnt="0"/>
      <dgm:spPr/>
    </dgm:pt>
    <dgm:pt modelId="{528904C6-0AF4-4C4A-9BA4-5787E81B885F}" type="pres">
      <dgm:prSet presAssocID="{B2ABB581-24FA-443F-BD17-C3C3255B1BD5}" presName="pictRect" presStyleLbl="node1" presStyleIdx="4" presStyleCnt="6"/>
      <dgm:spPr/>
    </dgm:pt>
    <dgm:pt modelId="{B0E7A137-BE2C-42B9-933D-6432EE4FC685}" type="pres">
      <dgm:prSet presAssocID="{B2ABB581-24FA-443F-BD17-C3C3255B1BD5}" presName="textRect" presStyleLbl="revTx" presStyleIdx="4" presStyleCnt="6">
        <dgm:presLayoutVars>
          <dgm:bulletEnabled val="1"/>
        </dgm:presLayoutVars>
      </dgm:prSet>
      <dgm:spPr/>
    </dgm:pt>
    <dgm:pt modelId="{C6ECA91E-D9FF-4FC9-83C9-EA127B4260C8}" type="pres">
      <dgm:prSet presAssocID="{97008A52-DC68-4A7A-AC85-F7DE5B7CB4E7}" presName="sibTrans" presStyleLbl="sibTrans2D1" presStyleIdx="0" presStyleCnt="0"/>
      <dgm:spPr/>
    </dgm:pt>
    <dgm:pt modelId="{B8D0A23F-B4CA-493E-8F87-9E49F1A42172}" type="pres">
      <dgm:prSet presAssocID="{81750EBC-E4E2-45D7-84B6-F8190FA6F7DA}" presName="compNode" presStyleCnt="0"/>
      <dgm:spPr/>
    </dgm:pt>
    <dgm:pt modelId="{CBE9AB2C-2758-465B-943D-9390D7D15915}" type="pres">
      <dgm:prSet presAssocID="{81750EBC-E4E2-45D7-84B6-F8190FA6F7DA}" presName="pictRect" presStyleLbl="node1" presStyleIdx="5" presStyleCnt="6"/>
      <dgm:spPr>
        <a:solidFill>
          <a:srgbClr val="05AF9A"/>
        </a:solidFill>
      </dgm:spPr>
    </dgm:pt>
    <dgm:pt modelId="{23BC5B1A-B2F6-4735-8E91-E51E16A71045}" type="pres">
      <dgm:prSet presAssocID="{81750EBC-E4E2-45D7-84B6-F8190FA6F7DA}" presName="textRect" presStyleLbl="revTx" presStyleIdx="5" presStyleCnt="6">
        <dgm:presLayoutVars>
          <dgm:bulletEnabled val="1"/>
        </dgm:presLayoutVars>
      </dgm:prSet>
      <dgm:spPr/>
    </dgm:pt>
  </dgm:ptLst>
  <dgm:cxnLst>
    <dgm:cxn modelId="{6CB26403-87C4-4299-B306-042B694E8812}" srcId="{1AEBF63A-5296-40AC-B2FF-32AAB2C2DE52}" destId="{B2ABB581-24FA-443F-BD17-C3C3255B1BD5}" srcOrd="4" destOrd="0" parTransId="{5D6478AB-3875-4335-BE13-20DD3370D643}" sibTransId="{97008A52-DC68-4A7A-AC85-F7DE5B7CB4E7}"/>
    <dgm:cxn modelId="{83581109-99B6-4E93-900E-DB84E5E46FAF}" srcId="{1AEBF63A-5296-40AC-B2FF-32AAB2C2DE52}" destId="{81750EBC-E4E2-45D7-84B6-F8190FA6F7DA}" srcOrd="5" destOrd="0" parTransId="{51477B06-A512-4702-81A5-F0F4E805AC3F}" sibTransId="{95F1C9D2-704F-4764-A43D-E7AF2645F87B}"/>
    <dgm:cxn modelId="{46A37A1B-24CE-4862-8FAF-2E42D95E7B19}" type="presOf" srcId="{81750EBC-E4E2-45D7-84B6-F8190FA6F7DA}" destId="{23BC5B1A-B2F6-4735-8E91-E51E16A71045}" srcOrd="0" destOrd="0" presId="urn:microsoft.com/office/officeart/2005/8/layout/pList1#1"/>
    <dgm:cxn modelId="{0FCBEA20-B516-4406-8727-EB78238D6D38}" type="presOf" srcId="{97008A52-DC68-4A7A-AC85-F7DE5B7CB4E7}" destId="{C6ECA91E-D9FF-4FC9-83C9-EA127B4260C8}" srcOrd="0" destOrd="0" presId="urn:microsoft.com/office/officeart/2005/8/layout/pList1#1"/>
    <dgm:cxn modelId="{7430F12E-5F2E-43AD-8436-1130A1999EB5}" type="presOf" srcId="{536233E3-44AD-4821-853D-9213218A7490}" destId="{49003DC8-8EDC-4E00-B15A-720D1D04E127}" srcOrd="0" destOrd="0" presId="urn:microsoft.com/office/officeart/2005/8/layout/pList1#1"/>
    <dgm:cxn modelId="{BB6CD235-BD67-4C42-8129-182FE4786760}" type="presOf" srcId="{AB2C1EC9-B7D1-491B-8E46-3525816351B9}" destId="{EF888FB5-245C-470C-80D2-68088FC4A367}" srcOrd="0" destOrd="0" presId="urn:microsoft.com/office/officeart/2005/8/layout/pList1#1"/>
    <dgm:cxn modelId="{689B2D5D-F037-4469-8C65-13747FFE2EFA}" type="presOf" srcId="{1AEBF63A-5296-40AC-B2FF-32AAB2C2DE52}" destId="{11B487D2-2A6F-43EC-981C-1A3966C0249C}" srcOrd="0" destOrd="0" presId="urn:microsoft.com/office/officeart/2005/8/layout/pList1#1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9EA61690-87AC-47B2-B390-8C933DD42641}" type="presOf" srcId="{74C2DA3A-281C-4E65-8674-A640F39FBDE0}" destId="{13DD0237-B690-4CF1-8156-F2762196D163}" srcOrd="0" destOrd="0" presId="urn:microsoft.com/office/officeart/2005/8/layout/pList1#1"/>
    <dgm:cxn modelId="{6A482295-4834-4231-BDC7-229C71BD5615}" type="presOf" srcId="{A97FED34-AA4D-4445-A1D0-C8FF7F156609}" destId="{0F596A74-1A59-46DF-978E-99007A0024BD}" srcOrd="0" destOrd="0" presId="urn:microsoft.com/office/officeart/2005/8/layout/pList1#1"/>
    <dgm:cxn modelId="{9E7DF39C-9136-43B3-96B6-88C3D6056507}" type="presOf" srcId="{A2631F7C-6411-4FD1-83A5-843102DDC5AD}" destId="{82E29B57-4BA7-4680-93C5-67BC6F767C25}" srcOrd="0" destOrd="0" presId="urn:microsoft.com/office/officeart/2005/8/layout/pList1#1"/>
    <dgm:cxn modelId="{3C1B41A7-BA30-4550-A95C-04AD39AC3028}" srcId="{1AEBF63A-5296-40AC-B2FF-32AAB2C2DE52}" destId="{74C2DA3A-281C-4E65-8674-A640F39FBDE0}" srcOrd="3" destOrd="0" parTransId="{E2233483-6CE0-4272-AC42-427DD715FB67}" sibTransId="{A97FED34-AA4D-4445-A1D0-C8FF7F156609}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1F40B5CA-84E7-4579-BAC9-75D44AB6DC98}" type="presOf" srcId="{59F933B9-DA5E-4CCF-AEF6-655A51000A01}" destId="{841B5D44-030E-44DC-95F6-656207DE3828}" srcOrd="0" destOrd="0" presId="urn:microsoft.com/office/officeart/2005/8/layout/pList1#1"/>
    <dgm:cxn modelId="{53DB26E5-AB11-4D71-95D8-16EB7F803DA9}" type="presOf" srcId="{B2ABB581-24FA-443F-BD17-C3C3255B1BD5}" destId="{B0E7A137-BE2C-42B9-933D-6432EE4FC685}" srcOrd="0" destOrd="0" presId="urn:microsoft.com/office/officeart/2005/8/layout/pList1#1"/>
    <dgm:cxn modelId="{6CAF0EFA-4A66-49EC-9571-9620F949E731}" srcId="{1AEBF63A-5296-40AC-B2FF-32AAB2C2DE52}" destId="{A2631F7C-6411-4FD1-83A5-843102DDC5AD}" srcOrd="1" destOrd="0" parTransId="{72C41FD8-6E32-4109-9752-52CB1FEF9153}" sibTransId="{59F933B9-DA5E-4CCF-AEF6-655A51000A01}"/>
    <dgm:cxn modelId="{783A97FA-74A6-4EA7-A33C-DD69AEEA6375}" type="presOf" srcId="{225E91A2-DD21-44E6-B31D-6EA32EA63EA2}" destId="{9FB94B7F-F8FB-4D14-B427-8B155A61C15C}" srcOrd="0" destOrd="0" presId="urn:microsoft.com/office/officeart/2005/8/layout/pList1#1"/>
    <dgm:cxn modelId="{19C208FB-9B0B-46AE-AAF4-168AC424F08A}" type="presOf" srcId="{EA5FF33F-F056-473B-AE72-0BE045D1206C}" destId="{6334AE8F-AA74-4930-91EF-80D2C9F4F744}" srcOrd="0" destOrd="0" presId="urn:microsoft.com/office/officeart/2005/8/layout/pList1#1"/>
    <dgm:cxn modelId="{937D7BFD-2104-4F5D-827D-5B5DA7112F53}" type="presParOf" srcId="{11B487D2-2A6F-43EC-981C-1A3966C0249C}" destId="{C87C546D-6263-46B7-99F9-87927007894F}" srcOrd="0" destOrd="0" presId="urn:microsoft.com/office/officeart/2005/8/layout/pList1#1"/>
    <dgm:cxn modelId="{56927ABC-67A7-4586-8FD7-271DF1C3D556}" type="presParOf" srcId="{C87C546D-6263-46B7-99F9-87927007894F}" destId="{771C340F-CDD5-49EA-9861-C5A601AFDB70}" srcOrd="0" destOrd="0" presId="urn:microsoft.com/office/officeart/2005/8/layout/pList1#1"/>
    <dgm:cxn modelId="{A0D39AA4-7AF5-4B76-AD18-BB78560F66CD}" type="presParOf" srcId="{C87C546D-6263-46B7-99F9-87927007894F}" destId="{EF888FB5-245C-470C-80D2-68088FC4A367}" srcOrd="1" destOrd="0" presId="urn:microsoft.com/office/officeart/2005/8/layout/pList1#1"/>
    <dgm:cxn modelId="{0E8FECB7-1EC0-4D89-9735-8B9CB040F8ED}" type="presParOf" srcId="{11B487D2-2A6F-43EC-981C-1A3966C0249C}" destId="{49003DC8-8EDC-4E00-B15A-720D1D04E127}" srcOrd="1" destOrd="0" presId="urn:microsoft.com/office/officeart/2005/8/layout/pList1#1"/>
    <dgm:cxn modelId="{72388EED-C440-4B00-BCA5-8A12D261CAF1}" type="presParOf" srcId="{11B487D2-2A6F-43EC-981C-1A3966C0249C}" destId="{FE6B4685-6DB2-4626-A150-947FB335E8FE}" srcOrd="2" destOrd="0" presId="urn:microsoft.com/office/officeart/2005/8/layout/pList1#1"/>
    <dgm:cxn modelId="{DC3E1502-1071-46AC-8147-CB6CE020E1A1}" type="presParOf" srcId="{FE6B4685-6DB2-4626-A150-947FB335E8FE}" destId="{88A19077-1D06-4AA1-9168-B2892E340814}" srcOrd="0" destOrd="0" presId="urn:microsoft.com/office/officeart/2005/8/layout/pList1#1"/>
    <dgm:cxn modelId="{118A084E-0638-43DD-B24C-14454F952EAC}" type="presParOf" srcId="{FE6B4685-6DB2-4626-A150-947FB335E8FE}" destId="{82E29B57-4BA7-4680-93C5-67BC6F767C25}" srcOrd="1" destOrd="0" presId="urn:microsoft.com/office/officeart/2005/8/layout/pList1#1"/>
    <dgm:cxn modelId="{BAA2A8BE-83C9-4606-B83C-AC4E8CE43217}" type="presParOf" srcId="{11B487D2-2A6F-43EC-981C-1A3966C0249C}" destId="{841B5D44-030E-44DC-95F6-656207DE3828}" srcOrd="3" destOrd="0" presId="urn:microsoft.com/office/officeart/2005/8/layout/pList1#1"/>
    <dgm:cxn modelId="{C5121BF1-889F-4198-AAB6-F235691FA5D9}" type="presParOf" srcId="{11B487D2-2A6F-43EC-981C-1A3966C0249C}" destId="{15AE6BD7-7A53-414F-86C5-DC2B637019E7}" srcOrd="4" destOrd="0" presId="urn:microsoft.com/office/officeart/2005/8/layout/pList1#1"/>
    <dgm:cxn modelId="{D0577B10-4FEE-482C-9653-F2801D404634}" type="presParOf" srcId="{15AE6BD7-7A53-414F-86C5-DC2B637019E7}" destId="{D6B5512C-33A4-484B-B316-4399A20BB0CA}" srcOrd="0" destOrd="0" presId="urn:microsoft.com/office/officeart/2005/8/layout/pList1#1"/>
    <dgm:cxn modelId="{46379669-0379-4028-B2D4-6C886ED1D891}" type="presParOf" srcId="{15AE6BD7-7A53-414F-86C5-DC2B637019E7}" destId="{9FB94B7F-F8FB-4D14-B427-8B155A61C15C}" srcOrd="1" destOrd="0" presId="urn:microsoft.com/office/officeart/2005/8/layout/pList1#1"/>
    <dgm:cxn modelId="{D687A79F-B518-4D5F-893D-617658DA1FB9}" type="presParOf" srcId="{11B487D2-2A6F-43EC-981C-1A3966C0249C}" destId="{6334AE8F-AA74-4930-91EF-80D2C9F4F744}" srcOrd="5" destOrd="0" presId="urn:microsoft.com/office/officeart/2005/8/layout/pList1#1"/>
    <dgm:cxn modelId="{F956C262-6DCA-47E3-8D90-2BBDC15226B2}" type="presParOf" srcId="{11B487D2-2A6F-43EC-981C-1A3966C0249C}" destId="{E24033B5-640C-4713-A314-14E6903D7228}" srcOrd="6" destOrd="0" presId="urn:microsoft.com/office/officeart/2005/8/layout/pList1#1"/>
    <dgm:cxn modelId="{766D39A8-B63F-43AA-9922-26F60E843B7C}" type="presParOf" srcId="{E24033B5-640C-4713-A314-14E6903D7228}" destId="{05E86F09-2B22-49F7-91AB-3FF658B31094}" srcOrd="0" destOrd="0" presId="urn:microsoft.com/office/officeart/2005/8/layout/pList1#1"/>
    <dgm:cxn modelId="{05CFC067-3133-49FE-A3C9-48DBE471DA52}" type="presParOf" srcId="{E24033B5-640C-4713-A314-14E6903D7228}" destId="{13DD0237-B690-4CF1-8156-F2762196D163}" srcOrd="1" destOrd="0" presId="urn:microsoft.com/office/officeart/2005/8/layout/pList1#1"/>
    <dgm:cxn modelId="{A9C4ECAF-D4D5-48AB-8646-EBDA6A7BC4B0}" type="presParOf" srcId="{11B487D2-2A6F-43EC-981C-1A3966C0249C}" destId="{0F596A74-1A59-46DF-978E-99007A0024BD}" srcOrd="7" destOrd="0" presId="urn:microsoft.com/office/officeart/2005/8/layout/pList1#1"/>
    <dgm:cxn modelId="{54E7C9A5-755F-45D9-A700-6A107853BE9D}" type="presParOf" srcId="{11B487D2-2A6F-43EC-981C-1A3966C0249C}" destId="{D0412747-2D4D-4991-92AB-92F8FD71F9E7}" srcOrd="8" destOrd="0" presId="urn:microsoft.com/office/officeart/2005/8/layout/pList1#1"/>
    <dgm:cxn modelId="{3E40187B-C7B4-45B5-8C08-AFBD204CD851}" type="presParOf" srcId="{D0412747-2D4D-4991-92AB-92F8FD71F9E7}" destId="{528904C6-0AF4-4C4A-9BA4-5787E81B885F}" srcOrd="0" destOrd="0" presId="urn:microsoft.com/office/officeart/2005/8/layout/pList1#1"/>
    <dgm:cxn modelId="{5957074A-C730-4498-B41E-E81982CC9AED}" type="presParOf" srcId="{D0412747-2D4D-4991-92AB-92F8FD71F9E7}" destId="{B0E7A137-BE2C-42B9-933D-6432EE4FC685}" srcOrd="1" destOrd="0" presId="urn:microsoft.com/office/officeart/2005/8/layout/pList1#1"/>
    <dgm:cxn modelId="{FF02139B-17C1-447F-B293-CE4706C1AD45}" type="presParOf" srcId="{11B487D2-2A6F-43EC-981C-1A3966C0249C}" destId="{C6ECA91E-D9FF-4FC9-83C9-EA127B4260C8}" srcOrd="9" destOrd="0" presId="urn:microsoft.com/office/officeart/2005/8/layout/pList1#1"/>
    <dgm:cxn modelId="{743FBC57-F8BA-4CCD-9FC7-AEBE5BC73BD9}" type="presParOf" srcId="{11B487D2-2A6F-43EC-981C-1A3966C0249C}" destId="{B8D0A23F-B4CA-493E-8F87-9E49F1A42172}" srcOrd="10" destOrd="0" presId="urn:microsoft.com/office/officeart/2005/8/layout/pList1#1"/>
    <dgm:cxn modelId="{AA0546C0-761E-4CF5-80AF-3DB3FAC7D547}" type="presParOf" srcId="{B8D0A23F-B4CA-493E-8F87-9E49F1A42172}" destId="{CBE9AB2C-2758-465B-943D-9390D7D15915}" srcOrd="0" destOrd="0" presId="urn:microsoft.com/office/officeart/2005/8/layout/pList1#1"/>
    <dgm:cxn modelId="{4AD5BDB1-0486-493E-AA45-83D6E5F32CE2}" type="presParOf" srcId="{B8D0A23F-B4CA-493E-8F87-9E49F1A42172}" destId="{23BC5B1A-B2F6-4735-8E91-E51E16A71045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750EBC-E4E2-45D7-84B6-F8190FA6F7DA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6</a:t>
          </a:r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n-US" sz="2000" dirty="0">
              <a:latin typeface="Arial Rounded MT Bold" panose="020F0704030504030204" pitchFamily="34" charset="0"/>
            </a:rPr>
            <a:t>Item</a:t>
          </a:r>
        </a:p>
        <a:p>
          <a:pPr>
            <a:spcBef>
              <a:spcPts val="600"/>
            </a:spcBef>
            <a:spcAft>
              <a:spcPts val="600"/>
            </a:spcAft>
          </a:pPr>
          <a:r>
            <a:rPr lang="en-US" sz="1400" dirty="0">
              <a:latin typeface="+mj-lt"/>
            </a:rPr>
            <a:t>Description of item</a:t>
          </a:r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3</a:t>
          </a:r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74C2DA3A-281C-4E65-8674-A640F39FBDE0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4</a:t>
          </a:r>
        </a:p>
      </dgm:t>
    </dgm:pt>
    <dgm:pt modelId="{E2233483-6CE0-4272-AC42-427DD715FB67}" type="parTrans" cxnId="{3C1B41A7-BA30-4550-A95C-04AD39AC3028}">
      <dgm:prSet/>
      <dgm:spPr/>
      <dgm:t>
        <a:bodyPr/>
        <a:lstStyle/>
        <a:p>
          <a:endParaRPr lang="en-US"/>
        </a:p>
      </dgm:t>
    </dgm:pt>
    <dgm:pt modelId="{A97FED34-AA4D-4445-A1D0-C8FF7F156609}" type="sibTrans" cxnId="{3C1B41A7-BA30-4550-A95C-04AD39AC3028}">
      <dgm:prSet/>
      <dgm:spPr/>
      <dgm:t>
        <a:bodyPr/>
        <a:lstStyle/>
        <a:p>
          <a:endParaRPr lang="en-US"/>
        </a:p>
      </dgm:t>
    </dgm:pt>
    <dgm:pt modelId="{B2ABB581-24FA-443F-BD17-C3C3255B1BD5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5</a:t>
          </a:r>
        </a:p>
      </dgm:t>
    </dgm:pt>
    <dgm:pt modelId="{5D6478AB-3875-4335-BE13-20DD3370D643}" type="parTrans" cxnId="{6CB26403-87C4-4299-B306-042B694E8812}">
      <dgm:prSet/>
      <dgm:spPr/>
      <dgm:t>
        <a:bodyPr/>
        <a:lstStyle/>
        <a:p>
          <a:endParaRPr lang="en-US"/>
        </a:p>
      </dgm:t>
    </dgm:pt>
    <dgm:pt modelId="{97008A52-DC68-4A7A-AC85-F7DE5B7CB4E7}" type="sibTrans" cxnId="{6CB26403-87C4-4299-B306-042B694E8812}">
      <dgm:prSet/>
      <dgm:spPr/>
      <dgm:t>
        <a:bodyPr/>
        <a:lstStyle/>
        <a:p>
          <a:endParaRPr lang="en-US"/>
        </a:p>
      </dgm:t>
    </dgm:pt>
    <dgm:pt modelId="{A2631F7C-6411-4FD1-83A5-843102DDC5AD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2</a:t>
          </a:r>
        </a:p>
      </dgm:t>
    </dgm:pt>
    <dgm:pt modelId="{72C41FD8-6E32-4109-9752-52CB1FEF9153}" type="parTrans" cxnId="{6CAF0EFA-4A66-49EC-9571-9620F949E731}">
      <dgm:prSet/>
      <dgm:spPr/>
      <dgm:t>
        <a:bodyPr/>
        <a:lstStyle/>
        <a:p>
          <a:endParaRPr lang="en-US"/>
        </a:p>
      </dgm:t>
    </dgm:pt>
    <dgm:pt modelId="{59F933B9-DA5E-4CCF-AEF6-655A51000A01}" type="sibTrans" cxnId="{6CAF0EFA-4A66-49EC-9571-9620F949E731}">
      <dgm:prSet/>
      <dgm:spPr/>
      <dgm:t>
        <a:bodyPr/>
        <a:lstStyle/>
        <a:p>
          <a:endParaRPr lang="en-US"/>
        </a:p>
      </dgm:t>
    </dgm:pt>
    <dgm:pt modelId="{19C88741-DD25-474B-A459-92C2D9B89F70}" type="pres">
      <dgm:prSet presAssocID="{1AEBF63A-5296-40AC-B2FF-32AAB2C2DE52}" presName="Name0" presStyleCnt="0">
        <dgm:presLayoutVars>
          <dgm:dir/>
          <dgm:animLvl val="lvl"/>
          <dgm:resizeHandles val="exact"/>
        </dgm:presLayoutVars>
      </dgm:prSet>
      <dgm:spPr/>
    </dgm:pt>
    <dgm:pt modelId="{F3F7E713-729D-468F-82BC-98BE129B1465}" type="pres">
      <dgm:prSet presAssocID="{AB2C1EC9-B7D1-491B-8E46-3525816351B9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564E5D3-0544-4832-84A8-C340BC11F50E}" type="pres">
      <dgm:prSet presAssocID="{536233E3-44AD-4821-853D-9213218A7490}" presName="parTxOnlySpace" presStyleCnt="0"/>
      <dgm:spPr/>
    </dgm:pt>
    <dgm:pt modelId="{7A02F50B-6F3D-438C-B7C2-DD031A6A5364}" type="pres">
      <dgm:prSet presAssocID="{A2631F7C-6411-4FD1-83A5-843102DDC5AD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27B3E279-7543-46F6-98DE-B85501877212}" type="pres">
      <dgm:prSet presAssocID="{59F933B9-DA5E-4CCF-AEF6-655A51000A01}" presName="parTxOnlySpace" presStyleCnt="0"/>
      <dgm:spPr/>
    </dgm:pt>
    <dgm:pt modelId="{55AC740A-F822-46A8-90E2-4724801FED9E}" type="pres">
      <dgm:prSet presAssocID="{225E91A2-DD21-44E6-B31D-6EA32EA63EA2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CE677A53-89D0-4FBD-A91E-ACB068076BEE}" type="pres">
      <dgm:prSet presAssocID="{EA5FF33F-F056-473B-AE72-0BE045D1206C}" presName="parTxOnlySpace" presStyleCnt="0"/>
      <dgm:spPr/>
    </dgm:pt>
    <dgm:pt modelId="{CDF83FFC-4917-4545-B452-47505FBB6FF5}" type="pres">
      <dgm:prSet presAssocID="{74C2DA3A-281C-4E65-8674-A640F39FBDE0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EA97750-77F7-4116-90FB-308E05270C0F}" type="pres">
      <dgm:prSet presAssocID="{A97FED34-AA4D-4445-A1D0-C8FF7F156609}" presName="parTxOnlySpace" presStyleCnt="0"/>
      <dgm:spPr/>
    </dgm:pt>
    <dgm:pt modelId="{D8E4DBE9-845B-46CA-92DB-4DA1F3862E05}" type="pres">
      <dgm:prSet presAssocID="{B2ABB581-24FA-443F-BD17-C3C3255B1BD5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C298A2DD-0841-41AF-BB36-4ED30DFA556C}" type="pres">
      <dgm:prSet presAssocID="{97008A52-DC68-4A7A-AC85-F7DE5B7CB4E7}" presName="parTxOnlySpace" presStyleCnt="0"/>
      <dgm:spPr/>
    </dgm:pt>
    <dgm:pt modelId="{A20E4F50-5F80-4EBF-BAF7-DF9594B76908}" type="pres">
      <dgm:prSet presAssocID="{81750EBC-E4E2-45D7-84B6-F8190FA6F7DA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CB26403-87C4-4299-B306-042B694E8812}" srcId="{1AEBF63A-5296-40AC-B2FF-32AAB2C2DE52}" destId="{B2ABB581-24FA-443F-BD17-C3C3255B1BD5}" srcOrd="4" destOrd="0" parTransId="{5D6478AB-3875-4335-BE13-20DD3370D643}" sibTransId="{97008A52-DC68-4A7A-AC85-F7DE5B7CB4E7}"/>
    <dgm:cxn modelId="{83581109-99B6-4E93-900E-DB84E5E46FAF}" srcId="{1AEBF63A-5296-40AC-B2FF-32AAB2C2DE52}" destId="{81750EBC-E4E2-45D7-84B6-F8190FA6F7DA}" srcOrd="5" destOrd="0" parTransId="{51477B06-A512-4702-81A5-F0F4E805AC3F}" sibTransId="{95F1C9D2-704F-4764-A43D-E7AF2645F87B}"/>
    <dgm:cxn modelId="{88AC7643-F54B-4A2D-A404-4E3502071366}" type="presOf" srcId="{1AEBF63A-5296-40AC-B2FF-32AAB2C2DE52}" destId="{19C88741-DD25-474B-A459-92C2D9B89F70}" srcOrd="0" destOrd="0" presId="urn:microsoft.com/office/officeart/2005/8/layout/chevron1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94B4326D-6DEA-4BD8-B1FF-6C5A4B4C20DE}" type="presOf" srcId="{74C2DA3A-281C-4E65-8674-A640F39FBDE0}" destId="{CDF83FFC-4917-4545-B452-47505FBB6FF5}" srcOrd="0" destOrd="0" presId="urn:microsoft.com/office/officeart/2005/8/layout/chevron1"/>
    <dgm:cxn modelId="{310A3F58-0180-4AC9-B076-AE0991C53EA2}" type="presOf" srcId="{A2631F7C-6411-4FD1-83A5-843102DDC5AD}" destId="{7A02F50B-6F3D-438C-B7C2-DD031A6A5364}" srcOrd="0" destOrd="0" presId="urn:microsoft.com/office/officeart/2005/8/layout/chevron1"/>
    <dgm:cxn modelId="{3C1B41A7-BA30-4550-A95C-04AD39AC3028}" srcId="{1AEBF63A-5296-40AC-B2FF-32AAB2C2DE52}" destId="{74C2DA3A-281C-4E65-8674-A640F39FBDE0}" srcOrd="3" destOrd="0" parTransId="{E2233483-6CE0-4272-AC42-427DD715FB67}" sibTransId="{A97FED34-AA4D-4445-A1D0-C8FF7F156609}"/>
    <dgm:cxn modelId="{34B62EAE-0D20-4B98-849E-E34CA5A1BEF1}" type="presOf" srcId="{225E91A2-DD21-44E6-B31D-6EA32EA63EA2}" destId="{55AC740A-F822-46A8-90E2-4724801FED9E}" srcOrd="0" destOrd="0" presId="urn:microsoft.com/office/officeart/2005/8/layout/chevron1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A4109DC2-E40B-4530-88E8-AF8429B02398}" type="presOf" srcId="{81750EBC-E4E2-45D7-84B6-F8190FA6F7DA}" destId="{A20E4F50-5F80-4EBF-BAF7-DF9594B76908}" srcOrd="0" destOrd="0" presId="urn:microsoft.com/office/officeart/2005/8/layout/chevron1"/>
    <dgm:cxn modelId="{272A8CC7-B2E9-4A8E-83D3-A44AFCA9BD80}" type="presOf" srcId="{B2ABB581-24FA-443F-BD17-C3C3255B1BD5}" destId="{D8E4DBE9-845B-46CA-92DB-4DA1F3862E05}" srcOrd="0" destOrd="0" presId="urn:microsoft.com/office/officeart/2005/8/layout/chevron1"/>
    <dgm:cxn modelId="{96A86AD2-0FE2-4ADC-BD19-822A7142A75D}" type="presOf" srcId="{AB2C1EC9-B7D1-491B-8E46-3525816351B9}" destId="{F3F7E713-729D-468F-82BC-98BE129B1465}" srcOrd="0" destOrd="0" presId="urn:microsoft.com/office/officeart/2005/8/layout/chevron1"/>
    <dgm:cxn modelId="{6CAF0EFA-4A66-49EC-9571-9620F949E731}" srcId="{1AEBF63A-5296-40AC-B2FF-32AAB2C2DE52}" destId="{A2631F7C-6411-4FD1-83A5-843102DDC5AD}" srcOrd="1" destOrd="0" parTransId="{72C41FD8-6E32-4109-9752-52CB1FEF9153}" sibTransId="{59F933B9-DA5E-4CCF-AEF6-655A51000A01}"/>
    <dgm:cxn modelId="{3CC74747-9F95-41F1-85FA-C1A667B08BEC}" type="presParOf" srcId="{19C88741-DD25-474B-A459-92C2D9B89F70}" destId="{F3F7E713-729D-468F-82BC-98BE129B1465}" srcOrd="0" destOrd="0" presId="urn:microsoft.com/office/officeart/2005/8/layout/chevron1"/>
    <dgm:cxn modelId="{03E934B5-077B-4CAB-BCB7-42A0FDEA13DF}" type="presParOf" srcId="{19C88741-DD25-474B-A459-92C2D9B89F70}" destId="{8564E5D3-0544-4832-84A8-C340BC11F50E}" srcOrd="1" destOrd="0" presId="urn:microsoft.com/office/officeart/2005/8/layout/chevron1"/>
    <dgm:cxn modelId="{892815E8-769F-4926-9FEC-ADE881603F42}" type="presParOf" srcId="{19C88741-DD25-474B-A459-92C2D9B89F70}" destId="{7A02F50B-6F3D-438C-B7C2-DD031A6A5364}" srcOrd="2" destOrd="0" presId="urn:microsoft.com/office/officeart/2005/8/layout/chevron1"/>
    <dgm:cxn modelId="{A14DDE70-CE33-48DC-886A-848AA8B12B7B}" type="presParOf" srcId="{19C88741-DD25-474B-A459-92C2D9B89F70}" destId="{27B3E279-7543-46F6-98DE-B85501877212}" srcOrd="3" destOrd="0" presId="urn:microsoft.com/office/officeart/2005/8/layout/chevron1"/>
    <dgm:cxn modelId="{24528C6E-3818-45E4-879C-780ACEDE041F}" type="presParOf" srcId="{19C88741-DD25-474B-A459-92C2D9B89F70}" destId="{55AC740A-F822-46A8-90E2-4724801FED9E}" srcOrd="4" destOrd="0" presId="urn:microsoft.com/office/officeart/2005/8/layout/chevron1"/>
    <dgm:cxn modelId="{685F95F5-C817-4F71-99D2-A9E1AC50097A}" type="presParOf" srcId="{19C88741-DD25-474B-A459-92C2D9B89F70}" destId="{CE677A53-89D0-4FBD-A91E-ACB068076BEE}" srcOrd="5" destOrd="0" presId="urn:microsoft.com/office/officeart/2005/8/layout/chevron1"/>
    <dgm:cxn modelId="{BE13523F-FCA6-4384-BF5D-7EFD46F24851}" type="presParOf" srcId="{19C88741-DD25-474B-A459-92C2D9B89F70}" destId="{CDF83FFC-4917-4545-B452-47505FBB6FF5}" srcOrd="6" destOrd="0" presId="urn:microsoft.com/office/officeart/2005/8/layout/chevron1"/>
    <dgm:cxn modelId="{4EFDB6B2-00B0-451D-B76D-501F962E0CBF}" type="presParOf" srcId="{19C88741-DD25-474B-A459-92C2D9B89F70}" destId="{DEA97750-77F7-4116-90FB-308E05270C0F}" srcOrd="7" destOrd="0" presId="urn:microsoft.com/office/officeart/2005/8/layout/chevron1"/>
    <dgm:cxn modelId="{2162E0DD-98DA-4B7B-A36E-736F4C8F6BDB}" type="presParOf" srcId="{19C88741-DD25-474B-A459-92C2D9B89F70}" destId="{D8E4DBE9-845B-46CA-92DB-4DA1F3862E05}" srcOrd="8" destOrd="0" presId="urn:microsoft.com/office/officeart/2005/8/layout/chevron1"/>
    <dgm:cxn modelId="{EE12426C-6D21-4BD5-9055-D86105FEA76E}" type="presParOf" srcId="{19C88741-DD25-474B-A459-92C2D9B89F70}" destId="{C298A2DD-0841-41AF-BB36-4ED30DFA556C}" srcOrd="9" destOrd="0" presId="urn:microsoft.com/office/officeart/2005/8/layout/chevron1"/>
    <dgm:cxn modelId="{4A8A1D16-4D6E-47A5-80F0-AF21643FC9E6}" type="presParOf" srcId="{19C88741-DD25-474B-A459-92C2D9B89F70}" destId="{A20E4F50-5F80-4EBF-BAF7-DF9594B76908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F78AC-215D-4050-876F-B7DF674B490C}">
      <dsp:nvSpPr>
        <dsp:cNvPr id="0" name=""/>
        <dsp:cNvSpPr/>
      </dsp:nvSpPr>
      <dsp:spPr>
        <a:xfrm>
          <a:off x="220849" y="1080"/>
          <a:ext cx="3437106" cy="20622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849" y="1080"/>
        <a:ext cx="3437106" cy="2062264"/>
      </dsp:txXfrm>
    </dsp:sp>
    <dsp:sp modelId="{FB418C65-D474-489F-88A0-691E112AA370}">
      <dsp:nvSpPr>
        <dsp:cNvPr id="0" name=""/>
        <dsp:cNvSpPr/>
      </dsp:nvSpPr>
      <dsp:spPr>
        <a:xfrm>
          <a:off x="4001667" y="1080"/>
          <a:ext cx="3437106" cy="20622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001667" y="1080"/>
        <a:ext cx="3437106" cy="2062264"/>
      </dsp:txXfrm>
    </dsp:sp>
    <dsp:sp modelId="{7A769EA7-AE98-4F86-9217-8D7EA3331E4E}">
      <dsp:nvSpPr>
        <dsp:cNvPr id="0" name=""/>
        <dsp:cNvSpPr/>
      </dsp:nvSpPr>
      <dsp:spPr>
        <a:xfrm>
          <a:off x="220849" y="2407055"/>
          <a:ext cx="3437106" cy="20622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849" y="2407055"/>
        <a:ext cx="3437106" cy="2062264"/>
      </dsp:txXfrm>
    </dsp:sp>
    <dsp:sp modelId="{EF8C740F-16D9-4F64-AA7D-4D35CE69FEF3}">
      <dsp:nvSpPr>
        <dsp:cNvPr id="0" name=""/>
        <dsp:cNvSpPr/>
      </dsp:nvSpPr>
      <dsp:spPr>
        <a:xfrm>
          <a:off x="4001667" y="2407055"/>
          <a:ext cx="3437106" cy="20622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001667" y="2407055"/>
        <a:ext cx="3437106" cy="206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F78AC-215D-4050-876F-B7DF674B490C}">
      <dsp:nvSpPr>
        <dsp:cNvPr id="0" name=""/>
        <dsp:cNvSpPr/>
      </dsp:nvSpPr>
      <dsp:spPr>
        <a:xfrm>
          <a:off x="0" y="679338"/>
          <a:ext cx="2393632" cy="143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679338"/>
        <a:ext cx="2393632" cy="1436179"/>
      </dsp:txXfrm>
    </dsp:sp>
    <dsp:sp modelId="{FB418C65-D474-489F-88A0-691E112AA370}">
      <dsp:nvSpPr>
        <dsp:cNvPr id="0" name=""/>
        <dsp:cNvSpPr/>
      </dsp:nvSpPr>
      <dsp:spPr>
        <a:xfrm>
          <a:off x="2632995" y="679338"/>
          <a:ext cx="2393632" cy="143617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632995" y="679338"/>
        <a:ext cx="2393632" cy="1436179"/>
      </dsp:txXfrm>
    </dsp:sp>
    <dsp:sp modelId="{7A769EA7-AE98-4F86-9217-8D7EA3331E4E}">
      <dsp:nvSpPr>
        <dsp:cNvPr id="0" name=""/>
        <dsp:cNvSpPr/>
      </dsp:nvSpPr>
      <dsp:spPr>
        <a:xfrm>
          <a:off x="5265991" y="679338"/>
          <a:ext cx="2393632" cy="143617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265991" y="679338"/>
        <a:ext cx="2393632" cy="1436179"/>
      </dsp:txXfrm>
    </dsp:sp>
    <dsp:sp modelId="{0AA40F9D-F672-46BD-9643-B2197568B41C}">
      <dsp:nvSpPr>
        <dsp:cNvPr id="0" name=""/>
        <dsp:cNvSpPr/>
      </dsp:nvSpPr>
      <dsp:spPr>
        <a:xfrm>
          <a:off x="0" y="2354881"/>
          <a:ext cx="2393632" cy="14361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2354881"/>
        <a:ext cx="2393632" cy="1436179"/>
      </dsp:txXfrm>
    </dsp:sp>
    <dsp:sp modelId="{0E3E8FFA-6612-4B79-B703-D546C19F9403}">
      <dsp:nvSpPr>
        <dsp:cNvPr id="0" name=""/>
        <dsp:cNvSpPr/>
      </dsp:nvSpPr>
      <dsp:spPr>
        <a:xfrm>
          <a:off x="2632995" y="2354881"/>
          <a:ext cx="2393632" cy="1436179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632995" y="2354881"/>
        <a:ext cx="2393632" cy="1436179"/>
      </dsp:txXfrm>
    </dsp:sp>
    <dsp:sp modelId="{EF8C740F-16D9-4F64-AA7D-4D35CE69FEF3}">
      <dsp:nvSpPr>
        <dsp:cNvPr id="0" name=""/>
        <dsp:cNvSpPr/>
      </dsp:nvSpPr>
      <dsp:spPr>
        <a:xfrm>
          <a:off x="5265991" y="2354881"/>
          <a:ext cx="2393632" cy="143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265991" y="2354881"/>
        <a:ext cx="2393632" cy="1436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C340F-CDD5-49EA-9861-C5A601AFDB70}">
      <dsp:nvSpPr>
        <dsp:cNvPr id="0" name=""/>
        <dsp:cNvSpPr/>
      </dsp:nvSpPr>
      <dsp:spPr>
        <a:xfrm>
          <a:off x="1376" y="315761"/>
          <a:ext cx="2184593" cy="15051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88FB5-245C-470C-80D2-68088FC4A367}">
      <dsp:nvSpPr>
        <dsp:cNvPr id="0" name=""/>
        <dsp:cNvSpPr/>
      </dsp:nvSpPr>
      <dsp:spPr>
        <a:xfrm>
          <a:off x="1376" y="1820946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1</a:t>
          </a:r>
        </a:p>
      </dsp:txBody>
      <dsp:txXfrm>
        <a:off x="1376" y="1820946"/>
        <a:ext cx="2184593" cy="810484"/>
      </dsp:txXfrm>
    </dsp:sp>
    <dsp:sp modelId="{88A19077-1D06-4AA1-9168-B2892E340814}">
      <dsp:nvSpPr>
        <dsp:cNvPr id="0" name=""/>
        <dsp:cNvSpPr/>
      </dsp:nvSpPr>
      <dsp:spPr>
        <a:xfrm>
          <a:off x="2404521" y="315761"/>
          <a:ext cx="2184593" cy="150518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29B57-4BA7-4680-93C5-67BC6F767C25}">
      <dsp:nvSpPr>
        <dsp:cNvPr id="0" name=""/>
        <dsp:cNvSpPr/>
      </dsp:nvSpPr>
      <dsp:spPr>
        <a:xfrm>
          <a:off x="2404521" y="1820946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2</a:t>
          </a:r>
        </a:p>
      </dsp:txBody>
      <dsp:txXfrm>
        <a:off x="2404521" y="1820946"/>
        <a:ext cx="2184593" cy="810484"/>
      </dsp:txXfrm>
    </dsp:sp>
    <dsp:sp modelId="{D6B5512C-33A4-484B-B316-4399A20BB0CA}">
      <dsp:nvSpPr>
        <dsp:cNvPr id="0" name=""/>
        <dsp:cNvSpPr/>
      </dsp:nvSpPr>
      <dsp:spPr>
        <a:xfrm>
          <a:off x="4807665" y="315761"/>
          <a:ext cx="2184593" cy="150518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94B7F-F8FB-4D14-B427-8B155A61C15C}">
      <dsp:nvSpPr>
        <dsp:cNvPr id="0" name=""/>
        <dsp:cNvSpPr/>
      </dsp:nvSpPr>
      <dsp:spPr>
        <a:xfrm>
          <a:off x="4807665" y="1820946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3</a:t>
          </a:r>
        </a:p>
      </dsp:txBody>
      <dsp:txXfrm>
        <a:off x="4807665" y="1820946"/>
        <a:ext cx="2184593" cy="810484"/>
      </dsp:txXfrm>
    </dsp:sp>
    <dsp:sp modelId="{05E86F09-2B22-49F7-91AB-3FF658B31094}">
      <dsp:nvSpPr>
        <dsp:cNvPr id="0" name=""/>
        <dsp:cNvSpPr/>
      </dsp:nvSpPr>
      <dsp:spPr>
        <a:xfrm>
          <a:off x="1376" y="2849889"/>
          <a:ext cx="2184593" cy="15051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D0237-B690-4CF1-8156-F2762196D163}">
      <dsp:nvSpPr>
        <dsp:cNvPr id="0" name=""/>
        <dsp:cNvSpPr/>
      </dsp:nvSpPr>
      <dsp:spPr>
        <a:xfrm>
          <a:off x="1376" y="4355074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4</a:t>
          </a:r>
        </a:p>
      </dsp:txBody>
      <dsp:txXfrm>
        <a:off x="1376" y="4355074"/>
        <a:ext cx="2184593" cy="810484"/>
      </dsp:txXfrm>
    </dsp:sp>
    <dsp:sp modelId="{528904C6-0AF4-4C4A-9BA4-5787E81B885F}">
      <dsp:nvSpPr>
        <dsp:cNvPr id="0" name=""/>
        <dsp:cNvSpPr/>
      </dsp:nvSpPr>
      <dsp:spPr>
        <a:xfrm>
          <a:off x="2404521" y="2849889"/>
          <a:ext cx="2184593" cy="150518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7A137-BE2C-42B9-933D-6432EE4FC685}">
      <dsp:nvSpPr>
        <dsp:cNvPr id="0" name=""/>
        <dsp:cNvSpPr/>
      </dsp:nvSpPr>
      <dsp:spPr>
        <a:xfrm>
          <a:off x="2404521" y="4355074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5</a:t>
          </a:r>
        </a:p>
      </dsp:txBody>
      <dsp:txXfrm>
        <a:off x="2404521" y="4355074"/>
        <a:ext cx="2184593" cy="810484"/>
      </dsp:txXfrm>
    </dsp:sp>
    <dsp:sp modelId="{CBE9AB2C-2758-465B-943D-9390D7D15915}">
      <dsp:nvSpPr>
        <dsp:cNvPr id="0" name=""/>
        <dsp:cNvSpPr/>
      </dsp:nvSpPr>
      <dsp:spPr>
        <a:xfrm>
          <a:off x="4807665" y="2849889"/>
          <a:ext cx="2184593" cy="1505184"/>
        </a:xfrm>
        <a:prstGeom prst="roundRect">
          <a:avLst/>
        </a:prstGeom>
        <a:solidFill>
          <a:srgbClr val="05AF9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BC5B1A-B2F6-4735-8E91-E51E16A71045}">
      <dsp:nvSpPr>
        <dsp:cNvPr id="0" name=""/>
        <dsp:cNvSpPr/>
      </dsp:nvSpPr>
      <dsp:spPr>
        <a:xfrm>
          <a:off x="4807665" y="4355074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6</a:t>
          </a:r>
        </a:p>
      </dsp:txBody>
      <dsp:txXfrm>
        <a:off x="4807665" y="4355074"/>
        <a:ext cx="2184593" cy="810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F7E713-729D-468F-82BC-98BE129B1465}">
      <dsp:nvSpPr>
        <dsp:cNvPr id="0" name=""/>
        <dsp:cNvSpPr/>
      </dsp:nvSpPr>
      <dsp:spPr>
        <a:xfrm>
          <a:off x="4650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400" kern="1200" dirty="0">
              <a:latin typeface="+mj-lt"/>
            </a:rPr>
            <a:t>Description of item</a:t>
          </a:r>
        </a:p>
      </dsp:txBody>
      <dsp:txXfrm>
        <a:off x="350675" y="1019478"/>
        <a:ext cx="1038076" cy="692050"/>
      </dsp:txXfrm>
    </dsp:sp>
    <dsp:sp modelId="{7A02F50B-6F3D-438C-B7C2-DD031A6A5364}">
      <dsp:nvSpPr>
        <dsp:cNvPr id="0" name=""/>
        <dsp:cNvSpPr/>
      </dsp:nvSpPr>
      <dsp:spPr>
        <a:xfrm>
          <a:off x="1561765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2</a:t>
          </a:r>
        </a:p>
      </dsp:txBody>
      <dsp:txXfrm>
        <a:off x="1907790" y="1019478"/>
        <a:ext cx="1038076" cy="692050"/>
      </dsp:txXfrm>
    </dsp:sp>
    <dsp:sp modelId="{55AC740A-F822-46A8-90E2-4724801FED9E}">
      <dsp:nvSpPr>
        <dsp:cNvPr id="0" name=""/>
        <dsp:cNvSpPr/>
      </dsp:nvSpPr>
      <dsp:spPr>
        <a:xfrm>
          <a:off x="3118879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3</a:t>
          </a:r>
        </a:p>
      </dsp:txBody>
      <dsp:txXfrm>
        <a:off x="3464904" y="1019478"/>
        <a:ext cx="1038076" cy="692050"/>
      </dsp:txXfrm>
    </dsp:sp>
    <dsp:sp modelId="{CDF83FFC-4917-4545-B452-47505FBB6FF5}">
      <dsp:nvSpPr>
        <dsp:cNvPr id="0" name=""/>
        <dsp:cNvSpPr/>
      </dsp:nvSpPr>
      <dsp:spPr>
        <a:xfrm>
          <a:off x="4675993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4</a:t>
          </a:r>
        </a:p>
      </dsp:txBody>
      <dsp:txXfrm>
        <a:off x="5022018" y="1019478"/>
        <a:ext cx="1038076" cy="692050"/>
      </dsp:txXfrm>
    </dsp:sp>
    <dsp:sp modelId="{D8E4DBE9-845B-46CA-92DB-4DA1F3862E05}">
      <dsp:nvSpPr>
        <dsp:cNvPr id="0" name=""/>
        <dsp:cNvSpPr/>
      </dsp:nvSpPr>
      <dsp:spPr>
        <a:xfrm>
          <a:off x="6233107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5</a:t>
          </a:r>
        </a:p>
      </dsp:txBody>
      <dsp:txXfrm>
        <a:off x="6579132" y="1019478"/>
        <a:ext cx="1038076" cy="692050"/>
      </dsp:txXfrm>
    </dsp:sp>
    <dsp:sp modelId="{A20E4F50-5F80-4EBF-BAF7-DF9594B76908}">
      <dsp:nvSpPr>
        <dsp:cNvPr id="0" name=""/>
        <dsp:cNvSpPr/>
      </dsp:nvSpPr>
      <dsp:spPr>
        <a:xfrm>
          <a:off x="7790222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6</a:t>
          </a:r>
        </a:p>
      </dsp:txBody>
      <dsp:txXfrm>
        <a:off x="8136247" y="1019478"/>
        <a:ext cx="1038076" cy="692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14AB3-0F58-46A1-88C2-FCDA1C287183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22E4-0F68-4937-8D47-6AD044E71D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61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849AD0-689F-4A60-B692-4219D3E5B335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7850" y="876300"/>
            <a:ext cx="3060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0CA043-0597-4EA3-B1BE-5C71D56A6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JESSECA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51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dirty="0">
                <a:solidFill>
                  <a:schemeClr val="tx1"/>
                </a:solidFill>
              </a:rPr>
              <a:t>JESSECA</a:t>
            </a:r>
          </a:p>
          <a:p>
            <a:endParaRPr lang="en-US" sz="1200" b="0" dirty="0">
              <a:solidFill>
                <a:schemeClr val="tx1"/>
              </a:solidFill>
            </a:endParaRPr>
          </a:p>
          <a:p>
            <a:r>
              <a:rPr lang="en-US" sz="1200" b="0" dirty="0">
                <a:solidFill>
                  <a:schemeClr val="tx1"/>
                </a:solidFill>
              </a:rPr>
              <a:t>All new multifamily and commercial development must either build or pay into a fund for affordable housing</a:t>
            </a:r>
          </a:p>
          <a:p>
            <a:r>
              <a:rPr lang="en-US" sz="1200" b="0" dirty="0">
                <a:solidFill>
                  <a:schemeClr val="tx1"/>
                </a:solidFill>
              </a:rPr>
              <a:t>Provides additional development capacity to partially offset the cost of these requirements (zoning changes)</a:t>
            </a:r>
          </a:p>
          <a:p>
            <a:r>
              <a:rPr lang="en-US" sz="1200" b="0" dirty="0">
                <a:solidFill>
                  <a:schemeClr val="tx1"/>
                </a:solidFill>
              </a:rPr>
              <a:t>Increases housing choices</a:t>
            </a:r>
          </a:p>
          <a:p>
            <a:r>
              <a:rPr lang="en-US" sz="1200" b="0" dirty="0">
                <a:solidFill>
                  <a:schemeClr val="tx1"/>
                </a:solidFill>
              </a:rPr>
              <a:t>A state-approved approach other local cities have used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81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JESSECA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093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JESSECA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42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JESSECA</a:t>
            </a:r>
          </a:p>
          <a:p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chemeClr val="tx1"/>
                </a:solidFill>
              </a:rPr>
              <a:t>Released initial proposal in November 2015</a:t>
            </a:r>
          </a:p>
          <a:p>
            <a:r>
              <a:rPr lang="en-US" b="0" dirty="0">
                <a:solidFill>
                  <a:schemeClr val="tx1"/>
                </a:solidFill>
              </a:rPr>
              <a:t>February 24</a:t>
            </a:r>
            <a:r>
              <a:rPr lang="en-US" b="0" baseline="30000" dirty="0">
                <a:solidFill>
                  <a:schemeClr val="tx1"/>
                </a:solidFill>
              </a:rPr>
              <a:t>th</a:t>
            </a:r>
            <a:r>
              <a:rPr lang="en-US" b="0" dirty="0">
                <a:solidFill>
                  <a:schemeClr val="tx1"/>
                </a:solidFill>
              </a:rPr>
              <a:t> and March 21</a:t>
            </a:r>
            <a:r>
              <a:rPr lang="en-US" b="0" baseline="30000" dirty="0">
                <a:solidFill>
                  <a:schemeClr val="tx1"/>
                </a:solidFill>
              </a:rPr>
              <a:t>st</a:t>
            </a:r>
            <a:r>
              <a:rPr lang="en-US" b="0" dirty="0">
                <a:solidFill>
                  <a:schemeClr val="tx1"/>
                </a:solidFill>
              </a:rPr>
              <a:t> Open Houses (2016)</a:t>
            </a:r>
          </a:p>
          <a:p>
            <a:r>
              <a:rPr lang="en-US" b="0" dirty="0">
                <a:solidFill>
                  <a:schemeClr val="tx1"/>
                </a:solidFill>
              </a:rPr>
              <a:t>Presentations and Discussions with 15 neighborhood and stakeholder groups</a:t>
            </a:r>
          </a:p>
          <a:p>
            <a:r>
              <a:rPr lang="en-US" b="0" dirty="0">
                <a:solidFill>
                  <a:schemeClr val="tx1"/>
                </a:solidFill>
              </a:rPr>
              <a:t>Summary of Comments and Proposed Response posted May 24</a:t>
            </a:r>
            <a:r>
              <a:rPr lang="en-US" b="0" baseline="30000" dirty="0">
                <a:solidFill>
                  <a:schemeClr val="tx1"/>
                </a:solidFill>
              </a:rPr>
              <a:t>th</a:t>
            </a:r>
            <a:r>
              <a:rPr lang="en-US" b="0" dirty="0">
                <a:solidFill>
                  <a:schemeClr val="tx1"/>
                </a:solidFill>
              </a:rPr>
              <a:t>, 2016</a:t>
            </a:r>
          </a:p>
          <a:p>
            <a:r>
              <a:rPr lang="en-US" b="0" dirty="0">
                <a:solidFill>
                  <a:schemeClr val="tx1"/>
                </a:solidFill>
              </a:rPr>
              <a:t>Comment Period through mid-June 2016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11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36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66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80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BRENNON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Downtown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/SLU (All Payment):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$130M from commercial and $60M from residential development over 10 years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23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99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46400" y="525463"/>
            <a:ext cx="34036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BRENNON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365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34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041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76375" y="1162050"/>
            <a:ext cx="405765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EMILY</a:t>
            </a:r>
          </a:p>
          <a:p>
            <a:endParaRPr lang="en-US" baseline="0" dirty="0"/>
          </a:p>
          <a:p>
            <a:r>
              <a:rPr lang="en-US" baseline="0" dirty="0"/>
              <a:t>Locational Criteria for IZ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US" sz="1600" dirty="0">
                <a:solidFill>
                  <a:srgbClr val="D4145A"/>
                </a:solidFill>
                <a:latin typeface="Arial Rounded MT Bold" panose="020F0704030504030204" pitchFamily="34" charset="0"/>
              </a:rPr>
              <a:t>Downtown Commercial IZ</a:t>
            </a:r>
          </a:p>
          <a:p>
            <a:pPr marL="0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sz="1400" b="1" dirty="0"/>
              <a:t>Payments must be prioritized in the following order:</a:t>
            </a:r>
          </a:p>
          <a:p>
            <a:pPr marL="519113" indent="-342900"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dirty="0"/>
              <a:t>Within the Downtown Urban Center;</a:t>
            </a:r>
          </a:p>
          <a:p>
            <a:pPr marL="519113" indent="-342900"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dirty="0"/>
              <a:t>Within an Urban Center adjacent to the Downtown Urban Center;</a:t>
            </a:r>
          </a:p>
          <a:p>
            <a:pPr marL="519113" indent="-342900"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dirty="0"/>
              <a:t>In the city within 0.5 mile of a light rail or bus rapid transit station on a route serving the Downtown Urban Center;</a:t>
            </a:r>
          </a:p>
          <a:p>
            <a:pPr marL="519113" indent="-342900">
              <a:spcBef>
                <a:spcPts val="6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1200" dirty="0"/>
              <a:t>In the city within 0.25 mile of a bus or streetcar stop on a route serving the Downtown Urban Center.</a:t>
            </a:r>
          </a:p>
          <a:p>
            <a:pPr marL="0" indent="0">
              <a:lnSpc>
                <a:spcPct val="80000"/>
              </a:lnSpc>
              <a:spcBef>
                <a:spcPts val="2400"/>
              </a:spcBef>
              <a:spcAft>
                <a:spcPts val="300"/>
              </a:spcAft>
              <a:buNone/>
            </a:pPr>
            <a:r>
              <a:rPr lang="en-US" sz="1600" dirty="0">
                <a:solidFill>
                  <a:srgbClr val="D4145A"/>
                </a:solidFill>
                <a:latin typeface="Arial Rounded MT Bold" panose="020F0704030504030204" pitchFamily="34" charset="0"/>
              </a:rPr>
              <a:t>Downtown Residential IZ: </a:t>
            </a:r>
            <a:r>
              <a:rPr lang="en-US" sz="1600" b="1" dirty="0"/>
              <a:t>No location criteria</a:t>
            </a:r>
            <a:endParaRPr lang="en-US" sz="1600" b="1" i="1" dirty="0"/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200" dirty="0"/>
              <a:t>Total development cost of $265,000 per unit</a:t>
            </a: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200" dirty="0"/>
              <a:t>City funds leveraged 2.25:1 (4% LIHTC and tax exempt bonds)</a:t>
            </a: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200" dirty="0"/>
              <a:t>Approximately $80,000 in City funds per 60% AMI unit</a:t>
            </a: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200" dirty="0"/>
              <a:t>No other City or public funds</a:t>
            </a:r>
          </a:p>
          <a:p>
            <a:pPr marL="0" indent="0">
              <a:spcBef>
                <a:spcPts val="800"/>
              </a:spcBef>
              <a:spcAft>
                <a:spcPts val="300"/>
              </a:spcAft>
              <a:buNone/>
            </a:pPr>
            <a:r>
              <a:rPr lang="en-US" sz="1600" dirty="0">
                <a:solidFill>
                  <a:srgbClr val="D4145A"/>
                </a:solidFill>
                <a:latin typeface="Arial Rounded MT Bold" panose="020F0704030504030204" pitchFamily="34" charset="0"/>
              </a:rPr>
              <a:t>South Lake Union Commercial &amp; Residential IZ: </a:t>
            </a:r>
            <a:r>
              <a:rPr lang="en-US" sz="1600" b="1" dirty="0"/>
              <a:t>Housing for income-eligible households must be located within the Seattle city limits</a:t>
            </a:r>
          </a:p>
          <a:p>
            <a:pPr marL="0" indent="0">
              <a:spcBef>
                <a:spcPts val="800"/>
              </a:spcBef>
              <a:spcAft>
                <a:spcPts val="300"/>
              </a:spcAft>
              <a:buNone/>
            </a:pPr>
            <a:endParaRPr lang="en-US" sz="1600" b="1" dirty="0"/>
          </a:p>
          <a:p>
            <a:pPr marL="0" indent="0">
              <a:spcBef>
                <a:spcPts val="800"/>
              </a:spcBef>
              <a:spcAft>
                <a:spcPts val="300"/>
              </a:spcAft>
              <a:buNone/>
            </a:pPr>
            <a:r>
              <a:rPr lang="en-US" sz="2200" dirty="0">
                <a:solidFill>
                  <a:srgbClr val="D4145A"/>
                </a:solidFill>
                <a:latin typeface="Arial Rounded MT Bold" panose="020F0704030504030204" pitchFamily="34" charset="0"/>
              </a:rPr>
              <a:t>Past production from payments under Incentive Zoning</a:t>
            </a:r>
          </a:p>
          <a:p>
            <a:pPr marL="461963" indent="-285750"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$70.26 million committed to affordable housing</a:t>
            </a:r>
          </a:p>
          <a:p>
            <a:pPr marL="461963" indent="-285750">
              <a:spcBef>
                <a:spcPts val="600"/>
              </a:spcBef>
              <a:spcAft>
                <a:spcPts val="300"/>
              </a:spcAft>
            </a:pPr>
            <a:r>
              <a:rPr lang="en-US" sz="1800" b="1" dirty="0"/>
              <a:t>Rental: </a:t>
            </a:r>
            <a:r>
              <a:rPr lang="en-US" sz="1800" dirty="0"/>
              <a:t>$68.05 million invested in 32 projects with 2,316 affordable units</a:t>
            </a:r>
          </a:p>
          <a:p>
            <a:pPr marL="919163" lvl="1" indent="-285750">
              <a:spcBef>
                <a:spcPts val="600"/>
              </a:spcBef>
              <a:spcAft>
                <a:spcPts val="300"/>
              </a:spcAft>
              <a:buClr>
                <a:srgbClr val="D4145A"/>
              </a:buClr>
              <a:buFont typeface="Arial" panose="020B0604020202020204" pitchFamily="34" charset="0"/>
              <a:buChar char="‒"/>
            </a:pPr>
            <a:r>
              <a:rPr lang="en-US" sz="1600" dirty="0"/>
              <a:t>This investment created 948 affordable rental units that would otherwise not have been built (estimated based on 4% LIHTC projects)</a:t>
            </a:r>
          </a:p>
          <a:p>
            <a:pPr marL="919163" lvl="1" indent="-285750">
              <a:spcBef>
                <a:spcPts val="600"/>
              </a:spcBef>
              <a:spcAft>
                <a:spcPts val="300"/>
              </a:spcAft>
              <a:buClr>
                <a:srgbClr val="D4145A"/>
              </a:buClr>
              <a:buFont typeface="Arial" panose="020B0604020202020204" pitchFamily="34" charset="0"/>
              <a:buChar char="‒"/>
            </a:pPr>
            <a:r>
              <a:rPr lang="en-US" sz="1600" dirty="0"/>
              <a:t>Among 4% LIHTC projects, City funds were leveraged 3:1</a:t>
            </a:r>
          </a:p>
          <a:p>
            <a:pPr marL="461963" indent="-285750">
              <a:spcBef>
                <a:spcPts val="600"/>
              </a:spcBef>
              <a:spcAft>
                <a:spcPts val="300"/>
              </a:spcAft>
            </a:pPr>
            <a:r>
              <a:rPr lang="en-US" sz="1800" b="1" dirty="0"/>
              <a:t>Ownership: </a:t>
            </a:r>
            <a:r>
              <a:rPr lang="en-US" sz="1800" dirty="0"/>
              <a:t>$2.21 million invested in 41 homes</a:t>
            </a:r>
          </a:p>
          <a:p>
            <a:pPr marL="0" indent="0">
              <a:lnSpc>
                <a:spcPct val="80000"/>
              </a:lnSpc>
              <a:spcBef>
                <a:spcPts val="2400"/>
              </a:spcBef>
              <a:spcAft>
                <a:spcPts val="300"/>
              </a:spcAft>
              <a:buNone/>
            </a:pPr>
            <a:endParaRPr lang="en-US" sz="2200" dirty="0">
              <a:solidFill>
                <a:srgbClr val="D4145A"/>
              </a:solidFill>
              <a:latin typeface="Arial Rounded MT Bold" panose="020F070403050403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2400"/>
              </a:spcBef>
              <a:spcAft>
                <a:spcPts val="300"/>
              </a:spcAft>
              <a:buNone/>
            </a:pPr>
            <a:r>
              <a:rPr lang="en-US" sz="2200" dirty="0">
                <a:solidFill>
                  <a:srgbClr val="D4145A"/>
                </a:solidFill>
                <a:latin typeface="Arial Rounded MT Bold" panose="020F0704030504030204" pitchFamily="34" charset="0"/>
              </a:rPr>
              <a:t>Future modeling assumptions for MHA</a:t>
            </a:r>
            <a:endParaRPr lang="en-US" sz="2200" i="1" dirty="0">
              <a:solidFill>
                <a:srgbClr val="D4145A"/>
              </a:solidFill>
              <a:latin typeface="Arial Rounded MT Bold" panose="020F0704030504030204" pitchFamily="34" charset="0"/>
            </a:endParaRP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Total development cost of $265,000 per unit</a:t>
            </a: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City funds leveraged 2.25:1 (4% LIHTC and tax exempt bonds)</a:t>
            </a: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Approximately $80,000 in City funds per 60% AMI unit</a:t>
            </a:r>
          </a:p>
          <a:p>
            <a:pPr marL="461963" indent="-290513">
              <a:lnSpc>
                <a:spcPct val="85000"/>
              </a:lnSpc>
              <a:spcBef>
                <a:spcPts val="600"/>
              </a:spcBef>
              <a:spcAft>
                <a:spcPts val="300"/>
              </a:spcAft>
            </a:pPr>
            <a:r>
              <a:rPr lang="en-US" sz="1800" dirty="0"/>
              <a:t>No other City or public funds</a:t>
            </a:r>
          </a:p>
          <a:p>
            <a:pPr marL="0" indent="0">
              <a:spcBef>
                <a:spcPts val="800"/>
              </a:spcBef>
              <a:spcAft>
                <a:spcPts val="300"/>
              </a:spcAft>
              <a:buNone/>
            </a:pPr>
            <a:endParaRPr lang="en-US" sz="120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14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EMILY</a:t>
            </a:r>
          </a:p>
          <a:p>
            <a:endParaRPr lang="en-US" dirty="0"/>
          </a:p>
          <a:p>
            <a:r>
              <a:rPr lang="en-US" dirty="0"/>
              <a:t>Recap</a:t>
            </a:r>
            <a:r>
              <a:rPr lang="en-US" baseline="0" dirty="0"/>
              <a:t> slide.  This proposal is essential to our reaching the 6,000 new homes for low-income members of our community.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33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1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H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10935" y="5972557"/>
            <a:ext cx="2987868" cy="66598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EVENT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1257300" y="890862"/>
            <a:ext cx="7543800" cy="1683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City of Seattle</a:t>
            </a:r>
            <a:b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Mandatory Housing Affordability (MHA)</a:t>
            </a:r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682438" y="3572324"/>
            <a:ext cx="8693524" cy="875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45A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program of the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Housing Affordability and Livability Agenda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10935" y="6638545"/>
            <a:ext cx="2987868" cy="3931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40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1630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1257300" y="890862"/>
            <a:ext cx="7543800" cy="1683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City of Seattle</a:t>
            </a:r>
            <a:b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Housing Affordability and Livability Agenda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10935" y="6638545"/>
            <a:ext cx="2987868" cy="3931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40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10935" y="5972557"/>
            <a:ext cx="2987868" cy="66598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EVENT</a:t>
            </a:r>
          </a:p>
        </p:txBody>
      </p:sp>
    </p:spTree>
    <p:extLst>
      <p:ext uri="{BB962C8B-B14F-4D97-AF65-F5344CB8AC3E}">
        <p14:creationId xmlns:p14="http://schemas.microsoft.com/office/powerpoint/2010/main" val="357078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57301" y="890862"/>
            <a:ext cx="7543800" cy="2204764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2pPr>
            <a:lvl3pPr marL="9144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3pPr>
            <a:lvl4pPr marL="13716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4pPr>
            <a:lvl5pPr marL="18288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>
          <a:xfrm>
            <a:off x="682438" y="3572324"/>
            <a:ext cx="8693524" cy="875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45A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program of the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Housing Affordability and Livability Agenda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810935" y="6638545"/>
            <a:ext cx="2987868" cy="3931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40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10935" y="5972557"/>
            <a:ext cx="2987868" cy="66598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EVENT</a:t>
            </a:r>
          </a:p>
        </p:txBody>
      </p:sp>
    </p:spTree>
    <p:extLst>
      <p:ext uri="{BB962C8B-B14F-4D97-AF65-F5344CB8AC3E}">
        <p14:creationId xmlns:p14="http://schemas.microsoft.com/office/powerpoint/2010/main" val="98765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1" y="0"/>
            <a:ext cx="10058399" cy="1271016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464" y="311783"/>
            <a:ext cx="704877" cy="69405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1" y="1252727"/>
            <a:ext cx="10058399" cy="12211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23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ing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9642453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17412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ing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9642453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4163" indent="-284163">
              <a:buClr>
                <a:schemeClr val="accent2"/>
              </a:buClr>
              <a:defRPr/>
            </a:lvl1pPr>
            <a:lvl2pPr marL="685800" indent="-228600">
              <a:defRPr/>
            </a:lvl2pPr>
            <a:lvl3pPr marL="1143000" indent="-2286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6276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676401"/>
            <a:ext cx="9509125" cy="54292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200" b="0">
                <a:solidFill>
                  <a:schemeClr val="tx1"/>
                </a:solidFill>
              </a:defRPr>
            </a:lvl1pPr>
            <a:lvl2pPr marL="40005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914400" indent="-228600">
              <a:buClr>
                <a:schemeClr val="accent2"/>
              </a:buClr>
              <a:buFont typeface="Arial" panose="020B0604020202020204" pitchFamily="34" charset="0"/>
              <a:buChar char="‒"/>
              <a:defRPr/>
            </a:lvl3pPr>
            <a:lvl4pPr marL="1314450" indent="-228600">
              <a:defRPr/>
            </a:lvl4pPr>
            <a:lvl5pPr marL="1714500" indent="-3429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84425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picture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03044" y="1676402"/>
            <a:ext cx="4587081" cy="53133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"/>
          </p:nvPr>
        </p:nvSpPr>
        <p:spPr>
          <a:xfrm>
            <a:off x="246889" y="1676400"/>
            <a:ext cx="4782312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5623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pictur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03044" y="1676402"/>
            <a:ext cx="4587081" cy="53133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"/>
          </p:nvPr>
        </p:nvSpPr>
        <p:spPr>
          <a:xfrm>
            <a:off x="246889" y="1676400"/>
            <a:ext cx="4782312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4163" indent="-284163">
              <a:buClr>
                <a:srgbClr val="D4145A"/>
              </a:buClr>
              <a:defRPr/>
            </a:lvl1pPr>
            <a:lvl2pPr marL="685800" indent="-228600">
              <a:defRPr/>
            </a:lvl2pPr>
            <a:lvl3pPr marL="1143000" indent="-2286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3435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676401"/>
            <a:ext cx="4164031" cy="5312764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</a:defRPr>
            </a:lvl1pPr>
            <a:lvl2pPr marL="171450" indent="0">
              <a:buClr>
                <a:schemeClr val="tx1"/>
              </a:buClr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</a:defRPr>
            </a:lvl2pPr>
            <a:lvl3pPr marL="685800" indent="0"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</a:defRPr>
            </a:lvl3pPr>
            <a:lvl4pPr marL="1085850" indent="0">
              <a:buNone/>
              <a:defRPr sz="2400" b="0">
                <a:solidFill>
                  <a:schemeClr val="tx1"/>
                </a:solidFill>
              </a:defRPr>
            </a:lvl4pPr>
            <a:lvl5pPr marL="1371600" indent="0">
              <a:buNone/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809744" y="1676401"/>
            <a:ext cx="2451100" cy="1700469"/>
          </a:xfrm>
          <a:ln w="28575">
            <a:solidFill>
              <a:srgbClr val="D4145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7379208" y="1676401"/>
            <a:ext cx="2510133" cy="30009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heading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7379208" y="2012441"/>
            <a:ext cx="2510133" cy="133838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description</a:t>
            </a:r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4809744" y="3505856"/>
            <a:ext cx="2451100" cy="1677162"/>
          </a:xfrm>
          <a:ln w="28575">
            <a:solidFill>
              <a:srgbClr val="05A895"/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05A89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7379208" y="3508590"/>
            <a:ext cx="2510133" cy="30009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05A895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heading</a:t>
            </a: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7379208" y="3844630"/>
            <a:ext cx="2510133" cy="133838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description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4809744" y="5312004"/>
            <a:ext cx="2451100" cy="1677162"/>
          </a:xfrm>
          <a:ln w="28575">
            <a:solidFill>
              <a:srgbClr val="FBB03B"/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FBB03B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Text Placehold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7379208" y="5314738"/>
            <a:ext cx="2510133" cy="30009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heading</a:t>
            </a: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0" hasCustomPrompt="1"/>
          </p:nvPr>
        </p:nvSpPr>
        <p:spPr>
          <a:xfrm>
            <a:off x="7379208" y="5650778"/>
            <a:ext cx="2510133" cy="133838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description</a:t>
            </a:r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3339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000" y="1676400"/>
            <a:ext cx="9509125" cy="5313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49431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381000" y="1676400"/>
            <a:ext cx="9509125" cy="5313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47014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5" name="Chart 4"/>
          <p:cNvGraphicFramePr/>
          <p:nvPr userDrawn="1">
            <p:extLst>
              <p:ext uri="{D42A27DB-BD31-4B8C-83A1-F6EECF244321}">
                <p14:modId xmlns:p14="http://schemas.microsoft.com/office/powerpoint/2010/main" val="3074816917"/>
              </p:ext>
            </p:extLst>
          </p:nvPr>
        </p:nvGraphicFramePr>
        <p:xfrm>
          <a:off x="5029200" y="1676400"/>
          <a:ext cx="4876800" cy="52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676401"/>
            <a:ext cx="4648201" cy="5429250"/>
          </a:xfrm>
        </p:spPr>
        <p:txBody>
          <a:bodyPr/>
          <a:lstStyle>
            <a:lvl1pPr marL="0" indent="0">
              <a:buFontTx/>
              <a:buNone/>
              <a:defRPr b="0">
                <a:solidFill>
                  <a:schemeClr val="tx1"/>
                </a:solidFill>
              </a:defRPr>
            </a:lvl1pPr>
            <a:lvl2pPr marL="171450" indent="0">
              <a:buClr>
                <a:schemeClr val="tx1"/>
              </a:buClr>
              <a:buFont typeface="Arial" panose="020B0604020202020204" pitchFamily="34" charset="0"/>
              <a:buNone/>
              <a:defRPr/>
            </a:lvl2pPr>
            <a:lvl3pPr marL="914400" indent="-228600">
              <a:buClr>
                <a:schemeClr val="accent2"/>
              </a:buClr>
              <a:buFont typeface="Arial" panose="020B0604020202020204" pitchFamily="34" charset="0"/>
              <a:buChar char="‒"/>
              <a:defRPr/>
            </a:lvl3pPr>
            <a:lvl4pPr marL="1314450" indent="-228600">
              <a:defRPr/>
            </a:lvl4pPr>
            <a:lvl5pPr marL="1714500" indent="-3429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74795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3432577305"/>
              </p:ext>
            </p:extLst>
          </p:nvPr>
        </p:nvGraphicFramePr>
        <p:xfrm>
          <a:off x="1199388" y="1651000"/>
          <a:ext cx="7659624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01359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1119421160"/>
              </p:ext>
            </p:extLst>
          </p:nvPr>
        </p:nvGraphicFramePr>
        <p:xfrm>
          <a:off x="1199388" y="1651000"/>
          <a:ext cx="7659624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39946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ms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2347363735"/>
              </p:ext>
            </p:extLst>
          </p:nvPr>
        </p:nvGraphicFramePr>
        <p:xfrm>
          <a:off x="1532382" y="1651000"/>
          <a:ext cx="6993636" cy="5481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32280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3465440431"/>
              </p:ext>
            </p:extLst>
          </p:nvPr>
        </p:nvGraphicFramePr>
        <p:xfrm>
          <a:off x="381000" y="1676400"/>
          <a:ext cx="9525000" cy="273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04310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18489778"/>
              </p:ext>
            </p:extLst>
          </p:nvPr>
        </p:nvGraphicFramePr>
        <p:xfrm>
          <a:off x="527180" y="2511340"/>
          <a:ext cx="9004039" cy="15599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1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2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3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 1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  <a:cs typeface="Arial" panose="020B0604020202020204" pitchFamily="34" charset="0"/>
                        </a:rPr>
                        <a:t>Row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6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* footnote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(if necessary)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>
                    <a:solidFill>
                      <a:srgbClr val="D414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76400"/>
            <a:ext cx="9489291" cy="300094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title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066481"/>
            <a:ext cx="9489291" cy="344761"/>
          </a:xfr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subtitle/description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405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5146836"/>
              </p:ext>
            </p:extLst>
          </p:nvPr>
        </p:nvGraphicFramePr>
        <p:xfrm>
          <a:off x="527180" y="2511340"/>
          <a:ext cx="9004039" cy="15599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1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2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3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 1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2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6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* footnote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(if necessary)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>
                    <a:solidFill>
                      <a:srgbClr val="05AF9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76400"/>
            <a:ext cx="9489291" cy="300094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rgbClr val="05AF9A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title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066481"/>
            <a:ext cx="9489291" cy="344761"/>
          </a:xfr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subtitle/description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281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(br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72570283"/>
              </p:ext>
            </p:extLst>
          </p:nvPr>
        </p:nvGraphicFramePr>
        <p:xfrm>
          <a:off x="527180" y="2511340"/>
          <a:ext cx="9004039" cy="1559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1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2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3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 1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2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6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* footnote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(if necessary)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76400"/>
            <a:ext cx="9489291" cy="300094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rgbClr val="A67C52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title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066481"/>
            <a:ext cx="9489291" cy="344761"/>
          </a:xfr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subtitle/description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919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9" y="6989166"/>
            <a:ext cx="1230389" cy="78323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27833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3EE0-C0FC-49EF-942D-21E0DC941568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6512-088C-4325-94D3-D7ED153B6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" y="0"/>
            <a:ext cx="10058399" cy="95715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96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with page number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6276" y="5201392"/>
            <a:ext cx="8675370" cy="1700212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0" y="6415678"/>
            <a:ext cx="2131287" cy="1356721"/>
          </a:xfrm>
          <a:prstGeom prst="rect">
            <a:avLst/>
          </a:prstGeom>
        </p:spPr>
      </p:pic>
      <p:sp>
        <p:nvSpPr>
          <p:cNvPr id="5" name="Oval 4"/>
          <p:cNvSpPr/>
          <p:nvPr userDrawn="1"/>
        </p:nvSpPr>
        <p:spPr>
          <a:xfrm>
            <a:off x="125814" y="7267872"/>
            <a:ext cx="386250" cy="386250"/>
          </a:xfrm>
          <a:prstGeom prst="ellipse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27815" y="7255967"/>
            <a:ext cx="38625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19A5B0-5630-4C08-8461-097A3BE7967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417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ithout page number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0" y="6415678"/>
            <a:ext cx="2131287" cy="135672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6276" y="5201392"/>
            <a:ext cx="8675370" cy="1700212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</p:spTree>
    <p:extLst>
      <p:ext uri="{BB962C8B-B14F-4D97-AF65-F5344CB8AC3E}">
        <p14:creationId xmlns:p14="http://schemas.microsoft.com/office/powerpoint/2010/main" val="151490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green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14538" y="1113782"/>
            <a:ext cx="6312947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5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thank you</a:t>
            </a:r>
            <a:r>
              <a:rPr lang="en-US" sz="95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448" y="5054536"/>
            <a:ext cx="41148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262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gray">
    <p:bg>
      <p:bgPr>
        <a:solidFill>
          <a:srgbClr val="433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14538" y="1113782"/>
            <a:ext cx="6312947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5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thank you</a:t>
            </a:r>
            <a:r>
              <a:rPr lang="en-US" sz="95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448" y="5054536"/>
            <a:ext cx="41148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43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bars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146" y="5584889"/>
            <a:ext cx="3436381" cy="218751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37743" y="0"/>
            <a:ext cx="237743" cy="7772400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75486" y="0"/>
            <a:ext cx="237743" cy="7772400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713229" y="0"/>
            <a:ext cx="237743" cy="7772400"/>
          </a:xfrm>
          <a:prstGeom prst="rect">
            <a:avLst/>
          </a:prstGeom>
          <a:solidFill>
            <a:srgbClr val="A67C52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0" y="0"/>
            <a:ext cx="237743" cy="7772400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4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0058400" cy="5067300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66852"/>
            <a:ext cx="10058400" cy="2705548"/>
          </a:xfrm>
          <a:prstGeom prst="rect">
            <a:avLst/>
          </a:prstGeom>
          <a:solidFill>
            <a:srgbClr val="433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4" y="5389000"/>
            <a:ext cx="3106131" cy="19772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861" y="5789595"/>
            <a:ext cx="1194427" cy="117609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936377" y="3224608"/>
            <a:ext cx="6185647" cy="45719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7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70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45A"/>
        </a:buClr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 userDrawn="1"/>
        </p:nvSpPr>
        <p:spPr>
          <a:xfrm>
            <a:off x="1" y="0"/>
            <a:ext cx="10058399" cy="1271016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11783"/>
            <a:ext cx="8803464" cy="797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125814" y="7267872"/>
            <a:ext cx="386250" cy="386250"/>
          </a:xfrm>
          <a:prstGeom prst="ellipse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88" y="1676400"/>
            <a:ext cx="9642453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33EE0-C0FC-49EF-942D-21E0DC941568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D6512-088C-4325-94D3-D7ED153B6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27815" y="7255967"/>
            <a:ext cx="38625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19A5B0-5630-4C08-8461-097A3BE7967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464" y="311783"/>
            <a:ext cx="704877" cy="694057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1" y="1252727"/>
            <a:ext cx="10058399" cy="12211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6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01" r:id="rId2"/>
    <p:sldLayoutId id="2147483688" r:id="rId3"/>
    <p:sldLayoutId id="2147483665" r:id="rId4"/>
    <p:sldLayoutId id="2147483702" r:id="rId5"/>
    <p:sldLayoutId id="2147483670" r:id="rId6"/>
    <p:sldLayoutId id="2147483666" r:id="rId7"/>
    <p:sldLayoutId id="2147483667" r:id="rId8"/>
    <p:sldLayoutId id="2147483700" r:id="rId9"/>
    <p:sldLayoutId id="2147483696" r:id="rId10"/>
    <p:sldLayoutId id="2147483697" r:id="rId11"/>
    <p:sldLayoutId id="2147483698" r:id="rId12"/>
    <p:sldLayoutId id="2147483699" r:id="rId13"/>
    <p:sldLayoutId id="2147483693" r:id="rId14"/>
    <p:sldLayoutId id="2147483694" r:id="rId15"/>
    <p:sldLayoutId id="2147483695" r:id="rId16"/>
    <p:sldLayoutId id="2147483687" r:id="rId17"/>
    <p:sldLayoutId id="2147483703" r:id="rId1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800" kern="1200">
          <a:solidFill>
            <a:schemeClr val="bg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173038" marR="0" indent="-173038" algn="l" defTabSz="914400" rtl="0" eaLnBrk="1" fontAlgn="auto" latinLnBrk="0" hangingPunct="1">
        <a:lnSpc>
          <a:spcPct val="90000"/>
        </a:lnSpc>
        <a:spcBef>
          <a:spcPts val="1800"/>
        </a:spcBef>
        <a:spcAft>
          <a:spcPts val="200"/>
        </a:spcAft>
        <a:buClr>
          <a:schemeClr val="bg1"/>
        </a:buClr>
        <a:buSzTx/>
        <a:buFont typeface="Arial" panose="020B0604020202020204" pitchFamily="34" charset="0"/>
        <a:buChar char="•"/>
        <a:tabLst/>
        <a:defRPr sz="2800" b="1" kern="1200">
          <a:solidFill>
            <a:srgbClr val="D4145A"/>
          </a:solidFill>
          <a:latin typeface="+mn-lt"/>
          <a:ea typeface="+mn-ea"/>
          <a:cs typeface="+mn-cs"/>
        </a:defRPr>
      </a:lvl1pPr>
      <a:lvl2pPr marL="576263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D4145A"/>
        </a:buClr>
        <a:buSzTx/>
        <a:buFont typeface="Arial" panose="020B0604020202020204" pitchFamily="34" charset="0"/>
        <a:buChar char="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33463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56">
          <p15:clr>
            <a:srgbClr val="F26B43"/>
          </p15:clr>
        </p15:guide>
        <p15:guide id="2" pos="3168">
          <p15:clr>
            <a:srgbClr val="F26B43"/>
          </p15:clr>
        </p15:guide>
        <p15:guide id="3" pos="240">
          <p15:clr>
            <a:srgbClr val="F26B43"/>
          </p15:clr>
        </p15:guide>
        <p15:guide id="4" pos="6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33EE0-C0FC-49EF-942D-21E0DC941568}" type="datetimeFigureOut">
              <a:rPr lang="en-US" smtClean="0"/>
              <a:pPr/>
              <a:t>5/30/2017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D6512-088C-4325-94D3-D7ED153B68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5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9" r:id="rId2"/>
    <p:sldLayoutId id="2147483690" r:id="rId3"/>
    <p:sldLayoutId id="2147483691" r:id="rId4"/>
    <p:sldLayoutId id="214748369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b="1" kern="1200">
          <a:solidFill>
            <a:srgbClr val="D4145A"/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D4145A"/>
        </a:buClr>
        <a:buSzTx/>
        <a:buFont typeface="Arial" panose="020B0604020202020204" pitchFamily="34" charset="0"/>
        <a:buChar char="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57301" y="890862"/>
            <a:ext cx="7930242" cy="2204764"/>
          </a:xfrm>
        </p:spPr>
        <p:txBody>
          <a:bodyPr/>
          <a:lstStyle/>
          <a:p>
            <a:r>
              <a:rPr lang="en-US" dirty="0"/>
              <a:t>Mandatory Housing Affordability (MHA) in Chinatown/International District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1, 2017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Public Hearing</a:t>
            </a:r>
          </a:p>
        </p:txBody>
      </p:sp>
    </p:spTree>
    <p:extLst>
      <p:ext uri="{BB962C8B-B14F-4D97-AF65-F5344CB8AC3E}">
        <p14:creationId xmlns:p14="http://schemas.microsoft.com/office/powerpoint/2010/main" val="171951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4" r="1922"/>
          <a:stretch/>
        </p:blipFill>
        <p:spPr>
          <a:xfrm>
            <a:off x="0" y="1655804"/>
            <a:ext cx="10058400" cy="52940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MHA?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6702" y="2001796"/>
            <a:ext cx="5231417" cy="5641964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Creating more affordable housing through </a:t>
            </a:r>
            <a:r>
              <a:rPr lang="en-US" sz="3200" i="1" dirty="0">
                <a:solidFill>
                  <a:schemeClr val="bg1"/>
                </a:solidFill>
              </a:rPr>
              <a:t>growth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</a:p>
          <a:p>
            <a:r>
              <a:rPr lang="en-US" sz="3200" b="0" dirty="0">
                <a:solidFill>
                  <a:schemeClr val="bg1"/>
                </a:solidFill>
              </a:rPr>
              <a:t>This new income- and rent-restricted housing would help our low income community members—such as seniors, artists, and working families.</a:t>
            </a:r>
          </a:p>
          <a:p>
            <a:endParaRPr 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454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CID Framework and Implementation Plan</a:t>
            </a:r>
          </a:p>
          <a:p>
            <a:r>
              <a:rPr lang="en-US" dirty="0">
                <a:solidFill>
                  <a:schemeClr val="tx1"/>
                </a:solidFill>
              </a:rPr>
              <a:t>Public Safety Task Force</a:t>
            </a:r>
          </a:p>
          <a:p>
            <a:r>
              <a:rPr lang="en-US" dirty="0">
                <a:solidFill>
                  <a:schemeClr val="tx1"/>
                </a:solidFill>
              </a:rPr>
              <a:t>Hing Hay Park Expansion</a:t>
            </a:r>
          </a:p>
          <a:p>
            <a:r>
              <a:rPr lang="en-US" dirty="0">
                <a:solidFill>
                  <a:schemeClr val="tx1"/>
                </a:solidFill>
              </a:rPr>
              <a:t>Landmark Project</a:t>
            </a:r>
          </a:p>
          <a:p>
            <a:r>
              <a:rPr lang="en-US" dirty="0">
                <a:solidFill>
                  <a:schemeClr val="tx1"/>
                </a:solidFill>
              </a:rPr>
              <a:t>Street Concept Plans and Improvements</a:t>
            </a:r>
          </a:p>
          <a:p>
            <a:r>
              <a:rPr lang="en-US" dirty="0">
                <a:solidFill>
                  <a:schemeClr val="tx1"/>
                </a:solidFill>
              </a:rPr>
              <a:t>One Center City</a:t>
            </a:r>
          </a:p>
          <a:p>
            <a:r>
              <a:rPr lang="en-US" dirty="0">
                <a:solidFill>
                  <a:schemeClr val="tx1"/>
                </a:solidFill>
              </a:rPr>
              <a:t>Center City Connector</a:t>
            </a:r>
          </a:p>
          <a:p>
            <a:r>
              <a:rPr lang="en-US" dirty="0">
                <a:solidFill>
                  <a:schemeClr val="tx1"/>
                </a:solidFill>
              </a:rPr>
              <a:t>Updated Design Review Guidelines</a:t>
            </a:r>
          </a:p>
        </p:txBody>
      </p:sp>
    </p:spTree>
    <p:extLst>
      <p:ext uri="{BB962C8B-B14F-4D97-AF65-F5344CB8AC3E}">
        <p14:creationId xmlns:p14="http://schemas.microsoft.com/office/powerpoint/2010/main" val="3525573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9" y="1676400"/>
            <a:ext cx="9430512" cy="5305870"/>
          </a:xfrm>
        </p:spPr>
        <p:txBody>
          <a:bodyPr>
            <a:normAutofit/>
          </a:bodyPr>
          <a:lstStyle/>
          <a:p>
            <a:r>
              <a:rPr lang="en-US" sz="2400" b="0" dirty="0">
                <a:solidFill>
                  <a:schemeClr val="tx1"/>
                </a:solidFill>
              </a:rPr>
              <a:t>2011 South Downtown Rezone</a:t>
            </a:r>
          </a:p>
          <a:p>
            <a:r>
              <a:rPr lang="en-US" sz="2400" b="0" dirty="0">
                <a:solidFill>
                  <a:schemeClr val="tx1"/>
                </a:solidFill>
              </a:rPr>
              <a:t>CID and Central Area are the only two areas where there is significant economic, physical, </a:t>
            </a:r>
            <a:r>
              <a:rPr lang="en-US" sz="2400" b="0" u="sng" dirty="0">
                <a:solidFill>
                  <a:schemeClr val="tx1"/>
                </a:solidFill>
              </a:rPr>
              <a:t>and cultural</a:t>
            </a:r>
            <a:r>
              <a:rPr lang="en-US" sz="2400" b="0" dirty="0">
                <a:solidFill>
                  <a:schemeClr val="tx1"/>
                </a:solidFill>
              </a:rPr>
              <a:t> displacement</a:t>
            </a:r>
          </a:p>
          <a:p>
            <a:r>
              <a:rPr lang="en-US" sz="2400" b="0" dirty="0">
                <a:solidFill>
                  <a:srgbClr val="000000"/>
                </a:solidFill>
              </a:rPr>
              <a:t>CID was separated from Downtown/SLU proposal in October 2016 because of area’s unique conditions</a:t>
            </a:r>
          </a:p>
          <a:p>
            <a:endParaRPr lang="en-US" sz="2400" b="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" t="18755" r="6271" b="10165"/>
          <a:stretch/>
        </p:blipFill>
        <p:spPr>
          <a:xfrm>
            <a:off x="7097485" y="4118526"/>
            <a:ext cx="2951657" cy="35502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7270" b="7217"/>
          <a:stretch/>
        </p:blipFill>
        <p:spPr>
          <a:xfrm>
            <a:off x="0" y="4115894"/>
            <a:ext cx="3200400" cy="35502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t="8594" r="26611"/>
          <a:stretch/>
        </p:blipFill>
        <p:spPr>
          <a:xfrm>
            <a:off x="3345068" y="4118526"/>
            <a:ext cx="3610900" cy="35475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76399"/>
            <a:ext cx="9642453" cy="5493327"/>
          </a:xfrm>
        </p:spPr>
        <p:txBody>
          <a:bodyPr>
            <a:normAutofit fontScale="92500" lnSpcReduction="10000"/>
          </a:bodyPr>
          <a:lstStyle/>
          <a:p>
            <a:r>
              <a:rPr lang="en-US" b="0" dirty="0">
                <a:solidFill>
                  <a:schemeClr val="tx1"/>
                </a:solidFill>
              </a:rPr>
              <a:t>Part of Comprehensive Downtown/SLU outreach</a:t>
            </a:r>
          </a:p>
          <a:p>
            <a:r>
              <a:rPr lang="en-US" b="0" dirty="0">
                <a:solidFill>
                  <a:schemeClr val="tx1"/>
                </a:solidFill>
              </a:rPr>
              <a:t>We hosted two open houses and attended 15 meetings where the community already meets (4 in CID specifically).</a:t>
            </a:r>
          </a:p>
          <a:p>
            <a:r>
              <a:rPr lang="en-US" b="0" dirty="0">
                <a:solidFill>
                  <a:schemeClr val="tx1"/>
                </a:solidFill>
              </a:rPr>
              <a:t>What we heard:</a:t>
            </a:r>
          </a:p>
          <a:p>
            <a:pPr lvl="1"/>
            <a:r>
              <a:rPr lang="en-US" dirty="0"/>
              <a:t>Broad support for basic concept</a:t>
            </a:r>
          </a:p>
          <a:p>
            <a:pPr lvl="1"/>
            <a:r>
              <a:rPr lang="en-US" dirty="0"/>
              <a:t>Desire for more market-rate and affordable housing in CID</a:t>
            </a:r>
          </a:p>
          <a:p>
            <a:pPr lvl="1"/>
            <a:r>
              <a:rPr lang="en-US" b="0" dirty="0">
                <a:solidFill>
                  <a:schemeClr val="tx1"/>
                </a:solidFill>
              </a:rPr>
              <a:t>Preference for taller rather than wider buildings</a:t>
            </a:r>
          </a:p>
          <a:p>
            <a:pPr lvl="1"/>
            <a:r>
              <a:rPr lang="en-US" b="0" dirty="0">
                <a:solidFill>
                  <a:schemeClr val="tx1"/>
                </a:solidFill>
              </a:rPr>
              <a:t>Concern about historic areas</a:t>
            </a:r>
          </a:p>
          <a:p>
            <a:r>
              <a:rPr lang="en-US" b="0" dirty="0">
                <a:solidFill>
                  <a:schemeClr val="tx1"/>
                </a:solidFill>
              </a:rPr>
              <a:t>How it changed the proposal:</a:t>
            </a:r>
          </a:p>
          <a:p>
            <a:pPr lvl="1"/>
            <a:r>
              <a:rPr lang="en-US" dirty="0"/>
              <a:t>Extra capacity changed from extra width to extra height</a:t>
            </a:r>
          </a:p>
          <a:p>
            <a:pPr lvl="1"/>
            <a:r>
              <a:rPr lang="en-US" dirty="0"/>
              <a:t>Historic Districts exempted</a:t>
            </a:r>
            <a:br>
              <a:rPr lang="en-US" b="0" dirty="0">
                <a:solidFill>
                  <a:schemeClr val="tx1"/>
                </a:solidFill>
              </a:rPr>
            </a:br>
            <a:endParaRPr lang="en-US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7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Areas where MHA would apply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31" y="1439961"/>
            <a:ext cx="7652657" cy="6281267"/>
          </a:xfrm>
        </p:spPr>
      </p:pic>
    </p:spTree>
    <p:extLst>
      <p:ext uri="{BB962C8B-B14F-4D97-AF65-F5344CB8AC3E}">
        <p14:creationId xmlns:p14="http://schemas.microsoft.com/office/powerpoint/2010/main" val="1599937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Varies by Zone</a:t>
            </a:r>
          </a:p>
          <a:p>
            <a:r>
              <a:rPr lang="en-US" b="0" dirty="0">
                <a:solidFill>
                  <a:schemeClr val="tx1"/>
                </a:solidFill>
              </a:rPr>
              <a:t>Commercial: Additional 0.5 to 1.0 FAR</a:t>
            </a:r>
          </a:p>
          <a:p>
            <a:r>
              <a:rPr lang="en-US" b="0" dirty="0">
                <a:solidFill>
                  <a:schemeClr val="tx1"/>
                </a:solidFill>
              </a:rPr>
              <a:t>Residential Towers: Additional Height</a:t>
            </a:r>
          </a:p>
          <a:p>
            <a:endParaRPr lang="en-US" sz="6000" b="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chemeClr val="tx1"/>
                </a:solidFill>
              </a:rPr>
              <a:t>Increasing minimum tower floor plate from 8,000 to 8,800 where applicable </a:t>
            </a:r>
          </a:p>
          <a:p>
            <a:r>
              <a:rPr lang="en-US" b="0" dirty="0">
                <a:solidFill>
                  <a:schemeClr val="tx1"/>
                </a:solidFill>
              </a:rPr>
              <a:t>In Little Saigon, base height was increased by 10 feet</a:t>
            </a: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851750"/>
              </p:ext>
            </p:extLst>
          </p:nvPr>
        </p:nvGraphicFramePr>
        <p:xfrm>
          <a:off x="1233339" y="3479800"/>
          <a:ext cx="7854099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3175">
                  <a:extLst>
                    <a:ext uri="{9D8B030D-6E8A-4147-A177-3AD203B41FA5}">
                      <a16:colId xmlns:a16="http://schemas.microsoft.com/office/drawing/2014/main" val="2444264005"/>
                    </a:ext>
                  </a:extLst>
                </a:gridCol>
                <a:gridCol w="3230924">
                  <a:extLst>
                    <a:ext uri="{9D8B030D-6E8A-4147-A177-3AD203B41FA5}">
                      <a16:colId xmlns:a16="http://schemas.microsoft.com/office/drawing/2014/main" val="1110345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Zones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Capacity</a:t>
                      </a:r>
                      <a:r>
                        <a:rPr lang="en-US" baseline="0" dirty="0"/>
                        <a:t>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5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Zones with heights of 85 feet or 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feet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72084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Zones with heights of 150 or feet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 feet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88972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Zones with heights of 240 </a:t>
                      </a:r>
                      <a:r>
                        <a:rPr lang="en-US" baseline="0" dirty="0"/>
                        <a:t>feet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 feet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01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26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DMR/C 65/65-150 Residential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9667"/>
            <a:ext cx="10058400" cy="6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47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921675"/>
              </p:ext>
            </p:extLst>
          </p:nvPr>
        </p:nvGraphicFramePr>
        <p:xfrm>
          <a:off x="840842" y="2664982"/>
          <a:ext cx="6874582" cy="22047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73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8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Payment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Performance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Residential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uses</a:t>
                      </a:r>
                      <a:endParaRPr lang="en-US" sz="1800" dirty="0">
                        <a:latin typeface="Arial Rounded MT Bold" panose="020F070403050403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$20.75</a:t>
                      </a:r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7.0%</a:t>
                      </a:r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2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Rounded MT Bold" panose="020F0704030504030204" pitchFamily="34" charset="0"/>
                          <a:cs typeface="Arial" panose="020B0604020202020204" pitchFamily="34" charset="0"/>
                        </a:rPr>
                        <a:t>Commercial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  <a:cs typeface="Arial" panose="020B0604020202020204" pitchFamily="34" charset="0"/>
                        </a:rPr>
                        <a:t> in zones with heights more than 85 feet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$20.75</a:t>
                      </a:r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7.0%</a:t>
                      </a:r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773848325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Commercial in zones with </a:t>
                      </a:r>
                      <a:r>
                        <a:rPr lang="en-US" sz="1800">
                          <a:latin typeface="Arial Rounded MT Bold" panose="020F0704030504030204" pitchFamily="34" charset="0"/>
                        </a:rPr>
                        <a:t>heights 85</a:t>
                      </a:r>
                      <a:r>
                        <a:rPr lang="en-US" sz="1800" baseline="0"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en-US" sz="1800">
                          <a:latin typeface="Arial Rounded MT Bold" panose="020F0704030504030204" pitchFamily="34" charset="0"/>
                        </a:rPr>
                        <a:t>feet or less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$8.00</a:t>
                      </a:r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5.0%</a:t>
                      </a:r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0307" y="236535"/>
            <a:ext cx="96280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MHA requirements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76656" y="2021659"/>
            <a:ext cx="8617102" cy="1052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D4145A"/>
                </a:solidFill>
              </a:rPr>
              <a:t>Requirements vary:</a:t>
            </a:r>
            <a:endParaRPr lang="en-US" b="1" dirty="0">
              <a:solidFill>
                <a:srgbClr val="D414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6654" y="5701029"/>
            <a:ext cx="8617102" cy="1052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D4145A"/>
                </a:solidFill>
              </a:rPr>
              <a:t>Estimated to result in 150 affordable housing units over 10 years</a:t>
            </a:r>
            <a:endParaRPr lang="en-US" b="1" dirty="0">
              <a:solidFill>
                <a:srgbClr val="D414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6"/>
          <p:cNvSpPr txBox="1">
            <a:spLocks/>
          </p:cNvSpPr>
          <p:nvPr/>
        </p:nvSpPr>
        <p:spPr>
          <a:xfrm>
            <a:off x="380999" y="1676400"/>
            <a:ext cx="9006069" cy="5305870"/>
          </a:xfrm>
          <a:prstGeom prst="rect">
            <a:avLst/>
          </a:prstGeom>
        </p:spPr>
        <p:txBody>
          <a:bodyPr/>
          <a:lstStyle>
            <a:lvl1pPr marL="173038" marR="0" indent="-173038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26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576263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D4145A"/>
              </a:buClr>
              <a:buSzTx/>
              <a:buFont typeface="Arial" panose="020B0604020202020204" pitchFamily="34" charset="0"/>
              <a:buChar char="‒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3463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0" y="4619613"/>
            <a:ext cx="3649968" cy="2912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4" r="6988"/>
          <a:stretch/>
        </p:blipFill>
        <p:spPr>
          <a:xfrm>
            <a:off x="4885900" y="4619613"/>
            <a:ext cx="3957852" cy="295761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 Zoning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affordable housing, to reach the maximum heights projects must:</a:t>
            </a:r>
          </a:p>
          <a:p>
            <a:pPr lvl="1"/>
            <a:r>
              <a:rPr lang="en-US" dirty="0"/>
              <a:t>Acquire TDR from open space, landmarks, </a:t>
            </a:r>
          </a:p>
          <a:p>
            <a:pPr lvl="1"/>
            <a:r>
              <a:rPr lang="en-US" dirty="0"/>
              <a:t>Provide Privately Owned Public Space (POPS); or </a:t>
            </a:r>
          </a:p>
          <a:p>
            <a:pPr lvl="1"/>
            <a:r>
              <a:rPr lang="en-US" dirty="0"/>
              <a:t>Provide green street improvements</a:t>
            </a:r>
          </a:p>
          <a:p>
            <a:r>
              <a:rPr lang="en-US" dirty="0"/>
              <a:t>Commercial properties also contribute to childcare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0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0307" y="196091"/>
            <a:ext cx="8670662" cy="10885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en-US" sz="4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MHA Payment and Performance Examples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204950"/>
              </p:ext>
            </p:extLst>
          </p:nvPr>
        </p:nvGraphicFramePr>
        <p:xfrm>
          <a:off x="506526" y="1581373"/>
          <a:ext cx="9294297" cy="5283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6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6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35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5359">
                <a:tc>
                  <a:txBody>
                    <a:bodyPr/>
                    <a:lstStyle/>
                    <a:p>
                      <a:pPr marL="115888" indent="0">
                        <a:lnSpc>
                          <a:spcPct val="80000"/>
                        </a:lnSpc>
                      </a:pPr>
                      <a:r>
                        <a:rPr lang="en-US" sz="2000" b="0" dirty="0">
                          <a:latin typeface="Arial Rounded MT Bold" panose="020F0704030504030204" pitchFamily="34" charset="0"/>
                        </a:rPr>
                        <a:t>Project example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0" dirty="0">
                          <a:latin typeface="Arial Rounded MT Bold" panose="020F0704030504030204" pitchFamily="34" charset="0"/>
                        </a:rPr>
                        <a:t>Requirement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0" dirty="0">
                          <a:latin typeface="Arial Rounded MT Bold" panose="020F0704030504030204" pitchFamily="34" charset="0"/>
                        </a:rPr>
                        <a:t>Performance outcome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2000" b="0" dirty="0">
                          <a:latin typeface="Arial Rounded MT Bold" panose="020F0704030504030204" pitchFamily="34" charset="0"/>
                        </a:rPr>
                        <a:t>Payment outcome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2226">
                <a:tc rowSpan="2">
                  <a:txBody>
                    <a:bodyPr/>
                    <a:lstStyle/>
                    <a:p>
                      <a:pPr marL="288925" marR="0" indent="-1730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12-story commercial tower</a:t>
                      </a:r>
                    </a:p>
                    <a:p>
                      <a:pPr marL="398463" marR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IDM 165/85-170</a:t>
                      </a:r>
                    </a:p>
                    <a:p>
                      <a:pPr marL="398463" marR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Half block</a:t>
                      </a:r>
                    </a:p>
                    <a:p>
                      <a:pPr marL="398463" marR="0" indent="-2317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200,000 gross commercial square feet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7.0%</a:t>
                      </a:r>
                      <a:r>
                        <a:rPr lang="en-US" sz="1800" baseline="0" dirty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or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$20.75 </a:t>
                      </a:r>
                      <a:r>
                        <a:rPr lang="en-US" sz="1800" baseline="0" dirty="0"/>
                        <a:t>per </a:t>
                      </a:r>
                      <a:r>
                        <a:rPr lang="en-US" sz="1800" dirty="0"/>
                        <a:t>sq.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ft.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+ Incentive Zoning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16 affordable homes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47 affordable homes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($4.1M)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22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$0.5M in TDR, POPS,</a:t>
                      </a:r>
                    </a:p>
                    <a:p>
                      <a:pPr algn="ctr"/>
                      <a:r>
                        <a:rPr lang="en-US" sz="1800" dirty="0"/>
                        <a:t>or</a:t>
                      </a:r>
                      <a:r>
                        <a:rPr lang="en-US" sz="1800" baseline="0" dirty="0"/>
                        <a:t> combination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1301521"/>
                  </a:ext>
                </a:extLst>
              </a:tr>
              <a:tr h="1111628">
                <a:tc rowSpan="2">
                  <a:txBody>
                    <a:bodyPr/>
                    <a:lstStyle/>
                    <a:p>
                      <a:pPr marL="115888" indent="0">
                        <a:spcAft>
                          <a:spcPts val="500"/>
                        </a:spcAft>
                      </a:pPr>
                      <a:r>
                        <a:rPr lang="en-US" sz="1800" b="1" dirty="0"/>
                        <a:t>17-story residential tower</a:t>
                      </a:r>
                    </a:p>
                    <a:p>
                      <a:pPr marL="347663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DMR/C 75/75-170</a:t>
                      </a:r>
                    </a:p>
                    <a:p>
                      <a:pPr marL="347663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/>
                        <a:t>Third</a:t>
                      </a:r>
                      <a:r>
                        <a:rPr lang="en-US" sz="1800" b="0" baseline="0" dirty="0"/>
                        <a:t> of a</a:t>
                      </a:r>
                      <a:r>
                        <a:rPr lang="en-US" sz="1800" b="0" dirty="0"/>
                        <a:t> block</a:t>
                      </a:r>
                    </a:p>
                    <a:p>
                      <a:pPr marL="347663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/>
                        <a:t>400 total homes</a:t>
                      </a:r>
                    </a:p>
                    <a:p>
                      <a:pPr marL="347663" indent="-180975">
                        <a:spcAft>
                          <a:spcPts val="5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400,000 </a:t>
                      </a:r>
                      <a:r>
                        <a:rPr lang="en-US" sz="1800" baseline="0" dirty="0"/>
                        <a:t>gross residential square feet</a:t>
                      </a:r>
                      <a:endParaRPr lang="en-US" sz="18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7.0%</a:t>
                      </a:r>
                      <a:r>
                        <a:rPr lang="en-US" sz="1800" baseline="0" dirty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or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$20.75 </a:t>
                      </a:r>
                      <a:r>
                        <a:rPr lang="en-US" sz="1800" baseline="0" dirty="0"/>
                        <a:t>per </a:t>
                      </a:r>
                      <a:r>
                        <a:rPr lang="en-US" sz="1800" dirty="0"/>
                        <a:t>sq.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dirty="0"/>
                        <a:t>ft.</a:t>
                      </a:r>
                      <a:endParaRPr lang="en-US" sz="1800" baseline="300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+ Incentive Zoning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28 affordable homes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/>
                        <a:t>93 affordable homes</a:t>
                      </a:r>
                      <a:endParaRPr lang="en-US" sz="18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($8.3M</a:t>
                      </a:r>
                      <a:r>
                        <a:rPr lang="en-US" sz="1800" baseline="0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1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$1.5M in TDR, POPS,</a:t>
                      </a:r>
                    </a:p>
                    <a:p>
                      <a:pPr algn="ctr"/>
                      <a:r>
                        <a:rPr lang="en-US" sz="1800" dirty="0"/>
                        <a:t>or</a:t>
                      </a:r>
                      <a:r>
                        <a:rPr lang="en-US" sz="1800" baseline="0" dirty="0"/>
                        <a:t> combination</a:t>
                      </a:r>
                      <a:endParaRPr lang="en-US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1733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2707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60" y="1600498"/>
            <a:ext cx="9642453" cy="540578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Creating new affordable housing choices is a critical anti-displacement strategy: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Proposal will result in estimated 150 new income- and rent-restricted homes over the next 10 years. These affordable homes will help support low-income residents across the city.</a:t>
            </a:r>
          </a:p>
          <a:p>
            <a:pPr>
              <a:lnSpc>
                <a:spcPct val="110000"/>
              </a:lnSpc>
            </a:pPr>
            <a:r>
              <a:rPr lang="en-US" dirty="0"/>
              <a:t>The proposal will not substantially change likelihood of </a:t>
            </a:r>
            <a:r>
              <a:rPr lang="en-US" i="1" dirty="0"/>
              <a:t>direct</a:t>
            </a:r>
            <a:r>
              <a:rPr lang="en-US" dirty="0"/>
              <a:t> displacement: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Scale of proposed additional capacity is not expected to significantly change the likelihood that parcels will redevelop.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National Historic Register District is exempt from proposal.</a:t>
            </a:r>
          </a:p>
        </p:txBody>
      </p:sp>
    </p:spTree>
    <p:extLst>
      <p:ext uri="{BB962C8B-B14F-4D97-AF65-F5344CB8AC3E}">
        <p14:creationId xmlns:p14="http://schemas.microsoft.com/office/powerpoint/2010/main" val="3248463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879" y="1415817"/>
            <a:ext cx="4855522" cy="63565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931" y="311783"/>
            <a:ext cx="8928253" cy="797879"/>
          </a:xfrm>
        </p:spPr>
        <p:txBody>
          <a:bodyPr>
            <a:normAutofit/>
          </a:bodyPr>
          <a:lstStyle/>
          <a:p>
            <a:r>
              <a:rPr lang="en-US" dirty="0"/>
              <a:t>MHA in the CID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4955991" cy="56946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0" dirty="0">
                <a:solidFill>
                  <a:schemeClr val="tx1"/>
                </a:solidFill>
              </a:rPr>
              <a:t>Affordability requirements vary across low/medium/high “MHA areas”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0" dirty="0">
                <a:solidFill>
                  <a:schemeClr val="tx1"/>
                </a:solidFill>
              </a:rPr>
              <a:t>Communities with high risk of displacement on border between two areas moved to higher requirement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Change made in response to community engagement and based on Growth &amp; Equity Report </a:t>
            </a:r>
            <a:r>
              <a:rPr lang="en-US" b="0" dirty="0">
                <a:solidFill>
                  <a:schemeClr val="tx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07061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>
            <a:spLocks/>
          </p:cNvSpPr>
          <p:nvPr/>
        </p:nvSpPr>
        <p:spPr>
          <a:xfrm>
            <a:off x="306737" y="1539067"/>
            <a:ext cx="9628095" cy="3008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D4145A"/>
                </a:solidFill>
                <a:latin typeface="+mj-lt"/>
              </a:rPr>
              <a:t>Locational Goals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+mj-lt"/>
              </a:rPr>
              <a:t>Furthering fair housing choice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Locating in urban centers and villages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+mj-lt"/>
              </a:rPr>
              <a:t>Locating near transit </a:t>
            </a:r>
          </a:p>
          <a:p>
            <a:pPr>
              <a:spcAft>
                <a:spcPts val="600"/>
              </a:spcAft>
            </a:pPr>
            <a:r>
              <a:rPr lang="en-US" sz="2200" dirty="0">
                <a:latin typeface="+mj-lt"/>
              </a:rPr>
              <a:t>Promoting economic opportunity and addressing displacement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Locating near developments that generate cash contributions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dirty="0">
                <a:solidFill>
                  <a:srgbClr val="D4145A"/>
                </a:solidFill>
              </a:rPr>
              <a:t>Payment can help fund units at deeper level of affordability</a:t>
            </a:r>
          </a:p>
          <a:p>
            <a:pPr marL="0" indent="0">
              <a:spcAft>
                <a:spcPts val="600"/>
              </a:spcAft>
              <a:buNone/>
            </a:pP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30307" y="236535"/>
            <a:ext cx="962809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Use of Payment Revenue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8717"/>
          <a:stretch/>
        </p:blipFill>
        <p:spPr>
          <a:xfrm>
            <a:off x="852616" y="5338476"/>
            <a:ext cx="7880779" cy="228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22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6,000 new affordable homes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" t="11099" r="3065"/>
          <a:stretch/>
        </p:blipFill>
        <p:spPr>
          <a:xfrm>
            <a:off x="-1" y="1606377"/>
            <a:ext cx="10058401" cy="5338119"/>
          </a:xfrm>
        </p:spPr>
      </p:pic>
    </p:spTree>
    <p:extLst>
      <p:ext uri="{BB962C8B-B14F-4D97-AF65-F5344CB8AC3E}">
        <p14:creationId xmlns:p14="http://schemas.microsoft.com/office/powerpoint/2010/main" val="1807255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647431"/>
      </p:ext>
    </p:extLst>
  </p:cSld>
  <p:clrMapOvr>
    <a:masterClrMapping/>
  </p:clrMapOvr>
</p:sld>
</file>

<file path=ppt/theme/theme1.xml><?xml version="1.0" encoding="utf-8"?>
<a:theme xmlns:a="http://schemas.openxmlformats.org/drawingml/2006/main" name="HALA Title Slides">
  <a:themeElements>
    <a:clrScheme name="Custom 2">
      <a:dk1>
        <a:sysClr val="windowText" lastClr="000000"/>
      </a:dk1>
      <a:lt1>
        <a:sysClr val="window" lastClr="FFFFFF"/>
      </a:lt1>
      <a:dk2>
        <a:srgbClr val="05AF9A"/>
      </a:dk2>
      <a:lt2>
        <a:srgbClr val="FBB03B"/>
      </a:lt2>
      <a:accent1>
        <a:srgbClr val="A67C52"/>
      </a:accent1>
      <a:accent2>
        <a:srgbClr val="D4145A"/>
      </a:accent2>
      <a:accent3>
        <a:srgbClr val="C93E95"/>
      </a:accent3>
      <a:accent4>
        <a:srgbClr val="64003F"/>
      </a:accent4>
      <a:accent5>
        <a:srgbClr val="F31A2A"/>
      </a:accent5>
      <a:accent6>
        <a:srgbClr val="F9F51B"/>
      </a:accent6>
      <a:hlink>
        <a:srgbClr val="00B5E2"/>
      </a:hlink>
      <a:folHlink>
        <a:srgbClr val="124163"/>
      </a:folHlink>
    </a:clrScheme>
    <a:fontScheme name="H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LA presentation template.potx" id="{A72753C2-BB31-422A-94EF-BC4815C352AD}" vid="{F40EA2DD-0EC5-45A3-9DAB-FAD1BCEBF5B4}"/>
    </a:ext>
  </a:extLst>
</a:theme>
</file>

<file path=ppt/theme/theme2.xml><?xml version="1.0" encoding="utf-8"?>
<a:theme xmlns:a="http://schemas.openxmlformats.org/drawingml/2006/main" name="Content slides">
  <a:themeElements>
    <a:clrScheme name="HALA">
      <a:dk1>
        <a:sysClr val="windowText" lastClr="000000"/>
      </a:dk1>
      <a:lt1>
        <a:sysClr val="window" lastClr="FFFFFF"/>
      </a:lt1>
      <a:dk2>
        <a:srgbClr val="05AF9A"/>
      </a:dk2>
      <a:lt2>
        <a:srgbClr val="FBB03B"/>
      </a:lt2>
      <a:accent1>
        <a:srgbClr val="A67C52"/>
      </a:accent1>
      <a:accent2>
        <a:srgbClr val="D4145A"/>
      </a:accent2>
      <a:accent3>
        <a:srgbClr val="05AF9A"/>
      </a:accent3>
      <a:accent4>
        <a:srgbClr val="FBB03B"/>
      </a:accent4>
      <a:accent5>
        <a:srgbClr val="A67C52"/>
      </a:accent5>
      <a:accent6>
        <a:srgbClr val="D4145A"/>
      </a:accent6>
      <a:hlink>
        <a:srgbClr val="05AF9A"/>
      </a:hlink>
      <a:folHlink>
        <a:srgbClr val="7EFBEB"/>
      </a:folHlink>
    </a:clrScheme>
    <a:fontScheme name="H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LA presentation template.potx" id="{A72753C2-BB31-422A-94EF-BC4815C352AD}" vid="{66554F56-97D6-4086-B13E-6B1E2900C2C9}"/>
    </a:ext>
  </a:extLst>
</a:theme>
</file>

<file path=ppt/theme/theme3.xml><?xml version="1.0" encoding="utf-8"?>
<a:theme xmlns:a="http://schemas.openxmlformats.org/drawingml/2006/main" name="Section slides">
  <a:themeElements>
    <a:clrScheme name="Custom 6">
      <a:dk1>
        <a:sysClr val="windowText" lastClr="000000"/>
      </a:dk1>
      <a:lt1>
        <a:sysClr val="window" lastClr="FFFFFF"/>
      </a:lt1>
      <a:dk2>
        <a:srgbClr val="05AF9A"/>
      </a:dk2>
      <a:lt2>
        <a:srgbClr val="FBB03B"/>
      </a:lt2>
      <a:accent1>
        <a:srgbClr val="A67C52"/>
      </a:accent1>
      <a:accent2>
        <a:srgbClr val="D4145A"/>
      </a:accent2>
      <a:accent3>
        <a:srgbClr val="05AF9A"/>
      </a:accent3>
      <a:accent4>
        <a:srgbClr val="FBB03B"/>
      </a:accent4>
      <a:accent5>
        <a:srgbClr val="F31A2A"/>
      </a:accent5>
      <a:accent6>
        <a:srgbClr val="F9F51B"/>
      </a:accent6>
      <a:hlink>
        <a:srgbClr val="00B5E2"/>
      </a:hlink>
      <a:folHlink>
        <a:srgbClr val="124163"/>
      </a:folHlink>
    </a:clrScheme>
    <a:fontScheme name="H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LA presentation template.potx" id="{A72753C2-BB31-422A-94EF-BC4815C352AD}" vid="{0DDF6B18-312D-470D-8B0F-58FCC39CEDE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>
      <Terms xmlns="http://schemas.microsoft.com/office/infopath/2007/PartnerControls"/>
    </lcf76f155ced4ddcb4097134ff3c332f>
    <TaxCatchAll xmlns="07fd993a-42f5-4c6d-baca-5e0df26ee0ee" xsi:nil="true"/>
  </documentManagement>
</p:properties>
</file>

<file path=customXml/itemProps1.xml><?xml version="1.0" encoding="utf-8"?>
<ds:datastoreItem xmlns:ds="http://schemas.openxmlformats.org/officeDocument/2006/customXml" ds:itemID="{BC3E264D-B11B-4D80-9E7A-CE2912504CB8}"/>
</file>

<file path=customXml/itemProps2.xml><?xml version="1.0" encoding="utf-8"?>
<ds:datastoreItem xmlns:ds="http://schemas.openxmlformats.org/officeDocument/2006/customXml" ds:itemID="{6A7F1A05-89AE-46DD-BF52-4BA865EB1BF3}"/>
</file>

<file path=customXml/itemProps3.xml><?xml version="1.0" encoding="utf-8"?>
<ds:datastoreItem xmlns:ds="http://schemas.openxmlformats.org/officeDocument/2006/customXml" ds:itemID="{94BDE8F2-FBF8-4C10-8F00-51AA546139C2}"/>
</file>

<file path=docProps/app.xml><?xml version="1.0" encoding="utf-8"?>
<Properties xmlns="http://schemas.openxmlformats.org/officeDocument/2006/extended-properties" xmlns:vt="http://schemas.openxmlformats.org/officeDocument/2006/docPropsVTypes">
  <Template>HALA presentation template</Template>
  <TotalTime>1653</TotalTime>
  <Words>1061</Words>
  <Application>Microsoft Office PowerPoint</Application>
  <PresentationFormat>Custom</PresentationFormat>
  <Paragraphs>197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Rounded MT Bold</vt:lpstr>
      <vt:lpstr>Calibri</vt:lpstr>
      <vt:lpstr>HALA Title Slides</vt:lpstr>
      <vt:lpstr>Content slides</vt:lpstr>
      <vt:lpstr>Section slides</vt:lpstr>
      <vt:lpstr>PowerPoint Presentation</vt:lpstr>
      <vt:lpstr>What is MHA?</vt:lpstr>
      <vt:lpstr>Livability</vt:lpstr>
      <vt:lpstr>Context</vt:lpstr>
      <vt:lpstr>Public Engagement</vt:lpstr>
      <vt:lpstr>Areas where MHA would apply</vt:lpstr>
      <vt:lpstr>Additional Capacity</vt:lpstr>
      <vt:lpstr>DMR/C 65/65-150 Residential</vt:lpstr>
      <vt:lpstr>PowerPoint Presentation</vt:lpstr>
      <vt:lpstr>Incentive Zoning</vt:lpstr>
      <vt:lpstr>PowerPoint Presentation</vt:lpstr>
      <vt:lpstr>Displacement</vt:lpstr>
      <vt:lpstr>MHA in the CID Context</vt:lpstr>
      <vt:lpstr>PowerPoint Presentation</vt:lpstr>
      <vt:lpstr>6,000 new affordable homes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Staley, Brennon</dc:creator>
  <cp:lastModifiedBy>Maxana, Sara</cp:lastModifiedBy>
  <cp:revision>74</cp:revision>
  <cp:lastPrinted>2017-02-14T21:58:01Z</cp:lastPrinted>
  <dcterms:created xsi:type="dcterms:W3CDTF">2017-02-21T22:06:14Z</dcterms:created>
  <dcterms:modified xsi:type="dcterms:W3CDTF">2017-05-30T23:09:56Z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EuLoaderVersion">
    <vt:r8>1</vt:r8>
  </property>
  <property fmtid="{D5CDD505-2E9C-101B-9397-08002B2CF9AE}" pid="4" name="EuJurisdiction">
    <vt:lpwstr>US-WA-SEA</vt:lpwstr>
  </property>
  <property fmtid="{D5CDD505-2E9C-101B-9397-08002B2CF9AE}" pid="5" name="EuSourceUrl">
    <vt:lpwstr>https://legistar2.granicus.com/seattle/attachments/1b87bd7c-11e3-4235-aa3c-89222ed91501.pptx</vt:lpwstr>
  </property>
  <property fmtid="{D5CDD505-2E9C-101B-9397-08002B2CF9AE}" pid="6" name="EuExternalId">
    <vt:lpwstr>sea|5366|attachment|11938</vt:lpwstr>
  </property>
</Properties>
</file>