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png&amp;ehk=nabf9lw1riNacSeKgOHu3A&amp;r=0&amp;pid=OfficeInsert" ContentType="image/png"/>
  <Default Extension="png&amp;ehk=pi4NyDilqzVSHxx"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95" r:id="rId2"/>
    <p:sldId id="274" r:id="rId3"/>
    <p:sldId id="282" r:id="rId4"/>
    <p:sldId id="280" r:id="rId5"/>
    <p:sldId id="294" r:id="rId6"/>
    <p:sldId id="296" r:id="rId7"/>
    <p:sldId id="265"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DF6"/>
    <a:srgbClr val="1690D0"/>
    <a:srgbClr val="0065B0"/>
    <a:srgbClr val="2E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45" autoAdjust="0"/>
    <p:restoredTop sz="86885" autoAdjust="0"/>
  </p:normalViewPr>
  <p:slideViewPr>
    <p:cSldViewPr>
      <p:cViewPr varScale="1">
        <p:scale>
          <a:sx n="67" d="100"/>
          <a:sy n="67" d="100"/>
        </p:scale>
        <p:origin x="158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50DB49A-2FD6-4AB2-86D6-5D4DBB1B889E}" type="datetimeFigureOut">
              <a:rPr lang="en-US" smtClean="0"/>
              <a:t>1/16/2018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DA504C4-CE1A-44E7-9C8A-8DFE99F4D4D7}" type="slidenum">
              <a:rPr lang="en-US" smtClean="0"/>
              <a:t>‹#›</a:t>
            </a:fld>
            <a:endParaRPr lang="en-US" dirty="0"/>
          </a:p>
        </p:txBody>
      </p:sp>
    </p:spTree>
    <p:extLst>
      <p:ext uri="{BB962C8B-B14F-4D97-AF65-F5344CB8AC3E}">
        <p14:creationId xmlns:p14="http://schemas.microsoft.com/office/powerpoint/2010/main" val="2169388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430CA7E-C46E-41ED-8533-9B77174DD0EC}"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70635B5-FF59-406E-B74D-09342D338540}" type="slidenum">
              <a:rPr lang="en-US" smtClean="0"/>
              <a:t>‹#›</a:t>
            </a:fld>
            <a:endParaRPr lang="en-US" dirty="0"/>
          </a:p>
        </p:txBody>
      </p:sp>
    </p:spTree>
    <p:extLst>
      <p:ext uri="{BB962C8B-B14F-4D97-AF65-F5344CB8AC3E}">
        <p14:creationId xmlns:p14="http://schemas.microsoft.com/office/powerpoint/2010/main" val="231045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63C04F72-F06A-4B57-A7E5-D67F2B6312BD}" type="slidenum">
              <a:rPr lang="en-US" smtClean="0"/>
              <a:t>1</a:t>
            </a:fld>
            <a:endParaRPr lang="en-US" dirty="0"/>
          </a:p>
        </p:txBody>
      </p:sp>
    </p:spTree>
    <p:extLst>
      <p:ext uri="{BB962C8B-B14F-4D97-AF65-F5344CB8AC3E}">
        <p14:creationId xmlns:p14="http://schemas.microsoft.com/office/powerpoint/2010/main" val="76809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core values for transportation anchor to the core values that Mayor Murray has laid out in his vision (Move Seattle) for Seattle:</a:t>
            </a:r>
          </a:p>
          <a:p>
            <a:pPr marL="174708" indent="-174708">
              <a:buFont typeface="Arial" panose="020B0604020202020204" pitchFamily="34" charset="0"/>
              <a:buChar char="•"/>
            </a:pPr>
            <a:r>
              <a:rPr lang="en-US" baseline="0" dirty="0"/>
              <a:t>Safe</a:t>
            </a:r>
          </a:p>
          <a:p>
            <a:pPr marL="174708" indent="-174708">
              <a:buFont typeface="Arial" panose="020B0604020202020204" pitchFamily="34" charset="0"/>
              <a:buChar char="•"/>
            </a:pPr>
            <a:r>
              <a:rPr lang="en-US" baseline="0" dirty="0"/>
              <a:t>Interconnected</a:t>
            </a:r>
          </a:p>
          <a:p>
            <a:pPr marL="174708" indent="-174708">
              <a:buFont typeface="Arial" panose="020B0604020202020204" pitchFamily="34" charset="0"/>
              <a:buChar char="•"/>
            </a:pPr>
            <a:r>
              <a:rPr lang="en-US" baseline="0" dirty="0"/>
              <a:t>Affordable</a:t>
            </a:r>
          </a:p>
          <a:p>
            <a:pPr marL="174708" indent="-174708">
              <a:buFont typeface="Arial" panose="020B0604020202020204" pitchFamily="34" charset="0"/>
              <a:buChar char="•"/>
            </a:pPr>
            <a:r>
              <a:rPr lang="en-US" baseline="0" dirty="0"/>
              <a:t>Vibrant</a:t>
            </a:r>
          </a:p>
          <a:p>
            <a:pPr marL="174708" indent="-174708">
              <a:buFont typeface="Arial" panose="020B0604020202020204" pitchFamily="34" charset="0"/>
              <a:buChar char="•"/>
            </a:pPr>
            <a:r>
              <a:rPr lang="en-US" baseline="0" dirty="0"/>
              <a:t>Innovative</a:t>
            </a:r>
          </a:p>
          <a:p>
            <a:endParaRPr lang="en-US" dirty="0"/>
          </a:p>
        </p:txBody>
      </p:sp>
      <p:sp>
        <p:nvSpPr>
          <p:cNvPr id="4" name="Slide Number Placeholder 3"/>
          <p:cNvSpPr>
            <a:spLocks noGrp="1"/>
          </p:cNvSpPr>
          <p:nvPr>
            <p:ph type="sldNum" sz="quarter" idx="10"/>
          </p:nvPr>
        </p:nvSpPr>
        <p:spPr/>
        <p:txBody>
          <a:bodyPr/>
          <a:lstStyle/>
          <a:p>
            <a:fld id="{370635B5-FF59-406E-B74D-09342D338540}" type="slidenum">
              <a:rPr lang="en-US" smtClean="0"/>
              <a:t>2</a:t>
            </a:fld>
            <a:endParaRPr lang="en-US" dirty="0"/>
          </a:p>
        </p:txBody>
      </p:sp>
    </p:spTree>
    <p:extLst>
      <p:ext uri="{BB962C8B-B14F-4D97-AF65-F5344CB8AC3E}">
        <p14:creationId xmlns:p14="http://schemas.microsoft.com/office/powerpoint/2010/main" val="2827644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04F72-F06A-4B57-A7E5-D67F2B6312BD}" type="slidenum">
              <a:rPr lang="en-US" smtClean="0"/>
              <a:t>3</a:t>
            </a:fld>
            <a:endParaRPr lang="en-US" dirty="0"/>
          </a:p>
        </p:txBody>
      </p:sp>
    </p:spTree>
    <p:extLst>
      <p:ext uri="{BB962C8B-B14F-4D97-AF65-F5344CB8AC3E}">
        <p14:creationId xmlns:p14="http://schemas.microsoft.com/office/powerpoint/2010/main" val="1074354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04F72-F06A-4B57-A7E5-D67F2B6312BD}" type="slidenum">
              <a:rPr lang="en-US" smtClean="0"/>
              <a:t>4</a:t>
            </a:fld>
            <a:endParaRPr lang="en-US" dirty="0"/>
          </a:p>
        </p:txBody>
      </p:sp>
    </p:spTree>
    <p:extLst>
      <p:ext uri="{BB962C8B-B14F-4D97-AF65-F5344CB8AC3E}">
        <p14:creationId xmlns:p14="http://schemas.microsoft.com/office/powerpoint/2010/main" val="3318209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04F72-F06A-4B57-A7E5-D67F2B6312BD}" type="slidenum">
              <a:rPr lang="en-US" smtClean="0"/>
              <a:t>5</a:t>
            </a:fld>
            <a:endParaRPr lang="en-US" dirty="0"/>
          </a:p>
        </p:txBody>
      </p:sp>
    </p:spTree>
    <p:extLst>
      <p:ext uri="{BB962C8B-B14F-4D97-AF65-F5344CB8AC3E}">
        <p14:creationId xmlns:p14="http://schemas.microsoft.com/office/powerpoint/2010/main" val="277610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04F72-F06A-4B57-A7E5-D67F2B6312BD}" type="slidenum">
              <a:rPr lang="en-US" smtClean="0"/>
              <a:t>6</a:t>
            </a:fld>
            <a:endParaRPr lang="en-US" dirty="0"/>
          </a:p>
        </p:txBody>
      </p:sp>
    </p:spTree>
    <p:extLst>
      <p:ext uri="{BB962C8B-B14F-4D97-AF65-F5344CB8AC3E}">
        <p14:creationId xmlns:p14="http://schemas.microsoft.com/office/powerpoint/2010/main" val="140785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C04F72-F06A-4B57-A7E5-D67F2B6312BD}" type="slidenum">
              <a:rPr lang="en-US" smtClean="0"/>
              <a:t>7</a:t>
            </a:fld>
            <a:endParaRPr lang="en-US" dirty="0"/>
          </a:p>
        </p:txBody>
      </p:sp>
    </p:spTree>
    <p:extLst>
      <p:ext uri="{BB962C8B-B14F-4D97-AF65-F5344CB8AC3E}">
        <p14:creationId xmlns:p14="http://schemas.microsoft.com/office/powerpoint/2010/main" val="8643907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486400"/>
          </a:xfrm>
        </p:spPr>
        <p:txBody>
          <a:bodyPr/>
          <a:lstStyle>
            <a:lvl1pPr>
              <a:defRPr sz="2000" baseline="0"/>
            </a:lvl1pPr>
          </a:lstStyle>
          <a:p>
            <a:endParaRPr lang="en-US" dirty="0"/>
          </a:p>
          <a:p>
            <a:r>
              <a:rPr lang="en-US" dirty="0"/>
              <a:t>Insert a photo relevant to your presentation (it will appear in the background – you may need to adjust the location of the presentation title up or down, so as not to skew your photo). </a:t>
            </a:r>
          </a:p>
        </p:txBody>
      </p:sp>
      <p:sp>
        <p:nvSpPr>
          <p:cNvPr id="2" name="Title 1"/>
          <p:cNvSpPr>
            <a:spLocks noGrp="1"/>
          </p:cNvSpPr>
          <p:nvPr>
            <p:ph type="ctrTitle" hasCustomPrompt="1"/>
          </p:nvPr>
        </p:nvSpPr>
        <p:spPr>
          <a:xfrm>
            <a:off x="0" y="3352800"/>
            <a:ext cx="9144000" cy="1295400"/>
          </a:xfrm>
          <a:solidFill>
            <a:schemeClr val="bg1">
              <a:alpha val="80000"/>
            </a:schemeClr>
          </a:solidFill>
        </p:spPr>
        <p:txBody>
          <a:bodyPr/>
          <a:lstStyle>
            <a:lvl1pPr>
              <a:defRPr baseline="0"/>
            </a:lvl1pPr>
          </a:lstStyle>
          <a:p>
            <a:r>
              <a:rPr lang="en-US" dirty="0"/>
              <a:t>Insert Presentation Title</a:t>
            </a:r>
            <a:br>
              <a:rPr lang="en-US" dirty="0"/>
            </a:br>
            <a:r>
              <a:rPr lang="en-US" sz="2000" dirty="0"/>
              <a:t>Subtitle, If Needed</a:t>
            </a:r>
            <a:endParaRPr lang="en-US" dirty="0"/>
          </a:p>
        </p:txBody>
      </p:sp>
      <p:pic>
        <p:nvPicPr>
          <p:cNvPr id="7" name="Picture 2" descr="P:\PIO\Schwartz\sdotlogo.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17496"/>
          <a:stretch/>
        </p:blipFill>
        <p:spPr bwMode="auto">
          <a:xfrm>
            <a:off x="7086599" y="5850340"/>
            <a:ext cx="1885477" cy="855260"/>
          </a:xfrm>
          <a:prstGeom prst="rect">
            <a:avLst/>
          </a:prstGeom>
          <a:noFill/>
          <a:extLst>
            <a:ext uri="{909E8E84-426E-40DD-AFC4-6F175D3DCCD1}">
              <a14:hiddenFill xmlns:a14="http://schemas.microsoft.com/office/drawing/2010/main">
                <a:solidFill>
                  <a:srgbClr val="FFFFFF"/>
                </a:solidFill>
              </a14:hiddenFill>
            </a:ext>
          </a:extLst>
        </p:spPr>
      </p:pic>
      <p:sp>
        <p:nvSpPr>
          <p:cNvPr id="8" name="Date Placeholder 3"/>
          <p:cNvSpPr>
            <a:spLocks noGrp="1"/>
          </p:cNvSpPr>
          <p:nvPr>
            <p:ph type="dt" sz="half" idx="11"/>
          </p:nvPr>
        </p:nvSpPr>
        <p:spPr>
          <a:xfrm>
            <a:off x="152400" y="5638800"/>
            <a:ext cx="3810000" cy="1082675"/>
          </a:xfrm>
          <a:prstGeom prst="rect">
            <a:avLst/>
          </a:prstGeom>
        </p:spPr>
        <p:txBody>
          <a:bodyPr anchor="t"/>
          <a:lstStyle>
            <a:lvl1pPr>
              <a:defRPr sz="2000"/>
            </a:lvl1pPr>
          </a:lstStyle>
          <a:p>
            <a:r>
              <a:rPr lang="en-US" dirty="0"/>
              <a:t>Meeting Name</a:t>
            </a:r>
          </a:p>
          <a:p>
            <a:r>
              <a:rPr lang="en-US" dirty="0"/>
              <a:t>Presenter First and Last Name</a:t>
            </a:r>
          </a:p>
          <a:p>
            <a:r>
              <a:rPr lang="en-US" dirty="0"/>
              <a:t>Month, Day, Year</a:t>
            </a:r>
          </a:p>
        </p:txBody>
      </p:sp>
    </p:spTree>
    <p:extLst>
      <p:ext uri="{BB962C8B-B14F-4D97-AF65-F5344CB8AC3E}">
        <p14:creationId xmlns:p14="http://schemas.microsoft.com/office/powerpoint/2010/main" val="234257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1690D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p:txBody>
      </p:sp>
    </p:spTree>
    <p:extLst>
      <p:ext uri="{BB962C8B-B14F-4D97-AF65-F5344CB8AC3E}">
        <p14:creationId xmlns:p14="http://schemas.microsoft.com/office/powerpoint/2010/main" val="2508030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5B0"/>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409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AD92E29-30D5-4727-9D85-C6050B98A93F}"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9ED83C-2D8A-42B0-BBF1-CDE43C1054AA}" type="slidenum">
              <a:rPr lang="en-US" smtClean="0"/>
              <a:t>‹#›</a:t>
            </a:fld>
            <a:endParaRPr lang="en-US" dirty="0"/>
          </a:p>
        </p:txBody>
      </p:sp>
    </p:spTree>
    <p:extLst>
      <p:ext uri="{BB962C8B-B14F-4D97-AF65-F5344CB8AC3E}">
        <p14:creationId xmlns:p14="http://schemas.microsoft.com/office/powerpoint/2010/main" val="31751209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92E29-30D5-4727-9D85-C6050B98A93F}" type="datetimeFigureOut">
              <a:rPr lang="en-US" smtClean="0"/>
              <a:t>1/16/2018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9ED83C-2D8A-42B0-BBF1-CDE43C1054AA}" type="slidenum">
              <a:rPr lang="en-US" smtClean="0"/>
              <a:t>‹#›</a:t>
            </a:fld>
            <a:endParaRPr lang="en-US" dirty="0"/>
          </a:p>
        </p:txBody>
      </p:sp>
    </p:spTree>
    <p:extLst>
      <p:ext uri="{BB962C8B-B14F-4D97-AF65-F5344CB8AC3E}">
        <p14:creationId xmlns:p14="http://schemas.microsoft.com/office/powerpoint/2010/main" val="692878644"/>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2" r:id="rId3"/>
    <p:sldLayoutId id="2147483649"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7.png&amp;ehk=pi4NyDilqzVSHxx"/><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amp;ehk=nabf9lw1riNacSeKgOHu3A&amp;r=0&amp;pid=OfficeInsert"/><Relationship Id="rId4" Type="http://schemas.openxmlformats.org/officeDocument/2006/relationships/hyperlink" Target="http://commons.wikimedia.org/wiki/file:check_box_noun_project_10759.sv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1B1E4B-6537-4BF2-B7AF-6E804B6FEC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844"/>
          <a:stretch/>
        </p:blipFill>
        <p:spPr>
          <a:xfrm>
            <a:off x="28575" y="0"/>
            <a:ext cx="9220200" cy="7696200"/>
          </a:xfrm>
          <a:prstGeom prst="rect">
            <a:avLst/>
          </a:prstGeom>
        </p:spPr>
      </p:pic>
      <p:sp>
        <p:nvSpPr>
          <p:cNvPr id="3" name="Subtitle 2"/>
          <p:cNvSpPr>
            <a:spLocks noGrp="1"/>
          </p:cNvSpPr>
          <p:nvPr>
            <p:ph type="subTitle" idx="1"/>
          </p:nvPr>
        </p:nvSpPr>
        <p:spPr>
          <a:xfrm>
            <a:off x="-1" y="5562600"/>
            <a:ext cx="5836947" cy="1219200"/>
          </a:xfrm>
          <a:solidFill>
            <a:schemeClr val="bg1"/>
          </a:solidFill>
        </p:spPr>
        <p:txBody>
          <a:bodyPr>
            <a:normAutofit fontScale="92500"/>
          </a:bodyPr>
          <a:lstStyle/>
          <a:p>
            <a:pPr algn="l"/>
            <a:r>
              <a:rPr lang="en-US" sz="2000" dirty="0">
                <a:latin typeface="Segoe UI Light" panose="020B0502040204020203" pitchFamily="34" charset="0"/>
              </a:rPr>
              <a:t>City Council Sustainability &amp; Transportation Committee</a:t>
            </a:r>
          </a:p>
          <a:p>
            <a:pPr algn="l"/>
            <a:r>
              <a:rPr lang="en-US" sz="2000" dirty="0">
                <a:latin typeface="Segoe UI Light" panose="020B0502040204020203" pitchFamily="34" charset="0"/>
              </a:rPr>
              <a:t>Amy Gray</a:t>
            </a:r>
          </a:p>
          <a:p>
            <a:pPr algn="l"/>
            <a:r>
              <a:rPr lang="en-US" sz="2000">
                <a:latin typeface="Segoe UI Light" panose="020B0502040204020203" pitchFamily="34" charset="0"/>
              </a:rPr>
              <a:t>January 19, 2018</a:t>
            </a:r>
            <a:endParaRPr lang="en-US" sz="2000" dirty="0">
              <a:latin typeface="Segoe UI Light" panose="020B0502040204020203" pitchFamily="34" charset="0"/>
            </a:endParaRP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3584" r="-11074" b="10176"/>
          <a:stretch/>
        </p:blipFill>
        <p:spPr>
          <a:xfrm>
            <a:off x="5836947" y="5562601"/>
            <a:ext cx="3411828" cy="1219200"/>
          </a:xfrm>
          <a:prstGeom prst="rect">
            <a:avLst/>
          </a:prstGeom>
          <a:solidFill>
            <a:schemeClr val="bg1"/>
          </a:solidFill>
        </p:spPr>
      </p:pic>
      <p:sp>
        <p:nvSpPr>
          <p:cNvPr id="2" name="Title 1"/>
          <p:cNvSpPr>
            <a:spLocks noGrp="1"/>
          </p:cNvSpPr>
          <p:nvPr>
            <p:ph type="ctrTitle"/>
          </p:nvPr>
        </p:nvSpPr>
        <p:spPr>
          <a:xfrm>
            <a:off x="-1" y="457200"/>
            <a:ext cx="9248775" cy="1317625"/>
          </a:xfrm>
          <a:solidFill>
            <a:schemeClr val="bg1">
              <a:alpha val="90000"/>
            </a:schemeClr>
          </a:solidFill>
        </p:spPr>
        <p:txBody>
          <a:bodyPr>
            <a:normAutofit/>
          </a:bodyPr>
          <a:lstStyle/>
          <a:p>
            <a:r>
              <a:rPr lang="en-US" dirty="0">
                <a:latin typeface="Segoe UI" panose="020B0502040204020203" pitchFamily="34" charset="0"/>
                <a:ea typeface="Segoe UI" panose="020B0502040204020203" pitchFamily="34" charset="0"/>
                <a:cs typeface="Segoe UI" panose="020B0502040204020203" pitchFamily="34" charset="0"/>
              </a:rPr>
              <a:t>HT Seattle Owner, LLC</a:t>
            </a:r>
            <a:br>
              <a:rPr lang="en-US" dirty="0">
                <a:latin typeface="Segoe UI" panose="020B0502040204020203" pitchFamily="34" charset="0"/>
                <a:ea typeface="Segoe UI" panose="020B0502040204020203" pitchFamily="34" charset="0"/>
                <a:cs typeface="Segoe UI" panose="020B0502040204020203" pitchFamily="34" charset="0"/>
              </a:rPr>
            </a:br>
            <a:r>
              <a:rPr lang="en-US" sz="2200" dirty="0">
                <a:latin typeface="+mn-lt"/>
                <a:ea typeface="Segoe UI" panose="020B0502040204020203" pitchFamily="34" charset="0"/>
                <a:cs typeface="Segoe UI" panose="020B0502040204020203" pitchFamily="34" charset="0"/>
              </a:rPr>
              <a:t>Pedestrian Tunnels Term Permit</a:t>
            </a:r>
          </a:p>
        </p:txBody>
      </p:sp>
    </p:spTree>
    <p:extLst>
      <p:ext uri="{BB962C8B-B14F-4D97-AF65-F5344CB8AC3E}">
        <p14:creationId xmlns:p14="http://schemas.microsoft.com/office/powerpoint/2010/main" val="2900624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1690D0"/>
                </a:solidFill>
              </a:rPr>
              <a:t>Our mission, vision, and core values</a:t>
            </a:r>
          </a:p>
        </p:txBody>
      </p:sp>
      <p:sp>
        <p:nvSpPr>
          <p:cNvPr id="3" name="Content Placeholder 2"/>
          <p:cNvSpPr txBox="1">
            <a:spLocks/>
          </p:cNvSpPr>
          <p:nvPr/>
        </p:nvSpPr>
        <p:spPr>
          <a:xfrm>
            <a:off x="533400" y="3397472"/>
            <a:ext cx="7696200" cy="277472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dirty="0"/>
              <a:t>Committed to </a:t>
            </a:r>
            <a:r>
              <a:rPr lang="en-US" sz="2400" dirty="0">
                <a:solidFill>
                  <a:srgbClr val="1690D0"/>
                </a:solidFill>
                <a:latin typeface="+mj-lt"/>
              </a:rPr>
              <a:t>5 core values </a:t>
            </a:r>
            <a:r>
              <a:rPr lang="en-US" sz="2400" dirty="0"/>
              <a:t>to create a city that is:</a:t>
            </a:r>
          </a:p>
          <a:p>
            <a:r>
              <a:rPr lang="en-US" sz="2400" dirty="0"/>
              <a:t>Safe</a:t>
            </a:r>
          </a:p>
          <a:p>
            <a:r>
              <a:rPr lang="en-US" sz="2400" dirty="0"/>
              <a:t>Interconnected</a:t>
            </a:r>
          </a:p>
          <a:p>
            <a:r>
              <a:rPr lang="en-US" sz="2400" dirty="0"/>
              <a:t>Affordable</a:t>
            </a:r>
          </a:p>
          <a:p>
            <a:r>
              <a:rPr lang="en-US" sz="2400" dirty="0"/>
              <a:t>Vibrant</a:t>
            </a:r>
          </a:p>
          <a:p>
            <a:r>
              <a:rPr lang="en-US" sz="2400" dirty="0"/>
              <a:t>Innovative</a:t>
            </a:r>
          </a:p>
          <a:p>
            <a:pPr marL="0" indent="0">
              <a:buNone/>
            </a:pPr>
            <a:endParaRPr lang="en-US" sz="2400" dirty="0"/>
          </a:p>
          <a:p>
            <a:pPr marL="0" indent="0">
              <a:buNone/>
            </a:pPr>
            <a:r>
              <a:rPr lang="en-US" sz="2400" dirty="0"/>
              <a:t>For </a:t>
            </a:r>
            <a:r>
              <a:rPr lang="en-US" sz="2400" dirty="0">
                <a:latin typeface="+mj-lt"/>
              </a:rPr>
              <a:t>all</a:t>
            </a:r>
          </a:p>
        </p:txBody>
      </p:sp>
      <p:sp>
        <p:nvSpPr>
          <p:cNvPr id="4" name="TextBox 3"/>
          <p:cNvSpPr txBox="1"/>
          <p:nvPr/>
        </p:nvSpPr>
        <p:spPr>
          <a:xfrm>
            <a:off x="457200" y="2057401"/>
            <a:ext cx="4456348" cy="830997"/>
          </a:xfrm>
          <a:prstGeom prst="rect">
            <a:avLst/>
          </a:prstGeom>
          <a:noFill/>
        </p:spPr>
        <p:txBody>
          <a:bodyPr wrap="none" rtlCol="0">
            <a:spAutoFit/>
          </a:bodyPr>
          <a:lstStyle/>
          <a:p>
            <a:r>
              <a:rPr lang="en-US" sz="2400" dirty="0">
                <a:solidFill>
                  <a:srgbClr val="1690D0"/>
                </a:solidFill>
                <a:latin typeface="+mj-lt"/>
              </a:rPr>
              <a:t>Mission</a:t>
            </a:r>
            <a:r>
              <a:rPr lang="en-US" sz="2400" dirty="0">
                <a:solidFill>
                  <a:srgbClr val="1690D0"/>
                </a:solidFill>
              </a:rPr>
              <a:t>: </a:t>
            </a:r>
            <a:r>
              <a:rPr lang="en-US" sz="2400" dirty="0"/>
              <a:t>deliver a high-quality </a:t>
            </a:r>
          </a:p>
          <a:p>
            <a:r>
              <a:rPr lang="en-US" sz="2400" dirty="0"/>
              <a:t>transportation system for Seattle</a:t>
            </a:r>
          </a:p>
        </p:txBody>
      </p:sp>
      <p:sp>
        <p:nvSpPr>
          <p:cNvPr id="8" name="TextBox 7"/>
          <p:cNvSpPr txBox="1"/>
          <p:nvPr/>
        </p:nvSpPr>
        <p:spPr>
          <a:xfrm>
            <a:off x="5029200" y="2057400"/>
            <a:ext cx="3962400" cy="830997"/>
          </a:xfrm>
          <a:prstGeom prst="rect">
            <a:avLst/>
          </a:prstGeom>
          <a:noFill/>
        </p:spPr>
        <p:txBody>
          <a:bodyPr wrap="square" rtlCol="0">
            <a:spAutoFit/>
          </a:bodyPr>
          <a:lstStyle/>
          <a:p>
            <a:r>
              <a:rPr lang="en-US" sz="2400" dirty="0">
                <a:solidFill>
                  <a:srgbClr val="1690D0"/>
                </a:solidFill>
                <a:latin typeface="+mj-lt"/>
              </a:rPr>
              <a:t>Vision</a:t>
            </a:r>
            <a:r>
              <a:rPr lang="en-US" sz="2400" dirty="0">
                <a:solidFill>
                  <a:srgbClr val="1690D0"/>
                </a:solidFill>
              </a:rPr>
              <a:t>: </a:t>
            </a:r>
            <a:r>
              <a:rPr lang="en-US" sz="2400" dirty="0"/>
              <a:t>connected people, places, and products</a:t>
            </a:r>
          </a:p>
        </p:txBody>
      </p:sp>
      <p:sp>
        <p:nvSpPr>
          <p:cNvPr id="6" name="Slide Number Placeholder 1"/>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032DFC4-9AFA-43AA-AA83-807BD9605BFA}" type="slidenum">
              <a:rPr lang="en-US" sz="1200" smtClean="0"/>
              <a:pPr algn="r">
                <a:defRPr/>
              </a:pPr>
              <a:t>2</a:t>
            </a:fld>
            <a:endParaRPr lang="en-US" sz="1200" dirty="0"/>
          </a:p>
        </p:txBody>
      </p:sp>
    </p:spTree>
    <p:extLst>
      <p:ext uri="{BB962C8B-B14F-4D97-AF65-F5344CB8AC3E}">
        <p14:creationId xmlns:p14="http://schemas.microsoft.com/office/powerpoint/2010/main" val="3978741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43" y="7257"/>
            <a:ext cx="8229600" cy="1143000"/>
          </a:xfrm>
        </p:spPr>
        <p:txBody>
          <a:bodyPr>
            <a:normAutofit/>
          </a:bodyPr>
          <a:lstStyle/>
          <a:p>
            <a:pPr algn="l">
              <a:spcAft>
                <a:spcPts val="600"/>
              </a:spcAft>
            </a:pPr>
            <a: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t>Proposal</a:t>
            </a:r>
          </a:p>
        </p:txBody>
      </p:sp>
      <p:sp>
        <p:nvSpPr>
          <p:cNvPr id="5" name="Slide Number Placeholder 1"/>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032DFC4-9AFA-43AA-AA83-807BD9605BFA}" type="slidenum">
              <a:rPr lang="en-US" sz="1200" smtClean="0"/>
              <a:pPr algn="r">
                <a:defRPr/>
              </a:pPr>
              <a:t>3</a:t>
            </a:fld>
            <a:endParaRPr lang="en-US" sz="1200" dirty="0"/>
          </a:p>
        </p:txBody>
      </p:sp>
      <p:sp>
        <p:nvSpPr>
          <p:cNvPr id="7" name="Content Placeholder 2"/>
          <p:cNvSpPr>
            <a:spLocks noGrp="1"/>
          </p:cNvSpPr>
          <p:nvPr>
            <p:ph idx="1"/>
          </p:nvPr>
        </p:nvSpPr>
        <p:spPr>
          <a:xfrm>
            <a:off x="381000" y="1150256"/>
            <a:ext cx="7848600" cy="5206093"/>
          </a:xfrm>
        </p:spPr>
        <p:txBody>
          <a:bodyPr>
            <a:noAutofit/>
          </a:bodyPr>
          <a:lstStyle/>
          <a:p>
            <a:pPr marL="0" indent="0">
              <a:buNone/>
            </a:pPr>
            <a:r>
              <a:rPr lang="en-US" sz="2400" dirty="0">
                <a:latin typeface="Segoe UI Light" panose="020B0502040204020203" pitchFamily="34" charset="0"/>
              </a:rPr>
              <a:t>HT Seattle Owner, LLC is seeking conceptual approval of two new pedestrian tunnels under the alley west of 9</a:t>
            </a:r>
            <a:r>
              <a:rPr lang="en-US" sz="2400" baseline="30000" dirty="0">
                <a:latin typeface="Segoe UI Light" panose="020B0502040204020203" pitchFamily="34" charset="0"/>
              </a:rPr>
              <a:t>th</a:t>
            </a:r>
            <a:r>
              <a:rPr lang="en-US" sz="2400" dirty="0">
                <a:latin typeface="Segoe UI Light" panose="020B0502040204020203" pitchFamily="34" charset="0"/>
              </a:rPr>
              <a:t> Ave, south of Stewart St</a:t>
            </a:r>
          </a:p>
          <a:p>
            <a:pPr marL="0" indent="0">
              <a:buNone/>
            </a:pPr>
            <a:endParaRPr lang="en-US" sz="2400" dirty="0">
              <a:highlight>
                <a:srgbClr val="FFFF00"/>
              </a:highlight>
              <a:latin typeface="Segoe UI Light" panose="020B0502040204020203" pitchFamily="34" charset="0"/>
            </a:endParaRPr>
          </a:p>
          <a:p>
            <a:r>
              <a:rPr lang="en-US" sz="2400" dirty="0">
                <a:latin typeface="Segoe UI Light" panose="020B0502040204020203" pitchFamily="34" charset="0"/>
              </a:rPr>
              <a:t>These tunnels provide:</a:t>
            </a:r>
          </a:p>
          <a:p>
            <a:pPr lvl="1">
              <a:buFont typeface="Arial" panose="020B0604020202020204" pitchFamily="34" charset="0"/>
              <a:buChar char="•"/>
            </a:pPr>
            <a:r>
              <a:rPr lang="en-US" dirty="0">
                <a:latin typeface="Segoe UI Light" panose="020B0502040204020203" pitchFamily="34" charset="0"/>
              </a:rPr>
              <a:t>Circulation and transportation of supplies, food, and laundry between the two hotel buildings; and</a:t>
            </a:r>
          </a:p>
          <a:p>
            <a:pPr lvl="1">
              <a:buFont typeface="Arial" panose="020B0604020202020204" pitchFamily="34" charset="0"/>
              <a:buChar char="•"/>
            </a:pPr>
            <a:r>
              <a:rPr lang="en-US" dirty="0">
                <a:latin typeface="Segoe UI Light" panose="020B0502040204020203" pitchFamily="34" charset="0"/>
              </a:rPr>
              <a:t>Less impactful of surface alley</a:t>
            </a:r>
          </a:p>
          <a:p>
            <a:pPr marL="457200" lvl="1" indent="0">
              <a:buNone/>
            </a:pPr>
            <a:endParaRPr lang="en-US" dirty="0">
              <a:latin typeface="Segoe UI Light" panose="020B0502040204020203" pitchFamily="34" charset="0"/>
            </a:endParaRPr>
          </a:p>
          <a:p>
            <a:r>
              <a:rPr lang="en-US" sz="2400" dirty="0">
                <a:latin typeface="Segoe UI Light" panose="020B0502040204020203" pitchFamily="34" charset="0"/>
              </a:rPr>
              <a:t>SDOT recommends approval of the resolution</a:t>
            </a:r>
          </a:p>
        </p:txBody>
      </p:sp>
    </p:spTree>
    <p:extLst>
      <p:ext uri="{BB962C8B-B14F-4D97-AF65-F5344CB8AC3E}">
        <p14:creationId xmlns:p14="http://schemas.microsoft.com/office/powerpoint/2010/main" val="1840613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6EF3835C-A475-45FC-8946-C92ED41DAAE8}"/>
              </a:ext>
            </a:extLst>
          </p:cNvPr>
          <p:cNvGraphicFramePr>
            <a:graphicFrameLocks noChangeAspect="1"/>
          </p:cNvGraphicFramePr>
          <p:nvPr>
            <p:extLst>
              <p:ext uri="{D42A27DB-BD31-4B8C-83A1-F6EECF244321}">
                <p14:modId xmlns:p14="http://schemas.microsoft.com/office/powerpoint/2010/main" val="930337287"/>
              </p:ext>
            </p:extLst>
          </p:nvPr>
        </p:nvGraphicFramePr>
        <p:xfrm>
          <a:off x="38100" y="1465539"/>
          <a:ext cx="6507390" cy="5392461"/>
        </p:xfrm>
        <a:graphic>
          <a:graphicData uri="http://schemas.openxmlformats.org/presentationml/2006/ole">
            <mc:AlternateContent xmlns:mc="http://schemas.openxmlformats.org/markup-compatibility/2006">
              <mc:Choice xmlns:v="urn:schemas-microsoft-com:vml" Requires="v">
                <p:oleObj spid="_x0000_s1046" name="Acrobat Document" r:id="rId4" imgW="5829199" imgH="7543800" progId="AcroExch.Document.DC">
                  <p:embed/>
                </p:oleObj>
              </mc:Choice>
              <mc:Fallback>
                <p:oleObj name="Acrobat Document" r:id="rId4" imgW="5829199" imgH="7543800" progId="AcroExch.Document.DC">
                  <p:embed/>
                  <p:pic>
                    <p:nvPicPr>
                      <p:cNvPr id="0" name=""/>
                      <p:cNvPicPr/>
                      <p:nvPr/>
                    </p:nvPicPr>
                    <p:blipFill>
                      <a:blip r:embed="rId5"/>
                      <a:stretch>
                        <a:fillRect/>
                      </a:stretch>
                    </p:blipFill>
                    <p:spPr>
                      <a:xfrm>
                        <a:off x="38100" y="1465539"/>
                        <a:ext cx="6507390" cy="5392461"/>
                      </a:xfrm>
                      <a:prstGeom prst="rect">
                        <a:avLst/>
                      </a:prstGeom>
                    </p:spPr>
                  </p:pic>
                </p:oleObj>
              </mc:Fallback>
            </mc:AlternateContent>
          </a:graphicData>
        </a:graphic>
      </p:graphicFrame>
      <p:sp>
        <p:nvSpPr>
          <p:cNvPr id="2" name="Title 1"/>
          <p:cNvSpPr>
            <a:spLocks noGrp="1"/>
          </p:cNvSpPr>
          <p:nvPr>
            <p:ph type="title"/>
          </p:nvPr>
        </p:nvSpPr>
        <p:spPr>
          <a:xfrm>
            <a:off x="404586" y="266700"/>
            <a:ext cx="8229600" cy="1143000"/>
          </a:xfrm>
        </p:spPr>
        <p:txBody>
          <a:bodyPr>
            <a:normAutofit fontScale="90000"/>
          </a:bodyPr>
          <a:lstStyle/>
          <a:p>
            <a:pPr algn="l"/>
            <a: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t>Project area  </a:t>
            </a:r>
            <a:b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br>
            <a:r>
              <a:rPr lang="en-US" sz="3600" i="1" dirty="0">
                <a:solidFill>
                  <a:srgbClr val="1690D0"/>
                </a:solidFill>
                <a:latin typeface="Segoe UI" panose="020B0502040204020203" pitchFamily="34" charset="0"/>
                <a:ea typeface="Segoe UI" panose="020B0502040204020203" pitchFamily="34" charset="0"/>
                <a:cs typeface="Segoe UI" panose="020B0502040204020203" pitchFamily="34" charset="0"/>
              </a:rPr>
              <a:t>808 Howell St</a:t>
            </a:r>
          </a:p>
        </p:txBody>
      </p:sp>
      <p:sp>
        <p:nvSpPr>
          <p:cNvPr id="5" name="Slide Number Placeholder 1"/>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032DFC4-9AFA-43AA-AA83-807BD9605BFA}" type="slidenum">
              <a:rPr lang="en-US" sz="1200" smtClean="0"/>
              <a:pPr algn="r">
                <a:defRPr/>
              </a:pPr>
              <a:t>4</a:t>
            </a:fld>
            <a:endParaRPr lang="en-US" sz="1200" dirty="0"/>
          </a:p>
        </p:txBody>
      </p:sp>
      <p:sp>
        <p:nvSpPr>
          <p:cNvPr id="7" name="Content Placeholder 2"/>
          <p:cNvSpPr>
            <a:spLocks noGrp="1"/>
          </p:cNvSpPr>
          <p:nvPr>
            <p:ph idx="1"/>
          </p:nvPr>
        </p:nvSpPr>
        <p:spPr>
          <a:xfrm>
            <a:off x="457200" y="1600200"/>
            <a:ext cx="8229600" cy="4756150"/>
          </a:xfrm>
        </p:spPr>
        <p:txBody>
          <a:bodyPr>
            <a:normAutofit/>
          </a:bodyPr>
          <a:lstStyle/>
          <a:p>
            <a:pPr marL="0" indent="0">
              <a:buNone/>
            </a:pPr>
            <a:endParaRPr lang="en-US" dirty="0">
              <a:latin typeface="Segoe UI Light" panose="020B0502040204020203" pitchFamily="34" charset="0"/>
            </a:endParaRPr>
          </a:p>
          <a:p>
            <a:endParaRPr lang="en-US" dirty="0">
              <a:latin typeface="Segoe UI Light" panose="020B0502040204020203" pitchFamily="34" charset="0"/>
            </a:endParaRPr>
          </a:p>
        </p:txBody>
      </p:sp>
      <p:pic>
        <p:nvPicPr>
          <p:cNvPr id="9" name="Picture 8">
            <a:extLst>
              <a:ext uri="{FF2B5EF4-FFF2-40B4-BE49-F238E27FC236}">
                <a16:creationId xmlns:a16="http://schemas.microsoft.com/office/drawing/2014/main" id="{2CE60387-7955-4EE3-8998-0F12DB9470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686" y="1981200"/>
            <a:ext cx="649029" cy="921215"/>
          </a:xfrm>
          <a:prstGeom prst="rect">
            <a:avLst/>
          </a:prstGeom>
          <a:solidFill>
            <a:srgbClr val="FFFF00"/>
          </a:solidFill>
        </p:spPr>
      </p:pic>
      <p:graphicFrame>
        <p:nvGraphicFramePr>
          <p:cNvPr id="3" name="Object 2">
            <a:extLst>
              <a:ext uri="{FF2B5EF4-FFF2-40B4-BE49-F238E27FC236}">
                <a16:creationId xmlns:a16="http://schemas.microsoft.com/office/drawing/2014/main" id="{09B6D933-6F48-4113-9B14-E6D1D67A9429}"/>
              </a:ext>
            </a:extLst>
          </p:cNvPr>
          <p:cNvGraphicFramePr>
            <a:graphicFrameLocks noChangeAspect="1"/>
          </p:cNvGraphicFramePr>
          <p:nvPr>
            <p:extLst>
              <p:ext uri="{D42A27DB-BD31-4B8C-83A1-F6EECF244321}">
                <p14:modId xmlns:p14="http://schemas.microsoft.com/office/powerpoint/2010/main" val="2532972878"/>
              </p:ext>
            </p:extLst>
          </p:nvPr>
        </p:nvGraphicFramePr>
        <p:xfrm>
          <a:off x="5672238" y="609600"/>
          <a:ext cx="2649438" cy="3429000"/>
        </p:xfrm>
        <a:graphic>
          <a:graphicData uri="http://schemas.openxmlformats.org/presentationml/2006/ole">
            <mc:AlternateContent xmlns:mc="http://schemas.openxmlformats.org/markup-compatibility/2006">
              <mc:Choice xmlns:v="urn:schemas-microsoft-com:vml" Requires="v">
                <p:oleObj spid="_x0000_s1047" name="Acrobat Document" r:id="rId7" imgW="5829199" imgH="7543800" progId="AcroExch.Document.DC">
                  <p:embed/>
                </p:oleObj>
              </mc:Choice>
              <mc:Fallback>
                <p:oleObj name="Acrobat Document" r:id="rId7" imgW="5829199" imgH="7543800" progId="AcroExch.Document.DC">
                  <p:embed/>
                  <p:pic>
                    <p:nvPicPr>
                      <p:cNvPr id="0" name=""/>
                      <p:cNvPicPr/>
                      <p:nvPr/>
                    </p:nvPicPr>
                    <p:blipFill>
                      <a:blip r:embed="rId8"/>
                      <a:stretch>
                        <a:fillRect/>
                      </a:stretch>
                    </p:blipFill>
                    <p:spPr>
                      <a:xfrm>
                        <a:off x="5672238" y="609600"/>
                        <a:ext cx="2649438" cy="3429000"/>
                      </a:xfrm>
                      <a:prstGeom prst="rect">
                        <a:avLst/>
                      </a:prstGeom>
                    </p:spPr>
                  </p:pic>
                </p:oleObj>
              </mc:Fallback>
            </mc:AlternateContent>
          </a:graphicData>
        </a:graphic>
      </p:graphicFrame>
    </p:spTree>
    <p:extLst>
      <p:ext uri="{BB962C8B-B14F-4D97-AF65-F5344CB8AC3E}">
        <p14:creationId xmlns:p14="http://schemas.microsoft.com/office/powerpoint/2010/main" val="1339475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43" y="7257"/>
            <a:ext cx="8229600" cy="1143000"/>
          </a:xfrm>
        </p:spPr>
        <p:txBody>
          <a:bodyPr>
            <a:normAutofit/>
          </a:bodyPr>
          <a:lstStyle/>
          <a:p>
            <a:pPr algn="l">
              <a:spcAft>
                <a:spcPts val="600"/>
              </a:spcAft>
            </a:pPr>
            <a: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t>Term permit process</a:t>
            </a:r>
          </a:p>
        </p:txBody>
      </p:sp>
      <p:sp>
        <p:nvSpPr>
          <p:cNvPr id="5" name="Slide Number Placeholder 1"/>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032DFC4-9AFA-43AA-AA83-807BD9605BFA}" type="slidenum">
              <a:rPr lang="en-US" sz="1200" smtClean="0"/>
              <a:pPr algn="r">
                <a:defRPr/>
              </a:pPr>
              <a:t>5</a:t>
            </a:fld>
            <a:endParaRPr lang="en-US" sz="1200" dirty="0"/>
          </a:p>
        </p:txBody>
      </p:sp>
      <p:sp>
        <p:nvSpPr>
          <p:cNvPr id="7" name="Content Placeholder 2"/>
          <p:cNvSpPr>
            <a:spLocks noGrp="1"/>
          </p:cNvSpPr>
          <p:nvPr>
            <p:ph idx="1"/>
          </p:nvPr>
        </p:nvSpPr>
        <p:spPr>
          <a:xfrm>
            <a:off x="381000" y="1150257"/>
            <a:ext cx="7848600" cy="5029200"/>
          </a:xfrm>
        </p:spPr>
        <p:txBody>
          <a:bodyPr>
            <a:normAutofit fontScale="92500" lnSpcReduction="20000"/>
          </a:bodyPr>
          <a:lstStyle/>
          <a:p>
            <a:pPr marL="0" indent="0">
              <a:buNone/>
            </a:pPr>
            <a:r>
              <a:rPr lang="en-US" dirty="0">
                <a:latin typeface="Segoe UI Light" panose="020B0502040204020203" pitchFamily="34" charset="0"/>
              </a:rPr>
              <a:t> </a:t>
            </a:r>
            <a:endParaRPr lang="en-US" sz="2200" dirty="0">
              <a:latin typeface="Segoe UI Light" panose="020B0502040204020203" pitchFamily="34" charset="0"/>
            </a:endParaRPr>
          </a:p>
          <a:p>
            <a:pPr marL="857250" lvl="1" indent="-457200">
              <a:buBlip>
                <a:blip r:embed="rId3">
                  <a:extLst>
                    <a:ext uri="{837473B0-CC2E-450A-ABE3-18F120FF3D39}">
                      <a1611:picAttrSrcUrl xmlns:a1611="http://schemas.microsoft.com/office/drawing/2016/11/main" r:id="rId4"/>
                    </a:ext>
                  </a:extLst>
                </a:blip>
              </a:buBlip>
            </a:pPr>
            <a:r>
              <a:rPr lang="en-US" sz="2800" dirty="0">
                <a:latin typeface="Segoe UI Light" panose="020B0502040204020203" pitchFamily="34" charset="0"/>
              </a:rPr>
              <a:t>Step 1: Resolution</a:t>
            </a:r>
          </a:p>
          <a:p>
            <a:pPr marL="400050" lvl="1" indent="0">
              <a:buNone/>
            </a:pPr>
            <a:r>
              <a:rPr lang="en-US" sz="2800" dirty="0">
                <a:latin typeface="Segoe UI Light" panose="020B0502040204020203" pitchFamily="34" charset="0"/>
              </a:rPr>
              <a:t>	Adoption of the resolution provides conceptual 	approval for the private use in the right-of-way, 	subject to the terms and conditions to be 	established in the term permit ordinance</a:t>
            </a:r>
          </a:p>
          <a:p>
            <a:pPr marL="400050" lvl="1" indent="0">
              <a:buNone/>
            </a:pPr>
            <a:endParaRPr lang="en-US" sz="2800" dirty="0">
              <a:latin typeface="Segoe UI Light" panose="020B0502040204020203" pitchFamily="34" charset="0"/>
            </a:endParaRPr>
          </a:p>
          <a:p>
            <a:pPr marL="857250" lvl="1" indent="-457200">
              <a:buBlip>
                <a:blip r:embed="rId5"/>
              </a:buBlip>
            </a:pPr>
            <a:r>
              <a:rPr lang="en-US" sz="2800" dirty="0">
                <a:latin typeface="Segoe UI Light" panose="020B0502040204020203" pitchFamily="34" charset="0"/>
              </a:rPr>
              <a:t>Step 2:  Ordinance</a:t>
            </a:r>
          </a:p>
          <a:p>
            <a:pPr marL="400050" lvl="1" indent="0">
              <a:buNone/>
            </a:pPr>
            <a:r>
              <a:rPr lang="en-US" sz="2800" dirty="0">
                <a:latin typeface="Segoe UI Light" panose="020B0502040204020203" pitchFamily="34" charset="0"/>
              </a:rPr>
              <a:t>	Passage of the ordinance details the terms and 	conditions of the permit, including annual fee, 	maintenance obligations, indemnification, 	insurance, and </a:t>
            </a:r>
            <a:r>
              <a:rPr lang="en-US" sz="2800">
                <a:latin typeface="Segoe UI Light" panose="020B0502040204020203" pitchFamily="34" charset="0"/>
              </a:rPr>
              <a:t>bond requirements</a:t>
            </a:r>
            <a:endParaRPr lang="en-US" sz="2800" dirty="0">
              <a:latin typeface="Segoe UI Light" panose="020B0502040204020203" pitchFamily="34" charset="0"/>
            </a:endParaRPr>
          </a:p>
          <a:p>
            <a:pPr marL="400050" lvl="1" indent="0">
              <a:buNone/>
            </a:pPr>
            <a:r>
              <a:rPr lang="en-US" sz="2800" dirty="0">
                <a:latin typeface="Segoe UI Light" panose="020B0502040204020203" pitchFamily="34" charset="0"/>
              </a:rPr>
              <a:t>	</a:t>
            </a:r>
          </a:p>
          <a:p>
            <a:pPr lvl="1" indent="-342900">
              <a:buFont typeface="Arial" panose="020B0604020202020204" pitchFamily="34" charset="0"/>
              <a:buChar char="•"/>
            </a:pPr>
            <a:endParaRPr lang="en-US" sz="2800" dirty="0">
              <a:latin typeface="Segoe UI Light" panose="020B0502040204020203" pitchFamily="34" charset="0"/>
            </a:endParaRPr>
          </a:p>
          <a:p>
            <a:pPr marL="400050" lvl="1" indent="0">
              <a:buNone/>
            </a:pPr>
            <a:endParaRPr lang="en-US" sz="2800" dirty="0">
              <a:latin typeface="Segoe UI Light" panose="020B0502040204020203" pitchFamily="34" charset="0"/>
            </a:endParaRPr>
          </a:p>
          <a:p>
            <a:pPr marL="400050" lvl="1" indent="0">
              <a:buNone/>
            </a:pPr>
            <a:endParaRPr lang="en-US" sz="2800" dirty="0">
              <a:latin typeface="Segoe UI Light" panose="020B0502040204020203" pitchFamily="34" charset="0"/>
            </a:endParaRPr>
          </a:p>
          <a:p>
            <a:pPr marL="400050" lvl="1" indent="0">
              <a:buNone/>
            </a:pPr>
            <a:endParaRPr lang="en-US" sz="2200" dirty="0">
              <a:latin typeface="Segoe UI Light" panose="020B0502040204020203" pitchFamily="34" charset="0"/>
            </a:endParaRPr>
          </a:p>
          <a:p>
            <a:pPr marL="400050" lvl="1" indent="0">
              <a:buNone/>
            </a:pPr>
            <a:endParaRPr lang="en-US" sz="2200" dirty="0">
              <a:latin typeface="Segoe UI Light" panose="020B0502040204020203" pitchFamily="34" charset="0"/>
            </a:endParaRPr>
          </a:p>
        </p:txBody>
      </p:sp>
    </p:spTree>
    <p:extLst>
      <p:ext uri="{BB962C8B-B14F-4D97-AF65-F5344CB8AC3E}">
        <p14:creationId xmlns:p14="http://schemas.microsoft.com/office/powerpoint/2010/main" val="81156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43" y="7257"/>
            <a:ext cx="8229600" cy="1143000"/>
          </a:xfrm>
        </p:spPr>
        <p:txBody>
          <a:bodyPr>
            <a:normAutofit/>
          </a:bodyPr>
          <a:lstStyle/>
          <a:p>
            <a:pPr algn="l">
              <a:spcAft>
                <a:spcPts val="600"/>
              </a:spcAft>
            </a:pPr>
            <a: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t>Requested Action</a:t>
            </a:r>
          </a:p>
        </p:txBody>
      </p:sp>
      <p:sp>
        <p:nvSpPr>
          <p:cNvPr id="5" name="Slide Number Placeholder 1"/>
          <p:cNvSpPr txBox="1">
            <a:spLocks/>
          </p:cNvSpPr>
          <p:nvPr/>
        </p:nvSpPr>
        <p:spPr>
          <a:xfrm>
            <a:off x="6553200" y="635635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032DFC4-9AFA-43AA-AA83-807BD9605BFA}" type="slidenum">
              <a:rPr lang="en-US" sz="1200" smtClean="0"/>
              <a:pPr algn="r">
                <a:defRPr/>
              </a:pPr>
              <a:t>6</a:t>
            </a:fld>
            <a:endParaRPr lang="en-US" sz="1200" dirty="0"/>
          </a:p>
        </p:txBody>
      </p:sp>
      <p:sp>
        <p:nvSpPr>
          <p:cNvPr id="7" name="Content Placeholder 2"/>
          <p:cNvSpPr>
            <a:spLocks noGrp="1"/>
          </p:cNvSpPr>
          <p:nvPr>
            <p:ph idx="1"/>
          </p:nvPr>
        </p:nvSpPr>
        <p:spPr>
          <a:xfrm>
            <a:off x="381000" y="1150257"/>
            <a:ext cx="7848600" cy="5029200"/>
          </a:xfrm>
        </p:spPr>
        <p:txBody>
          <a:bodyPr>
            <a:normAutofit/>
          </a:bodyPr>
          <a:lstStyle/>
          <a:p>
            <a:pPr marL="0" indent="0">
              <a:buNone/>
            </a:pPr>
            <a:r>
              <a:rPr lang="en-US" dirty="0">
                <a:latin typeface="Segoe UI Light" panose="020B0502040204020203" pitchFamily="34" charset="0"/>
              </a:rPr>
              <a:t> </a:t>
            </a:r>
            <a:endParaRPr lang="en-US" sz="2200" dirty="0">
              <a:latin typeface="Segoe UI Light" panose="020B0502040204020203" pitchFamily="34" charset="0"/>
            </a:endParaRPr>
          </a:p>
          <a:p>
            <a:pPr marL="857250" lvl="1" indent="-457200">
              <a:buFont typeface="Arial" panose="020B0604020202020204" pitchFamily="34" charset="0"/>
              <a:buChar char="•"/>
            </a:pPr>
            <a:r>
              <a:rPr lang="en-US" sz="2800" dirty="0">
                <a:latin typeface="Segoe UI Light" panose="020B0502040204020203" pitchFamily="34" charset="0"/>
              </a:rPr>
              <a:t>SDOT is seeking City Council approval of this legislation which conceptually approves of the proposed installation in the right-of-way.</a:t>
            </a:r>
          </a:p>
          <a:p>
            <a:pPr marL="857250" lvl="1" indent="-457200">
              <a:buFont typeface="Arial" panose="020B0604020202020204" pitchFamily="34" charset="0"/>
              <a:buChar char="•"/>
            </a:pPr>
            <a:endParaRPr lang="en-US" sz="2800" dirty="0">
              <a:latin typeface="Segoe UI Light" panose="020B0502040204020203" pitchFamily="34" charset="0"/>
            </a:endParaRPr>
          </a:p>
          <a:p>
            <a:pPr marL="857250" lvl="1" indent="-457200">
              <a:buFont typeface="Arial" panose="020B0604020202020204" pitchFamily="34" charset="0"/>
              <a:buChar char="•"/>
            </a:pPr>
            <a:r>
              <a:rPr lang="en-US" sz="2800" dirty="0">
                <a:latin typeface="Segoe UI Light" panose="020B0502040204020203" pitchFamily="34" charset="0"/>
              </a:rPr>
              <a:t>Following the adoption of the resolution, SDOT will work with HT Seattle Owner, LLC on the terms and conditions of the ordinance to be transmitted in Q1 2018 for City Council consideration.</a:t>
            </a:r>
          </a:p>
          <a:p>
            <a:pPr lvl="1" indent="-342900">
              <a:buFont typeface="Arial" panose="020B0604020202020204" pitchFamily="34" charset="0"/>
              <a:buChar char="•"/>
            </a:pPr>
            <a:endParaRPr lang="en-US" sz="2800" dirty="0">
              <a:latin typeface="Segoe UI Light" panose="020B0502040204020203" pitchFamily="34" charset="0"/>
            </a:endParaRPr>
          </a:p>
          <a:p>
            <a:pPr marL="400050" lvl="1" indent="0">
              <a:buNone/>
            </a:pPr>
            <a:endParaRPr lang="en-US" sz="2800" dirty="0">
              <a:latin typeface="Segoe UI Light" panose="020B0502040204020203" pitchFamily="34" charset="0"/>
            </a:endParaRPr>
          </a:p>
          <a:p>
            <a:pPr marL="400050" lvl="1" indent="0">
              <a:buNone/>
            </a:pPr>
            <a:endParaRPr lang="en-US" sz="2800" dirty="0">
              <a:latin typeface="Segoe UI Light" panose="020B0502040204020203" pitchFamily="34" charset="0"/>
            </a:endParaRPr>
          </a:p>
          <a:p>
            <a:pPr marL="400050" lvl="1" indent="0">
              <a:buNone/>
            </a:pPr>
            <a:endParaRPr lang="en-US" sz="2200" dirty="0">
              <a:latin typeface="Segoe UI Light" panose="020B0502040204020203" pitchFamily="34" charset="0"/>
            </a:endParaRPr>
          </a:p>
          <a:p>
            <a:pPr marL="400050" lvl="1" indent="0">
              <a:buNone/>
            </a:pPr>
            <a:endParaRPr lang="en-US" sz="2200" dirty="0">
              <a:latin typeface="Segoe UI Light" panose="020B0502040204020203" pitchFamily="34" charset="0"/>
            </a:endParaRPr>
          </a:p>
        </p:txBody>
      </p:sp>
    </p:spTree>
    <p:extLst>
      <p:ext uri="{BB962C8B-B14F-4D97-AF65-F5344CB8AC3E}">
        <p14:creationId xmlns:p14="http://schemas.microsoft.com/office/powerpoint/2010/main" val="604429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srgbClr val="1690D0"/>
                </a:solidFill>
                <a:latin typeface="Segoe UI" panose="020B0502040204020203" pitchFamily="34" charset="0"/>
                <a:ea typeface="Segoe UI" panose="020B0502040204020203" pitchFamily="34" charset="0"/>
                <a:cs typeface="Segoe UI" panose="020B0502040204020203" pitchFamily="34" charset="0"/>
              </a:rPr>
              <a:t>Questions?</a:t>
            </a:r>
          </a:p>
        </p:txBody>
      </p:sp>
      <p:sp>
        <p:nvSpPr>
          <p:cNvPr id="3" name="Content Placeholder 2"/>
          <p:cNvSpPr>
            <a:spLocks noGrp="1"/>
          </p:cNvSpPr>
          <p:nvPr>
            <p:ph idx="1"/>
          </p:nvPr>
        </p:nvSpPr>
        <p:spPr>
          <a:xfrm>
            <a:off x="152400" y="1828800"/>
            <a:ext cx="8839200" cy="1376855"/>
          </a:xfrm>
        </p:spPr>
        <p:txBody>
          <a:bodyPr/>
          <a:lstStyle/>
          <a:p>
            <a:pPr marL="0" indent="0" algn="ctr">
              <a:buNone/>
            </a:pPr>
            <a:r>
              <a:rPr lang="en-US" dirty="0">
                <a:latin typeface="Segoe UI Light" panose="020B0502040204020203" pitchFamily="34" charset="0"/>
                <a:ea typeface="Kozuka Gothic Pro L" pitchFamily="34" charset="-128"/>
              </a:rPr>
              <a:t>Amy.Gray@seattle.gov | (206)-386-4638</a:t>
            </a:r>
            <a:endParaRPr lang="en-US" sz="2800" dirty="0">
              <a:latin typeface="Segoe UI Light" panose="020B0502040204020203" pitchFamily="34" charset="0"/>
              <a:ea typeface="Kozuka Gothic Pro L" pitchFamily="34" charset="-128"/>
            </a:endParaRPr>
          </a:p>
        </p:txBody>
      </p:sp>
      <p:sp>
        <p:nvSpPr>
          <p:cNvPr id="5" name="Content Placeholder 2"/>
          <p:cNvSpPr txBox="1">
            <a:spLocks/>
          </p:cNvSpPr>
          <p:nvPr/>
        </p:nvSpPr>
        <p:spPr>
          <a:xfrm>
            <a:off x="0" y="3429001"/>
            <a:ext cx="9143999" cy="685799"/>
          </a:xfrm>
          <a:prstGeom prst="rect">
            <a:avLst/>
          </a:prstGeom>
          <a:solidFill>
            <a:srgbClr val="1690D0"/>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chemeClr val="bg1"/>
                </a:solidFill>
                <a:latin typeface="Segoe UI Light" panose="020B0502040204020203" pitchFamily="34" charset="0"/>
                <a:ea typeface="Kozuka Gothic Pro L" pitchFamily="34" charset="-128"/>
              </a:rPr>
              <a:t>www.seattle.gov/transportation</a:t>
            </a:r>
          </a:p>
        </p:txBody>
      </p:sp>
      <p:pic>
        <p:nvPicPr>
          <p:cNvPr id="8" name="Picture 2" descr="http://centralctpost.files.wordpress.com/2013/10/twitter-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4489414"/>
            <a:ext cx="768386" cy="7683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www.msjc.edu/StudentServices/StudentGovernmentAssociation/District%20Committees%2020112012/facebook_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4529" y="4504708"/>
            <a:ext cx="717453" cy="7174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http://philipgoddardphotography.co.uk/wp-content/uploads/2013/12/logo-flick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0708" y="4500537"/>
            <a:ext cx="721623" cy="7216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http://www.ceministries.org/Images/content/1847/627948.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6886" y="4514880"/>
            <a:ext cx="717452" cy="7174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7"/>
          <a:stretch>
            <a:fillRect/>
          </a:stretch>
        </p:blipFill>
        <p:spPr>
          <a:xfrm>
            <a:off x="5943600" y="5468578"/>
            <a:ext cx="3334801" cy="1518036"/>
          </a:xfrm>
          <a:prstGeom prst="rect">
            <a:avLst/>
          </a:prstGeom>
        </p:spPr>
      </p:pic>
    </p:spTree>
    <p:extLst>
      <p:ext uri="{BB962C8B-B14F-4D97-AF65-F5344CB8AC3E}">
        <p14:creationId xmlns:p14="http://schemas.microsoft.com/office/powerpoint/2010/main" val="893327503"/>
      </p:ext>
    </p:extLst>
  </p:cSld>
  <p:clrMapOvr>
    <a:masterClrMapping/>
  </p:clrMapOvr>
</p:sld>
</file>

<file path=ppt/theme/theme1.xml><?xml version="1.0" encoding="utf-8"?>
<a:theme xmlns:a="http://schemas.openxmlformats.org/drawingml/2006/main" name="Office Theme">
  <a:themeElements>
    <a:clrScheme name="Move Seattle">
      <a:dk1>
        <a:srgbClr val="000000"/>
      </a:dk1>
      <a:lt1>
        <a:sysClr val="window" lastClr="FFFFFF"/>
      </a:lt1>
      <a:dk2>
        <a:srgbClr val="000000"/>
      </a:dk2>
      <a:lt2>
        <a:srgbClr val="E1D91E"/>
      </a:lt2>
      <a:accent1>
        <a:srgbClr val="1690D0"/>
      </a:accent1>
      <a:accent2>
        <a:srgbClr val="E1D91E"/>
      </a:accent2>
      <a:accent3>
        <a:srgbClr val="00A85D"/>
      </a:accent3>
      <a:accent4>
        <a:srgbClr val="492F92"/>
      </a:accent4>
      <a:accent5>
        <a:srgbClr val="FF6C2C"/>
      </a:accent5>
      <a:accent6>
        <a:srgbClr val="808284"/>
      </a:accent6>
      <a:hlink>
        <a:srgbClr val="0000FF"/>
      </a:hlink>
      <a:folHlink>
        <a:srgbClr val="800080"/>
      </a:folHlink>
    </a:clrScheme>
    <a:fontScheme name="Custom 1">
      <a:majorFont>
        <a:latin typeface="Segoe UI"/>
        <a:ea typeface=""/>
        <a:cs typeface=""/>
      </a:majorFont>
      <a:minorFont>
        <a:latin typeface="Segoe U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Props1.xml><?xml version="1.0" encoding="utf-8"?>
<ds:datastoreItem xmlns:ds="http://schemas.openxmlformats.org/officeDocument/2006/customXml" ds:itemID="{5E3BF260-1E11-4785-96D5-08C1711680BC}"/>
</file>

<file path=customXml/itemProps2.xml><?xml version="1.0" encoding="utf-8"?>
<ds:datastoreItem xmlns:ds="http://schemas.openxmlformats.org/officeDocument/2006/customXml" ds:itemID="{0F6D08B2-6640-498D-BE97-771F77C6E1DE}"/>
</file>

<file path=customXml/itemProps3.xml><?xml version="1.0" encoding="utf-8"?>
<ds:datastoreItem xmlns:ds="http://schemas.openxmlformats.org/officeDocument/2006/customXml" ds:itemID="{847AB60C-9BAA-49CB-9E6D-EEA7B7CF7E1D}"/>
</file>

<file path=docProps/app.xml><?xml version="1.0" encoding="utf-8"?>
<Properties xmlns="http://schemas.openxmlformats.org/officeDocument/2006/extended-properties" xmlns:vt="http://schemas.openxmlformats.org/officeDocument/2006/docPropsVTypes">
  <TotalTime>2300</TotalTime>
  <Words>253</Words>
  <Application>Microsoft Office PowerPoint</Application>
  <PresentationFormat>On-screen Show (4:3)</PresentationFormat>
  <Paragraphs>65</Paragraphs>
  <Slides>7</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4" baseType="lpstr">
      <vt:lpstr>Arial</vt:lpstr>
      <vt:lpstr>Calibri</vt:lpstr>
      <vt:lpstr>Kozuka Gothic Pro L</vt:lpstr>
      <vt:lpstr>Segoe UI</vt:lpstr>
      <vt:lpstr>Segoe UI Light</vt:lpstr>
      <vt:lpstr>Office Theme</vt:lpstr>
      <vt:lpstr>Acrobat Document</vt:lpstr>
      <vt:lpstr>HT Seattle Owner, LLC Pedestrian Tunnels Term Permit</vt:lpstr>
      <vt:lpstr>Our mission, vision, and core values</vt:lpstr>
      <vt:lpstr>Proposal</vt:lpstr>
      <vt:lpstr>Project area   808 Howell St</vt:lpstr>
      <vt:lpstr>Term permit process</vt:lpstr>
      <vt:lpstr>Requested Action</vt:lpstr>
      <vt:lpstr>Questions?</vt:lpstr>
    </vt:vector>
  </TitlesOfParts>
  <Company>City of Seattle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Presentation Title Insert Subtitle, If Needed</dc:title>
  <dc:creator>Schwartz, Allison</dc:creator>
  <cp:lastModifiedBy>Gray, Amy</cp:lastModifiedBy>
  <cp:revision>94</cp:revision>
  <cp:lastPrinted>2017-05-16T16:34:23Z</cp:lastPrinted>
  <dcterms:created xsi:type="dcterms:W3CDTF">2014-01-29T22:35:29Z</dcterms:created>
  <dcterms:modified xsi:type="dcterms:W3CDTF">2018-01-16T16:27:41Z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EuLoaderVersion">
    <vt:r8>1</vt:r8>
  </property>
  <property fmtid="{D5CDD505-2E9C-101B-9397-08002B2CF9AE}" pid="4" name="EuJurisdiction">
    <vt:lpwstr>US-WA-SEA</vt:lpwstr>
  </property>
  <property fmtid="{D5CDD505-2E9C-101B-9397-08002B2CF9AE}" pid="5" name="EuSourceUrl">
    <vt:lpwstr>https://legistar2.granicus.com/seattle/attachments/51820b06-862b-4546-8902-8a1486041e8d.pptx</vt:lpwstr>
  </property>
  <property fmtid="{D5CDD505-2E9C-101B-9397-08002B2CF9AE}" pid="6" name="EuExternalId">
    <vt:lpwstr>sea|6443|attachment|15520</vt:lpwstr>
  </property>
</Properties>
</file>