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1.xml" ContentType="application/vnd.openxmlformats-officedocument.theme+xml"/>
  <Override PartName="/ppt/commentAuthors.xml" ContentType="application/vnd.openxmlformats-officedocument.presentationml.commentAuthors+xml"/>
  <Override PartName="/ppt/notesMasters/notesMaster1.xml" ContentType="application/vnd.openxmlformats-officedocument.presentationml.notesMaster+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72" r:id="rId1"/>
  </p:sldMasterIdLst>
  <p:notesMasterIdLst>
    <p:notesMasterId r:id="rId13"/>
  </p:notesMasterIdLst>
  <p:sldIdLst>
    <p:sldId id="270" r:id="rId2"/>
    <p:sldId id="308" r:id="rId3"/>
    <p:sldId id="324" r:id="rId4"/>
    <p:sldId id="325" r:id="rId5"/>
    <p:sldId id="326" r:id="rId6"/>
    <p:sldId id="327" r:id="rId7"/>
    <p:sldId id="328" r:id="rId8"/>
    <p:sldId id="329" r:id="rId9"/>
    <p:sldId id="330" r:id="rId10"/>
    <p:sldId id="331" r:id="rId11"/>
    <p:sldId id="293" r:id="rId12"/>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tzliff, Traci" initials="RT" lastIdx="1" clrIdx="0">
    <p:extLst>
      <p:ext uri="{19B8F6BF-5375-455C-9EA6-DF929625EA0E}">
        <p15:presenceInfo xmlns:p15="http://schemas.microsoft.com/office/powerpoint/2012/main" userId="S-1-5-21-1005559283-1549754204-3747669754-1869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83158" autoAdjust="0"/>
  </p:normalViewPr>
  <p:slideViewPr>
    <p:cSldViewPr snapToGrid="0">
      <p:cViewPr varScale="1">
        <p:scale>
          <a:sx n="99" d="100"/>
          <a:sy n="99" d="100"/>
        </p:scale>
        <p:origin x="918" y="84"/>
      </p:cViewPr>
      <p:guideLst>
        <p:guide orient="horz" pos="2160"/>
        <p:guide pos="3840"/>
      </p:guideLst>
    </p:cSldViewPr>
  </p:slideViewPr>
  <p:outlineViewPr>
    <p:cViewPr>
      <p:scale>
        <a:sx n="33" d="100"/>
        <a:sy n="33" d="100"/>
      </p:scale>
      <p:origin x="0" y="-2646"/>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6" d="100"/>
          <a:sy n="86" d="100"/>
        </p:scale>
        <p:origin x="3102"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AE36A827-788A-4D63-801C-D8EC5B593784}" type="datetimeFigureOut">
              <a:rPr lang="en-US" smtClean="0"/>
              <a:t>4/15/2019</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5D38DD3-E614-48B6-8B7D-7FA5DD12B429}" type="slidenum">
              <a:rPr lang="en-US" smtClean="0"/>
              <a:t>‹#›</a:t>
            </a:fld>
            <a:endParaRPr lang="en-US"/>
          </a:p>
        </p:txBody>
      </p:sp>
    </p:spTree>
    <p:extLst>
      <p:ext uri="{BB962C8B-B14F-4D97-AF65-F5344CB8AC3E}">
        <p14:creationId xmlns:p14="http://schemas.microsoft.com/office/powerpoint/2010/main" val="3397762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CD013DE6-4B73-414E-825E-4E6814C7A5F0}" type="slidenum">
              <a:rPr lang="en-US" smtClean="0"/>
              <a:t>0</a:t>
            </a:fld>
            <a:endParaRPr lang="en-US"/>
          </a:p>
        </p:txBody>
      </p:sp>
    </p:spTree>
    <p:extLst>
      <p:ext uri="{BB962C8B-B14F-4D97-AF65-F5344CB8AC3E}">
        <p14:creationId xmlns:p14="http://schemas.microsoft.com/office/powerpoint/2010/main" val="530033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10"/>
          </p:nvPr>
        </p:nvSpPr>
        <p:spPr/>
        <p:txBody>
          <a:bodyPr/>
          <a:lstStyle/>
          <a:p>
            <a:fld id="{A5D38DD3-E614-48B6-8B7D-7FA5DD12B429}" type="slidenum">
              <a:rPr lang="en-US" smtClean="0"/>
              <a:t>1</a:t>
            </a:fld>
            <a:endParaRPr lang="en-US"/>
          </a:p>
        </p:txBody>
      </p:sp>
    </p:spTree>
    <p:extLst>
      <p:ext uri="{BB962C8B-B14F-4D97-AF65-F5344CB8AC3E}">
        <p14:creationId xmlns:p14="http://schemas.microsoft.com/office/powerpoint/2010/main" val="38757087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10"/>
          </p:nvPr>
        </p:nvSpPr>
        <p:spPr/>
        <p:txBody>
          <a:bodyPr/>
          <a:lstStyle/>
          <a:p>
            <a:fld id="{A5D38DD3-E614-48B6-8B7D-7FA5DD12B429}" type="slidenum">
              <a:rPr lang="en-US" smtClean="0"/>
              <a:t>2</a:t>
            </a:fld>
            <a:endParaRPr lang="en-US"/>
          </a:p>
        </p:txBody>
      </p:sp>
    </p:spTree>
    <p:extLst>
      <p:ext uri="{BB962C8B-B14F-4D97-AF65-F5344CB8AC3E}">
        <p14:creationId xmlns:p14="http://schemas.microsoft.com/office/powerpoint/2010/main" val="1285826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10"/>
          </p:nvPr>
        </p:nvSpPr>
        <p:spPr/>
        <p:txBody>
          <a:bodyPr/>
          <a:lstStyle/>
          <a:p>
            <a:fld id="{A5D38DD3-E614-48B6-8B7D-7FA5DD12B429}" type="slidenum">
              <a:rPr lang="en-US" smtClean="0"/>
              <a:t>3</a:t>
            </a:fld>
            <a:endParaRPr lang="en-US"/>
          </a:p>
        </p:txBody>
      </p:sp>
    </p:spTree>
    <p:extLst>
      <p:ext uri="{BB962C8B-B14F-4D97-AF65-F5344CB8AC3E}">
        <p14:creationId xmlns:p14="http://schemas.microsoft.com/office/powerpoint/2010/main" val="2568823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10"/>
          </p:nvPr>
        </p:nvSpPr>
        <p:spPr/>
        <p:txBody>
          <a:bodyPr/>
          <a:lstStyle/>
          <a:p>
            <a:fld id="{A5D38DD3-E614-48B6-8B7D-7FA5DD12B429}" type="slidenum">
              <a:rPr lang="en-US" smtClean="0"/>
              <a:t>4</a:t>
            </a:fld>
            <a:endParaRPr lang="en-US"/>
          </a:p>
        </p:txBody>
      </p:sp>
    </p:spTree>
    <p:extLst>
      <p:ext uri="{BB962C8B-B14F-4D97-AF65-F5344CB8AC3E}">
        <p14:creationId xmlns:p14="http://schemas.microsoft.com/office/powerpoint/2010/main" val="716929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10"/>
          </p:nvPr>
        </p:nvSpPr>
        <p:spPr/>
        <p:txBody>
          <a:bodyPr/>
          <a:lstStyle/>
          <a:p>
            <a:fld id="{A5D38DD3-E614-48B6-8B7D-7FA5DD12B429}" type="slidenum">
              <a:rPr lang="en-US" smtClean="0"/>
              <a:t>5</a:t>
            </a:fld>
            <a:endParaRPr lang="en-US"/>
          </a:p>
        </p:txBody>
      </p:sp>
    </p:spTree>
    <p:extLst>
      <p:ext uri="{BB962C8B-B14F-4D97-AF65-F5344CB8AC3E}">
        <p14:creationId xmlns:p14="http://schemas.microsoft.com/office/powerpoint/2010/main" val="3884694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10"/>
          </p:nvPr>
        </p:nvSpPr>
        <p:spPr/>
        <p:txBody>
          <a:bodyPr/>
          <a:lstStyle/>
          <a:p>
            <a:fld id="{A5D38DD3-E614-48B6-8B7D-7FA5DD12B429}" type="slidenum">
              <a:rPr lang="en-US" smtClean="0"/>
              <a:t>6</a:t>
            </a:fld>
            <a:endParaRPr lang="en-US"/>
          </a:p>
        </p:txBody>
      </p:sp>
    </p:spTree>
    <p:extLst>
      <p:ext uri="{BB962C8B-B14F-4D97-AF65-F5344CB8AC3E}">
        <p14:creationId xmlns:p14="http://schemas.microsoft.com/office/powerpoint/2010/main" val="40357310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10"/>
          </p:nvPr>
        </p:nvSpPr>
        <p:spPr/>
        <p:txBody>
          <a:bodyPr/>
          <a:lstStyle/>
          <a:p>
            <a:fld id="{A5D38DD3-E614-48B6-8B7D-7FA5DD12B429}" type="slidenum">
              <a:rPr lang="en-US" smtClean="0"/>
              <a:t>7</a:t>
            </a:fld>
            <a:endParaRPr lang="en-US"/>
          </a:p>
        </p:txBody>
      </p:sp>
    </p:spTree>
    <p:extLst>
      <p:ext uri="{BB962C8B-B14F-4D97-AF65-F5344CB8AC3E}">
        <p14:creationId xmlns:p14="http://schemas.microsoft.com/office/powerpoint/2010/main" val="16295471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10"/>
          </p:nvPr>
        </p:nvSpPr>
        <p:spPr/>
        <p:txBody>
          <a:bodyPr/>
          <a:lstStyle/>
          <a:p>
            <a:fld id="{A5D38DD3-E614-48B6-8B7D-7FA5DD12B429}" type="slidenum">
              <a:rPr lang="en-US" smtClean="0"/>
              <a:t>8</a:t>
            </a:fld>
            <a:endParaRPr lang="en-US"/>
          </a:p>
        </p:txBody>
      </p:sp>
    </p:spTree>
    <p:extLst>
      <p:ext uri="{BB962C8B-B14F-4D97-AF65-F5344CB8AC3E}">
        <p14:creationId xmlns:p14="http://schemas.microsoft.com/office/powerpoint/2010/main" val="21303478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10"/>
          </p:nvPr>
        </p:nvSpPr>
        <p:spPr/>
        <p:txBody>
          <a:bodyPr/>
          <a:lstStyle/>
          <a:p>
            <a:fld id="{A5D38DD3-E614-48B6-8B7D-7FA5DD12B429}" type="slidenum">
              <a:rPr lang="en-US" smtClean="0"/>
              <a:t>9</a:t>
            </a:fld>
            <a:endParaRPr lang="en-US"/>
          </a:p>
        </p:txBody>
      </p:sp>
    </p:spTree>
    <p:extLst>
      <p:ext uri="{BB962C8B-B14F-4D97-AF65-F5344CB8AC3E}">
        <p14:creationId xmlns:p14="http://schemas.microsoft.com/office/powerpoint/2010/main" val="31426381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D38DD3-E614-48B6-8B7D-7FA5DD12B429}" type="slidenum">
              <a:rPr lang="en-US" smtClean="0"/>
              <a:t>10</a:t>
            </a:fld>
            <a:endParaRPr lang="en-US"/>
          </a:p>
        </p:txBody>
      </p:sp>
    </p:spTree>
    <p:extLst>
      <p:ext uri="{BB962C8B-B14F-4D97-AF65-F5344CB8AC3E}">
        <p14:creationId xmlns:p14="http://schemas.microsoft.com/office/powerpoint/2010/main" val="37408087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EF30493-1D0E-4A99-A630-872F68A823E3}" type="datetime1">
              <a:rPr lang="en-US" smtClean="0"/>
              <a:t>4/15/2019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9CB5B1-55C6-405B-AA1D-4FC0652A0BD2}"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0146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880890"/>
          </a:xfrm>
        </p:spPr>
        <p:txBody>
          <a:bodyPr/>
          <a:lstStyle/>
          <a:p>
            <a:r>
              <a:rPr lang="en-US" dirty="0"/>
              <a:t>Click to edit Master title style</a:t>
            </a:r>
          </a:p>
        </p:txBody>
      </p:sp>
      <p:sp>
        <p:nvSpPr>
          <p:cNvPr id="3" name="Content Placeholder 2"/>
          <p:cNvSpPr>
            <a:spLocks noGrp="1"/>
          </p:cNvSpPr>
          <p:nvPr>
            <p:ph idx="1"/>
          </p:nvPr>
        </p:nvSpPr>
        <p:spPr>
          <a:xfrm>
            <a:off x="1097280" y="1845734"/>
            <a:ext cx="10058400" cy="402336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E924A8C-17DE-476C-9C04-B55C724DFEE0}" type="datetime1">
              <a:rPr lang="en-US" smtClean="0"/>
              <a:t>4/15/2019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9CB5B1-55C6-405B-AA1D-4FC0652A0BD2}" type="slidenum">
              <a:rPr lang="en-US" smtClean="0"/>
              <a:t>‹#›</a:t>
            </a:fld>
            <a:endParaRPr lang="en-US" dirty="0"/>
          </a:p>
        </p:txBody>
      </p:sp>
    </p:spTree>
    <p:extLst>
      <p:ext uri="{BB962C8B-B14F-4D97-AF65-F5344CB8AC3E}">
        <p14:creationId xmlns:p14="http://schemas.microsoft.com/office/powerpoint/2010/main" val="1028369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714BAC9-203C-4C43-9FDD-3C8A080454BB}" type="datetime1">
              <a:rPr lang="en-US" smtClean="0"/>
              <a:t>4/15/2019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9CB5B1-55C6-405B-AA1D-4FC0652A0BD2}"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3158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86A41A-AA8F-4447-AD6D-7F3DEB2443ED}" type="datetime1">
              <a:rPr lang="en-US" smtClean="0"/>
              <a:t>4/15/2019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29CB5B1-55C6-405B-AA1D-4FC0652A0BD2}" type="slidenum">
              <a:rPr lang="en-US" smtClean="0"/>
              <a:t>‹#›</a:t>
            </a:fld>
            <a:endParaRPr lang="en-US" dirty="0"/>
          </a:p>
        </p:txBody>
      </p:sp>
    </p:spTree>
    <p:extLst>
      <p:ext uri="{BB962C8B-B14F-4D97-AF65-F5344CB8AC3E}">
        <p14:creationId xmlns:p14="http://schemas.microsoft.com/office/powerpoint/2010/main" val="128729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24387E1-D51E-404E-A942-2B84A4897726}" type="datetime1">
              <a:rPr lang="en-US" smtClean="0"/>
              <a:t>4/15/2019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29CB5B1-55C6-405B-AA1D-4FC0652A0BD2}" type="slidenum">
              <a:rPr lang="en-US" smtClean="0"/>
              <a:t>‹#›</a:t>
            </a:fld>
            <a:endParaRPr lang="en-US" dirty="0"/>
          </a:p>
        </p:txBody>
      </p:sp>
    </p:spTree>
    <p:extLst>
      <p:ext uri="{BB962C8B-B14F-4D97-AF65-F5344CB8AC3E}">
        <p14:creationId xmlns:p14="http://schemas.microsoft.com/office/powerpoint/2010/main" val="159673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01FF712-E950-4312-8367-37F0A0C37FA5}" type="datetime1">
              <a:rPr lang="en-US" smtClean="0"/>
              <a:t>4/15/2019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29CB5B1-55C6-405B-AA1D-4FC0652A0BD2}" type="slidenum">
              <a:rPr lang="en-US" smtClean="0"/>
              <a:t>‹#›</a:t>
            </a:fld>
            <a:endParaRPr lang="en-US" dirty="0"/>
          </a:p>
        </p:txBody>
      </p:sp>
    </p:spTree>
    <p:extLst>
      <p:ext uri="{BB962C8B-B14F-4D97-AF65-F5344CB8AC3E}">
        <p14:creationId xmlns:p14="http://schemas.microsoft.com/office/powerpoint/2010/main" val="1980572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623255A-C9FD-427B-901A-4EFBA8958136}" type="datetime1">
              <a:rPr lang="en-US" smtClean="0"/>
              <a:t>4/15/2019</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729CB5B1-55C6-405B-AA1D-4FC0652A0BD2}" type="slidenum">
              <a:rPr lang="en-US" smtClean="0"/>
              <a:t>‹#›</a:t>
            </a:fld>
            <a:endParaRPr lang="en-US" dirty="0"/>
          </a:p>
        </p:txBody>
      </p:sp>
    </p:spTree>
    <p:extLst>
      <p:ext uri="{BB962C8B-B14F-4D97-AF65-F5344CB8AC3E}">
        <p14:creationId xmlns:p14="http://schemas.microsoft.com/office/powerpoint/2010/main" val="2224834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E9244A95-6605-44EC-9F14-21253194E3BF}" type="datetime1">
              <a:rPr lang="en-US" smtClean="0"/>
              <a:t>4/15/2019</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29CB5B1-55C6-405B-AA1D-4FC0652A0BD2}" type="slidenum">
              <a:rPr lang="en-US" smtClean="0"/>
              <a:t>‹#›</a:t>
            </a:fld>
            <a:endParaRPr lang="en-US" dirty="0"/>
          </a:p>
        </p:txBody>
      </p:sp>
    </p:spTree>
    <p:extLst>
      <p:ext uri="{BB962C8B-B14F-4D97-AF65-F5344CB8AC3E}">
        <p14:creationId xmlns:p14="http://schemas.microsoft.com/office/powerpoint/2010/main" val="3807400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FB5DA24-4816-478A-9B8C-DA1F40393138}" type="datetime1">
              <a:rPr lang="en-US" smtClean="0"/>
              <a:t>4/15/2019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29CB5B1-55C6-405B-AA1D-4FC0652A0BD2}" type="slidenum">
              <a:rPr lang="en-US" smtClean="0"/>
              <a:t>‹#›</a:t>
            </a:fld>
            <a:endParaRPr lang="en-US" dirty="0"/>
          </a:p>
        </p:txBody>
      </p:sp>
    </p:spTree>
    <p:extLst>
      <p:ext uri="{BB962C8B-B14F-4D97-AF65-F5344CB8AC3E}">
        <p14:creationId xmlns:p14="http://schemas.microsoft.com/office/powerpoint/2010/main" val="175011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9412F1-F52F-482D-B1B8-E676E098BFE1}" type="datetime1">
              <a:rPr lang="en-US" smtClean="0"/>
              <a:t>4/15/2019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9CB5B1-55C6-405B-AA1D-4FC0652A0BD2}" type="slidenum">
              <a:rPr lang="en-US" smtClean="0"/>
              <a:t>‹#›</a:t>
            </a:fld>
            <a:endParaRPr lang="en-US" dirty="0"/>
          </a:p>
        </p:txBody>
      </p:sp>
    </p:spTree>
    <p:extLst>
      <p:ext uri="{BB962C8B-B14F-4D97-AF65-F5344CB8AC3E}">
        <p14:creationId xmlns:p14="http://schemas.microsoft.com/office/powerpoint/2010/main" val="1114069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406532-933D-459E-9993-B7D839669E16}" type="datetime1">
              <a:rPr lang="en-US" smtClean="0"/>
              <a:t>4/15/2019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9CB5B1-55C6-405B-AA1D-4FC0652A0BD2}" type="slidenum">
              <a:rPr lang="en-US" smtClean="0"/>
              <a:t>‹#›</a:t>
            </a:fld>
            <a:endParaRPr lang="en-US" dirty="0"/>
          </a:p>
        </p:txBody>
      </p:sp>
    </p:spTree>
    <p:extLst>
      <p:ext uri="{BB962C8B-B14F-4D97-AF65-F5344CB8AC3E}">
        <p14:creationId xmlns:p14="http://schemas.microsoft.com/office/powerpoint/2010/main" val="11215229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4"/>
            <a:ext cx="10058400" cy="120891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CD1E76AE-BCDE-4DB1-9F2C-D7196D6CAF3C}" type="datetime1">
              <a:rPr lang="en-US" smtClean="0"/>
              <a:t>4/15/2019</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729CB5B1-55C6-405B-AA1D-4FC0652A0BD2}" type="slidenum">
              <a:rPr lang="en-US" smtClean="0"/>
              <a:t>‹#›</a:t>
            </a:fld>
            <a:endParaRPr lang="en-US" dirty="0"/>
          </a:p>
        </p:txBody>
      </p:sp>
    </p:spTree>
    <p:extLst>
      <p:ext uri="{BB962C8B-B14F-4D97-AF65-F5344CB8AC3E}">
        <p14:creationId xmlns:p14="http://schemas.microsoft.com/office/powerpoint/2010/main" val="64926392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78" y="1838220"/>
            <a:ext cx="10591513" cy="2725392"/>
          </a:xfrm>
        </p:spPr>
        <p:txBody>
          <a:bodyPr>
            <a:noAutofit/>
          </a:bodyPr>
          <a:lstStyle/>
          <a:p>
            <a:pPr>
              <a:spcBef>
                <a:spcPts val="600"/>
              </a:spcBef>
              <a:spcAft>
                <a:spcPts val="1200"/>
              </a:spcAft>
            </a:pPr>
            <a:br>
              <a:rPr lang="en-US" sz="3600" dirty="0">
                <a:solidFill>
                  <a:schemeClr val="tx1"/>
                </a:solidFill>
              </a:rPr>
            </a:br>
            <a:br>
              <a:rPr lang="en-US" sz="3600" dirty="0">
                <a:solidFill>
                  <a:schemeClr val="tx1"/>
                </a:solidFill>
              </a:rPr>
            </a:br>
            <a:br>
              <a:rPr lang="en-US" sz="3600" dirty="0">
                <a:solidFill>
                  <a:schemeClr val="tx1"/>
                </a:solidFill>
              </a:rPr>
            </a:br>
            <a:br>
              <a:rPr lang="en-US" sz="3600" dirty="0">
                <a:solidFill>
                  <a:schemeClr val="tx1"/>
                </a:solidFill>
              </a:rPr>
            </a:br>
            <a:br>
              <a:rPr lang="en-US" sz="3800" dirty="0">
                <a:solidFill>
                  <a:schemeClr val="tx1"/>
                </a:solidFill>
              </a:rPr>
            </a:br>
            <a:br>
              <a:rPr lang="en-US" sz="3800" dirty="0">
                <a:solidFill>
                  <a:schemeClr val="tx1"/>
                </a:solidFill>
              </a:rPr>
            </a:br>
            <a:r>
              <a:rPr lang="en-US" sz="4000" b="1" cap="all" dirty="0">
                <a:solidFill>
                  <a:schemeClr val="tx1"/>
                </a:solidFill>
              </a:rPr>
              <a:t>Families, Education, Preschool,</a:t>
            </a:r>
            <a:br>
              <a:rPr lang="en-US" sz="4000" b="1" cap="all" dirty="0">
                <a:solidFill>
                  <a:schemeClr val="tx1"/>
                </a:solidFill>
              </a:rPr>
            </a:br>
            <a:r>
              <a:rPr lang="en-US" sz="4000" b="1" cap="all" dirty="0">
                <a:solidFill>
                  <a:schemeClr val="tx1"/>
                </a:solidFill>
              </a:rPr>
              <a:t>and Promise Levy</a:t>
            </a:r>
            <a:br>
              <a:rPr lang="en-US" sz="4000" b="1" cap="all" dirty="0">
                <a:solidFill>
                  <a:schemeClr val="tx1"/>
                </a:solidFill>
              </a:rPr>
            </a:br>
            <a:r>
              <a:rPr lang="en-US" sz="3200" cap="all" dirty="0">
                <a:solidFill>
                  <a:schemeClr val="tx1"/>
                </a:solidFill>
              </a:rPr>
              <a:t>Implementation &amp; Evaluation Plan Amendments</a:t>
            </a:r>
            <a:br>
              <a:rPr lang="en-US" sz="3600" dirty="0">
                <a:solidFill>
                  <a:schemeClr val="tx1"/>
                </a:solidFill>
              </a:rPr>
            </a:br>
            <a:endParaRPr lang="en-US" sz="3600" dirty="0">
              <a:solidFill>
                <a:schemeClr val="tx1"/>
              </a:solidFill>
            </a:endParaRPr>
          </a:p>
        </p:txBody>
      </p:sp>
      <p:sp>
        <p:nvSpPr>
          <p:cNvPr id="3" name="Subtitle 2"/>
          <p:cNvSpPr>
            <a:spLocks noGrp="1"/>
          </p:cNvSpPr>
          <p:nvPr>
            <p:ph type="subTitle" idx="1"/>
          </p:nvPr>
        </p:nvSpPr>
        <p:spPr>
          <a:xfrm>
            <a:off x="1097280" y="4488110"/>
            <a:ext cx="10488706" cy="1583175"/>
          </a:xfrm>
        </p:spPr>
        <p:txBody>
          <a:bodyPr numCol="2">
            <a:normAutofit/>
          </a:bodyPr>
          <a:lstStyle/>
          <a:p>
            <a:pPr>
              <a:lnSpc>
                <a:spcPct val="110000"/>
              </a:lnSpc>
              <a:spcBef>
                <a:spcPts val="0"/>
              </a:spcBef>
              <a:spcAft>
                <a:spcPts val="0"/>
              </a:spcAft>
            </a:pPr>
            <a:r>
              <a:rPr lang="en-US" sz="2000" b="1" dirty="0"/>
              <a:t>Brian Goodnight &amp; Aly Pennucci</a:t>
            </a:r>
          </a:p>
          <a:p>
            <a:pPr>
              <a:lnSpc>
                <a:spcPct val="110000"/>
              </a:lnSpc>
              <a:spcBef>
                <a:spcPts val="0"/>
              </a:spcBef>
              <a:spcAft>
                <a:spcPts val="0"/>
              </a:spcAft>
            </a:pPr>
            <a:r>
              <a:rPr lang="en-US" sz="2000" b="1" dirty="0"/>
              <a:t>Legislative Analysts</a:t>
            </a:r>
          </a:p>
          <a:p>
            <a:pPr>
              <a:lnSpc>
                <a:spcPct val="110000"/>
              </a:lnSpc>
              <a:spcBef>
                <a:spcPts val="0"/>
              </a:spcBef>
              <a:spcAft>
                <a:spcPts val="0"/>
              </a:spcAft>
            </a:pPr>
            <a:endParaRPr lang="en-US" sz="2000" b="1" dirty="0"/>
          </a:p>
          <a:p>
            <a:pPr>
              <a:lnSpc>
                <a:spcPct val="110000"/>
              </a:lnSpc>
              <a:spcBef>
                <a:spcPts val="0"/>
              </a:spcBef>
              <a:spcAft>
                <a:spcPts val="0"/>
              </a:spcAft>
            </a:pPr>
            <a:r>
              <a:rPr lang="en-US" sz="2000" b="1" dirty="0"/>
              <a:t>April 18, 2019</a:t>
            </a:r>
          </a:p>
          <a:p>
            <a:endParaRPr lang="en-US" b="1" dirty="0"/>
          </a:p>
        </p:txBody>
      </p:sp>
      <p:pic>
        <p:nvPicPr>
          <p:cNvPr id="5" name="Picture 4"/>
          <p:cNvPicPr>
            <a:picLocks noChangeAspect="1"/>
          </p:cNvPicPr>
          <p:nvPr/>
        </p:nvPicPr>
        <p:blipFill>
          <a:blip r:embed="rId3"/>
          <a:stretch>
            <a:fillRect/>
          </a:stretch>
        </p:blipFill>
        <p:spPr>
          <a:xfrm>
            <a:off x="997136" y="428598"/>
            <a:ext cx="2472078" cy="914669"/>
          </a:xfrm>
          <a:prstGeom prst="rect">
            <a:avLst/>
          </a:prstGeom>
        </p:spPr>
      </p:pic>
    </p:spTree>
    <p:extLst>
      <p:ext uri="{BB962C8B-B14F-4D97-AF65-F5344CB8AC3E}">
        <p14:creationId xmlns:p14="http://schemas.microsoft.com/office/powerpoint/2010/main" val="4254664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0" y="90100"/>
            <a:ext cx="22794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 name="Title 5">
            <a:extLst>
              <a:ext uri="{FF2B5EF4-FFF2-40B4-BE49-F238E27FC236}">
                <a16:creationId xmlns:a16="http://schemas.microsoft.com/office/drawing/2014/main" id="{C58489A1-0E02-4AFE-ACDF-5F181B9F6840}"/>
              </a:ext>
            </a:extLst>
          </p:cNvPr>
          <p:cNvSpPr>
            <a:spLocks noGrp="1"/>
          </p:cNvSpPr>
          <p:nvPr>
            <p:ph type="title"/>
          </p:nvPr>
        </p:nvSpPr>
        <p:spPr>
          <a:xfrm>
            <a:off x="1097280" y="228599"/>
            <a:ext cx="10058400" cy="787784"/>
          </a:xfrm>
        </p:spPr>
        <p:txBody>
          <a:bodyPr>
            <a:normAutofit/>
          </a:bodyPr>
          <a:lstStyle/>
          <a:p>
            <a:r>
              <a:rPr lang="en-US" sz="4000" b="1" dirty="0">
                <a:solidFill>
                  <a:schemeClr val="tx1"/>
                </a:solidFill>
              </a:rPr>
              <a:t>Amendment 1: Prioritized Students</a:t>
            </a:r>
          </a:p>
        </p:txBody>
      </p:sp>
      <p:sp>
        <p:nvSpPr>
          <p:cNvPr id="2" name="Slide Number Placeholder 1">
            <a:extLst>
              <a:ext uri="{FF2B5EF4-FFF2-40B4-BE49-F238E27FC236}">
                <a16:creationId xmlns:a16="http://schemas.microsoft.com/office/drawing/2014/main" id="{541E3958-E5B1-4AB5-AC52-2634F2893537}"/>
              </a:ext>
            </a:extLst>
          </p:cNvPr>
          <p:cNvSpPr>
            <a:spLocks noGrp="1"/>
          </p:cNvSpPr>
          <p:nvPr>
            <p:ph type="sldNum" sz="quarter" idx="12"/>
          </p:nvPr>
        </p:nvSpPr>
        <p:spPr/>
        <p:txBody>
          <a:bodyPr/>
          <a:lstStyle/>
          <a:p>
            <a:fld id="{729CB5B1-55C6-405B-AA1D-4FC0652A0BD2}" type="slidenum">
              <a:rPr lang="en-US" smtClean="0"/>
              <a:t>1</a:t>
            </a:fld>
            <a:endParaRPr lang="en-US" dirty="0"/>
          </a:p>
        </p:txBody>
      </p:sp>
      <p:cxnSp>
        <p:nvCxnSpPr>
          <p:cNvPr id="7" name="Straight Connector 6">
            <a:extLst>
              <a:ext uri="{FF2B5EF4-FFF2-40B4-BE49-F238E27FC236}">
                <a16:creationId xmlns:a16="http://schemas.microsoft.com/office/drawing/2014/main" id="{0A34A26D-B630-48A0-8712-D4F45EAF6621}"/>
              </a:ext>
            </a:extLst>
          </p:cNvPr>
          <p:cNvCxnSpPr>
            <a:cxnSpLocks/>
          </p:cNvCxnSpPr>
          <p:nvPr/>
        </p:nvCxnSpPr>
        <p:spPr>
          <a:xfrm>
            <a:off x="1161535" y="1016383"/>
            <a:ext cx="9994145"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Content Placeholder 6">
            <a:extLst>
              <a:ext uri="{FF2B5EF4-FFF2-40B4-BE49-F238E27FC236}">
                <a16:creationId xmlns:a16="http://schemas.microsoft.com/office/drawing/2014/main" id="{64F9D69B-9A80-46A7-B077-DA7E59C37EF3}"/>
              </a:ext>
            </a:extLst>
          </p:cNvPr>
          <p:cNvSpPr>
            <a:spLocks noGrp="1"/>
          </p:cNvSpPr>
          <p:nvPr>
            <p:ph idx="1"/>
          </p:nvPr>
        </p:nvSpPr>
        <p:spPr>
          <a:xfrm>
            <a:off x="1164025" y="1337377"/>
            <a:ext cx="10048458" cy="4598988"/>
          </a:xfrm>
        </p:spPr>
        <p:txBody>
          <a:bodyPr>
            <a:normAutofit/>
          </a:bodyPr>
          <a:lstStyle/>
          <a:p>
            <a:pPr marL="0" lvl="0" indent="0">
              <a:lnSpc>
                <a:spcPct val="100000"/>
              </a:lnSpc>
              <a:spcBef>
                <a:spcPts val="0"/>
              </a:spcBef>
              <a:spcAft>
                <a:spcPts val="600"/>
              </a:spcAft>
              <a:buClrTx/>
              <a:buSzTx/>
              <a:buNone/>
              <a:defRPr/>
            </a:pPr>
            <a:r>
              <a:rPr lang="en-US" dirty="0"/>
              <a:t>Expands the Levy’s outcome to incorporate additional prioritized groups of students, consistent with the Levy ordinance passed in 2018.</a:t>
            </a:r>
          </a:p>
          <a:p>
            <a:pPr marL="0" lvl="0" indent="0">
              <a:lnSpc>
                <a:spcPct val="100000"/>
              </a:lnSpc>
              <a:spcBef>
                <a:spcPts val="0"/>
              </a:spcBef>
              <a:spcAft>
                <a:spcPts val="600"/>
              </a:spcAft>
              <a:buClrTx/>
              <a:buSzTx/>
              <a:buNone/>
              <a:defRPr/>
            </a:pPr>
            <a:endParaRPr lang="en-US" dirty="0"/>
          </a:p>
          <a:p>
            <a:pPr marL="0" lvl="0" indent="0">
              <a:lnSpc>
                <a:spcPts val="3000"/>
              </a:lnSpc>
              <a:spcBef>
                <a:spcPts val="0"/>
              </a:spcBef>
              <a:spcAft>
                <a:spcPts val="600"/>
              </a:spcAft>
              <a:buClrTx/>
              <a:buSzTx/>
              <a:buNone/>
              <a:defRPr/>
            </a:pPr>
            <a:r>
              <a:rPr lang="en-US" dirty="0"/>
              <a:t>“African American/Black, Hispanic/Latino, Native American, Pacific Islander, underserved Asian populations, </a:t>
            </a:r>
            <a:r>
              <a:rPr lang="en-US" strike="sngStrike" dirty="0"/>
              <a:t>and </a:t>
            </a:r>
            <a:r>
              <a:rPr lang="en-US" dirty="0"/>
              <a:t>other students of color</a:t>
            </a:r>
            <a:r>
              <a:rPr lang="en-US" u="sng" dirty="0"/>
              <a:t>, refugee and immigrant, homeless, English language learners, and LGBTQ students</a:t>
            </a:r>
            <a:r>
              <a:rPr lang="en-US" dirty="0"/>
              <a:t> achieve academically across the preschool to post-secondary continuum.”</a:t>
            </a:r>
          </a:p>
          <a:p>
            <a:pPr marL="0" lvl="0" indent="0">
              <a:lnSpc>
                <a:spcPct val="100000"/>
              </a:lnSpc>
              <a:spcBef>
                <a:spcPts val="0"/>
              </a:spcBef>
              <a:spcAft>
                <a:spcPts val="600"/>
              </a:spcAft>
              <a:buClrTx/>
              <a:buSzTx/>
              <a:buNone/>
              <a:defRPr/>
            </a:pPr>
            <a:endParaRPr lang="en-US" dirty="0"/>
          </a:p>
          <a:p>
            <a:pPr marL="0" lvl="0" indent="0">
              <a:lnSpc>
                <a:spcPct val="100000"/>
              </a:lnSpc>
              <a:spcBef>
                <a:spcPts val="0"/>
              </a:spcBef>
              <a:spcAft>
                <a:spcPts val="600"/>
              </a:spcAft>
              <a:buClrTx/>
              <a:buSzTx/>
              <a:buNone/>
              <a:defRPr/>
            </a:pPr>
            <a:r>
              <a:rPr lang="en-US" dirty="0"/>
              <a:t>Makes the same modification in other areas of the I&amp;E Plan where appropriate:</a:t>
            </a:r>
            <a:endParaRPr lang="en-US" i="1" dirty="0"/>
          </a:p>
          <a:p>
            <a:pPr marL="521208" lvl="1" indent="-228600">
              <a:lnSpc>
                <a:spcPct val="100000"/>
              </a:lnSpc>
              <a:spcBef>
                <a:spcPts val="0"/>
              </a:spcBef>
              <a:spcAft>
                <a:spcPts val="600"/>
              </a:spcAft>
              <a:buClrTx/>
              <a:buFont typeface="Wingdings" panose="05000000000000000000" pitchFamily="2" charset="2"/>
              <a:buChar char="§"/>
              <a:defRPr/>
            </a:pPr>
            <a:r>
              <a:rPr lang="en-US" sz="2000" dirty="0"/>
              <a:t>Intended recipients of K-12 investments</a:t>
            </a:r>
          </a:p>
          <a:p>
            <a:pPr marL="521208" lvl="1" indent="-228600">
              <a:lnSpc>
                <a:spcPct val="100000"/>
              </a:lnSpc>
              <a:spcBef>
                <a:spcPts val="0"/>
              </a:spcBef>
              <a:spcAft>
                <a:spcPts val="600"/>
              </a:spcAft>
              <a:buClrTx/>
              <a:buFont typeface="Wingdings" panose="05000000000000000000" pitchFamily="2" charset="2"/>
              <a:buChar char="§"/>
              <a:defRPr/>
            </a:pPr>
            <a:r>
              <a:rPr lang="en-US" sz="2000" dirty="0"/>
              <a:t>Prioritization process for Seattle Promise tuition funds</a:t>
            </a:r>
          </a:p>
        </p:txBody>
      </p:sp>
      <p:sp>
        <p:nvSpPr>
          <p:cNvPr id="12" name="Slide Number Placeholder 1">
            <a:extLst>
              <a:ext uri="{FF2B5EF4-FFF2-40B4-BE49-F238E27FC236}">
                <a16:creationId xmlns:a16="http://schemas.microsoft.com/office/drawing/2014/main" id="{6F05394D-BF40-4262-88EC-56835D57A47F}"/>
              </a:ext>
            </a:extLst>
          </p:cNvPr>
          <p:cNvSpPr txBox="1">
            <a:spLocks/>
          </p:cNvSpPr>
          <p:nvPr/>
        </p:nvSpPr>
        <p:spPr>
          <a:xfrm>
            <a:off x="1161534" y="6422517"/>
            <a:ext cx="5470271" cy="365125"/>
          </a:xfrm>
          <a:prstGeom prst="rect">
            <a:avLst/>
          </a:prstGeom>
        </p:spPr>
        <p:txBody>
          <a:bodyPr vert="horz" lIns="91440" tIns="45720" rIns="91440" bIns="45720"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600" i="1" dirty="0"/>
              <a:t>I&amp;E Plan Pages: 10, </a:t>
            </a:r>
            <a:r>
              <a:rPr lang="en-US" sz="1600" b="1" i="1" u="sng" dirty="0"/>
              <a:t>11</a:t>
            </a:r>
            <a:r>
              <a:rPr lang="en-US" sz="1600" i="1" dirty="0"/>
              <a:t>, 56, 58–61, 63, 66–68, 102, 104, 136</a:t>
            </a:r>
          </a:p>
        </p:txBody>
      </p:sp>
    </p:spTree>
    <p:extLst>
      <p:ext uri="{BB962C8B-B14F-4D97-AF65-F5344CB8AC3E}">
        <p14:creationId xmlns:p14="http://schemas.microsoft.com/office/powerpoint/2010/main" val="42635252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0" y="90100"/>
            <a:ext cx="22794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 name="Title 5">
            <a:extLst>
              <a:ext uri="{FF2B5EF4-FFF2-40B4-BE49-F238E27FC236}">
                <a16:creationId xmlns:a16="http://schemas.microsoft.com/office/drawing/2014/main" id="{C58489A1-0E02-4AFE-ACDF-5F181B9F6840}"/>
              </a:ext>
            </a:extLst>
          </p:cNvPr>
          <p:cNvSpPr>
            <a:spLocks noGrp="1"/>
          </p:cNvSpPr>
          <p:nvPr>
            <p:ph type="title"/>
          </p:nvPr>
        </p:nvSpPr>
        <p:spPr>
          <a:xfrm>
            <a:off x="1097280" y="228599"/>
            <a:ext cx="10058400" cy="787784"/>
          </a:xfrm>
        </p:spPr>
        <p:txBody>
          <a:bodyPr>
            <a:normAutofit/>
          </a:bodyPr>
          <a:lstStyle/>
          <a:p>
            <a:r>
              <a:rPr lang="en-US" sz="4000" b="1" dirty="0">
                <a:solidFill>
                  <a:schemeClr val="tx1"/>
                </a:solidFill>
              </a:rPr>
              <a:t>Amendment 2: K-12 Investment Area Goal</a:t>
            </a:r>
          </a:p>
        </p:txBody>
      </p:sp>
      <p:sp>
        <p:nvSpPr>
          <p:cNvPr id="2" name="Slide Number Placeholder 1">
            <a:extLst>
              <a:ext uri="{FF2B5EF4-FFF2-40B4-BE49-F238E27FC236}">
                <a16:creationId xmlns:a16="http://schemas.microsoft.com/office/drawing/2014/main" id="{541E3958-E5B1-4AB5-AC52-2634F2893537}"/>
              </a:ext>
            </a:extLst>
          </p:cNvPr>
          <p:cNvSpPr>
            <a:spLocks noGrp="1"/>
          </p:cNvSpPr>
          <p:nvPr>
            <p:ph type="sldNum" sz="quarter" idx="12"/>
          </p:nvPr>
        </p:nvSpPr>
        <p:spPr/>
        <p:txBody>
          <a:bodyPr/>
          <a:lstStyle/>
          <a:p>
            <a:fld id="{729CB5B1-55C6-405B-AA1D-4FC0652A0BD2}" type="slidenum">
              <a:rPr lang="en-US" smtClean="0"/>
              <a:t>2</a:t>
            </a:fld>
            <a:endParaRPr lang="en-US" dirty="0"/>
          </a:p>
        </p:txBody>
      </p:sp>
      <p:cxnSp>
        <p:nvCxnSpPr>
          <p:cNvPr id="7" name="Straight Connector 6">
            <a:extLst>
              <a:ext uri="{FF2B5EF4-FFF2-40B4-BE49-F238E27FC236}">
                <a16:creationId xmlns:a16="http://schemas.microsoft.com/office/drawing/2014/main" id="{0A34A26D-B630-48A0-8712-D4F45EAF6621}"/>
              </a:ext>
            </a:extLst>
          </p:cNvPr>
          <p:cNvCxnSpPr>
            <a:cxnSpLocks/>
          </p:cNvCxnSpPr>
          <p:nvPr/>
        </p:nvCxnSpPr>
        <p:spPr>
          <a:xfrm>
            <a:off x="1161535" y="1016383"/>
            <a:ext cx="9994145"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Content Placeholder 6">
            <a:extLst>
              <a:ext uri="{FF2B5EF4-FFF2-40B4-BE49-F238E27FC236}">
                <a16:creationId xmlns:a16="http://schemas.microsoft.com/office/drawing/2014/main" id="{64F9D69B-9A80-46A7-B077-DA7E59C37EF3}"/>
              </a:ext>
            </a:extLst>
          </p:cNvPr>
          <p:cNvSpPr>
            <a:spLocks noGrp="1"/>
          </p:cNvSpPr>
          <p:nvPr>
            <p:ph idx="1"/>
          </p:nvPr>
        </p:nvSpPr>
        <p:spPr>
          <a:xfrm>
            <a:off x="1164025" y="1337377"/>
            <a:ext cx="10048458" cy="4598988"/>
          </a:xfrm>
        </p:spPr>
        <p:txBody>
          <a:bodyPr>
            <a:normAutofit/>
          </a:bodyPr>
          <a:lstStyle/>
          <a:p>
            <a:pPr marL="0" lvl="0" indent="0">
              <a:lnSpc>
                <a:spcPct val="100000"/>
              </a:lnSpc>
              <a:spcBef>
                <a:spcPts val="0"/>
              </a:spcBef>
              <a:spcAft>
                <a:spcPts val="600"/>
              </a:spcAft>
              <a:buClrTx/>
              <a:buSzTx/>
              <a:buNone/>
              <a:defRPr/>
            </a:pPr>
            <a:r>
              <a:rPr lang="en-US" dirty="0"/>
              <a:t>Expands the K-12 School and Community-Based investment area goal to incorporate additional Levy strategies and activities.</a:t>
            </a:r>
          </a:p>
          <a:p>
            <a:pPr marL="0" lvl="0" indent="0">
              <a:lnSpc>
                <a:spcPct val="100000"/>
              </a:lnSpc>
              <a:spcBef>
                <a:spcPts val="0"/>
              </a:spcBef>
              <a:spcAft>
                <a:spcPts val="600"/>
              </a:spcAft>
              <a:buClrTx/>
              <a:buSzTx/>
              <a:buNone/>
              <a:defRPr/>
            </a:pPr>
            <a:endParaRPr lang="en-US" dirty="0"/>
          </a:p>
          <a:p>
            <a:pPr marL="0" lvl="0" indent="0">
              <a:lnSpc>
                <a:spcPts val="3000"/>
              </a:lnSpc>
              <a:spcBef>
                <a:spcPts val="0"/>
              </a:spcBef>
              <a:spcAft>
                <a:spcPts val="600"/>
              </a:spcAft>
              <a:buClrTx/>
              <a:buSzTx/>
              <a:buNone/>
              <a:defRPr/>
            </a:pPr>
            <a:r>
              <a:rPr lang="en-US" dirty="0"/>
              <a:t>“Seattle students have access to and utilize </a:t>
            </a:r>
            <a:r>
              <a:rPr lang="en-US" u="sng" dirty="0"/>
              <a:t>increased academic preparation, expanded learning opportunities, social-emotional skill building, and </a:t>
            </a:r>
            <a:r>
              <a:rPr lang="en-US" dirty="0"/>
              <a:t>college and job readiness experiences that promote high school graduation.”</a:t>
            </a:r>
          </a:p>
        </p:txBody>
      </p:sp>
      <p:sp>
        <p:nvSpPr>
          <p:cNvPr id="8" name="Slide Number Placeholder 1">
            <a:extLst>
              <a:ext uri="{FF2B5EF4-FFF2-40B4-BE49-F238E27FC236}">
                <a16:creationId xmlns:a16="http://schemas.microsoft.com/office/drawing/2014/main" id="{83303A55-1632-4B34-A28B-DF058D6FCBC7}"/>
              </a:ext>
            </a:extLst>
          </p:cNvPr>
          <p:cNvSpPr txBox="1">
            <a:spLocks/>
          </p:cNvSpPr>
          <p:nvPr/>
        </p:nvSpPr>
        <p:spPr>
          <a:xfrm>
            <a:off x="1161535" y="6422517"/>
            <a:ext cx="2852200" cy="365125"/>
          </a:xfrm>
          <a:prstGeom prst="rect">
            <a:avLst/>
          </a:prstGeom>
        </p:spPr>
        <p:txBody>
          <a:bodyPr vert="horz" lIns="91440" tIns="45720" rIns="91440" bIns="45720"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600" i="1" dirty="0"/>
              <a:t>I&amp;E Plan Pages: </a:t>
            </a:r>
            <a:r>
              <a:rPr lang="en-US" sz="1600" b="1" i="1" u="sng" dirty="0"/>
              <a:t>11</a:t>
            </a:r>
            <a:r>
              <a:rPr lang="en-US" sz="1600" i="1" dirty="0"/>
              <a:t>, 56, 85–86</a:t>
            </a:r>
          </a:p>
        </p:txBody>
      </p:sp>
    </p:spTree>
    <p:extLst>
      <p:ext uri="{BB962C8B-B14F-4D97-AF65-F5344CB8AC3E}">
        <p14:creationId xmlns:p14="http://schemas.microsoft.com/office/powerpoint/2010/main" val="191095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0" y="90100"/>
            <a:ext cx="22794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 name="Title 5">
            <a:extLst>
              <a:ext uri="{FF2B5EF4-FFF2-40B4-BE49-F238E27FC236}">
                <a16:creationId xmlns:a16="http://schemas.microsoft.com/office/drawing/2014/main" id="{C58489A1-0E02-4AFE-ACDF-5F181B9F6840}"/>
              </a:ext>
            </a:extLst>
          </p:cNvPr>
          <p:cNvSpPr>
            <a:spLocks noGrp="1"/>
          </p:cNvSpPr>
          <p:nvPr>
            <p:ph type="title"/>
          </p:nvPr>
        </p:nvSpPr>
        <p:spPr>
          <a:xfrm>
            <a:off x="1097279" y="228599"/>
            <a:ext cx="10241281" cy="787784"/>
          </a:xfrm>
        </p:spPr>
        <p:txBody>
          <a:bodyPr>
            <a:normAutofit fontScale="90000"/>
          </a:bodyPr>
          <a:lstStyle/>
          <a:p>
            <a:r>
              <a:rPr lang="en-US" sz="4000" b="1" dirty="0">
                <a:solidFill>
                  <a:schemeClr val="tx1"/>
                </a:solidFill>
              </a:rPr>
              <a:t>Amendment 3: Policy Changes &amp; Reporting Requirements</a:t>
            </a:r>
          </a:p>
        </p:txBody>
      </p:sp>
      <p:sp>
        <p:nvSpPr>
          <p:cNvPr id="2" name="Slide Number Placeholder 1">
            <a:extLst>
              <a:ext uri="{FF2B5EF4-FFF2-40B4-BE49-F238E27FC236}">
                <a16:creationId xmlns:a16="http://schemas.microsoft.com/office/drawing/2014/main" id="{541E3958-E5B1-4AB5-AC52-2634F2893537}"/>
              </a:ext>
            </a:extLst>
          </p:cNvPr>
          <p:cNvSpPr>
            <a:spLocks noGrp="1"/>
          </p:cNvSpPr>
          <p:nvPr>
            <p:ph type="sldNum" sz="quarter" idx="12"/>
          </p:nvPr>
        </p:nvSpPr>
        <p:spPr/>
        <p:txBody>
          <a:bodyPr/>
          <a:lstStyle/>
          <a:p>
            <a:fld id="{729CB5B1-55C6-405B-AA1D-4FC0652A0BD2}" type="slidenum">
              <a:rPr lang="en-US" smtClean="0"/>
              <a:t>3</a:t>
            </a:fld>
            <a:endParaRPr lang="en-US" dirty="0"/>
          </a:p>
        </p:txBody>
      </p:sp>
      <p:cxnSp>
        <p:nvCxnSpPr>
          <p:cNvPr id="7" name="Straight Connector 6">
            <a:extLst>
              <a:ext uri="{FF2B5EF4-FFF2-40B4-BE49-F238E27FC236}">
                <a16:creationId xmlns:a16="http://schemas.microsoft.com/office/drawing/2014/main" id="{0A34A26D-B630-48A0-8712-D4F45EAF6621}"/>
              </a:ext>
            </a:extLst>
          </p:cNvPr>
          <p:cNvCxnSpPr>
            <a:cxnSpLocks/>
          </p:cNvCxnSpPr>
          <p:nvPr/>
        </p:nvCxnSpPr>
        <p:spPr>
          <a:xfrm>
            <a:off x="1161535" y="1016383"/>
            <a:ext cx="9994145"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Content Placeholder 6">
            <a:extLst>
              <a:ext uri="{FF2B5EF4-FFF2-40B4-BE49-F238E27FC236}">
                <a16:creationId xmlns:a16="http://schemas.microsoft.com/office/drawing/2014/main" id="{64F9D69B-9A80-46A7-B077-DA7E59C37EF3}"/>
              </a:ext>
            </a:extLst>
          </p:cNvPr>
          <p:cNvSpPr>
            <a:spLocks noGrp="1"/>
          </p:cNvSpPr>
          <p:nvPr>
            <p:ph idx="1"/>
          </p:nvPr>
        </p:nvSpPr>
        <p:spPr>
          <a:xfrm>
            <a:off x="1164025" y="1208690"/>
            <a:ext cx="10048458" cy="4727675"/>
          </a:xfrm>
        </p:spPr>
        <p:txBody>
          <a:bodyPr>
            <a:normAutofit/>
          </a:bodyPr>
          <a:lstStyle/>
          <a:p>
            <a:pPr marL="0" lvl="0" indent="0">
              <a:lnSpc>
                <a:spcPct val="100000"/>
              </a:lnSpc>
              <a:spcBef>
                <a:spcPts val="0"/>
              </a:spcBef>
              <a:spcAft>
                <a:spcPts val="600"/>
              </a:spcAft>
              <a:buClrTx/>
              <a:buSzTx/>
              <a:buNone/>
              <a:defRPr/>
            </a:pPr>
            <a:r>
              <a:rPr lang="en-US" dirty="0"/>
              <a:t>Identifies modifications to the I&amp;E Plan that will require Council approval via ordinance, those that require written notification, and topics or programs for inclusion in regular reporting.</a:t>
            </a:r>
          </a:p>
        </p:txBody>
      </p:sp>
      <p:sp>
        <p:nvSpPr>
          <p:cNvPr id="8" name="Slide Number Placeholder 1">
            <a:extLst>
              <a:ext uri="{FF2B5EF4-FFF2-40B4-BE49-F238E27FC236}">
                <a16:creationId xmlns:a16="http://schemas.microsoft.com/office/drawing/2014/main" id="{5FF8D484-57DC-4442-B4CA-259C769B2514}"/>
              </a:ext>
            </a:extLst>
          </p:cNvPr>
          <p:cNvSpPr txBox="1">
            <a:spLocks/>
          </p:cNvSpPr>
          <p:nvPr/>
        </p:nvSpPr>
        <p:spPr>
          <a:xfrm>
            <a:off x="1161534" y="6422517"/>
            <a:ext cx="5287391" cy="365125"/>
          </a:xfrm>
          <a:prstGeom prst="rect">
            <a:avLst/>
          </a:prstGeom>
        </p:spPr>
        <p:txBody>
          <a:bodyPr vert="horz" lIns="91440" tIns="45720" rIns="91440" bIns="45720"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600" i="1" dirty="0"/>
              <a:t>I&amp;E Plan Pages: </a:t>
            </a:r>
            <a:r>
              <a:rPr lang="en-US" sz="1600" b="1" i="1" u="sng" dirty="0"/>
              <a:t>7–8</a:t>
            </a:r>
            <a:r>
              <a:rPr lang="en-US" sz="1600" i="1" dirty="0"/>
              <a:t>, 35, 48, 78, 84, 105–106, 110, 123</a:t>
            </a:r>
          </a:p>
        </p:txBody>
      </p:sp>
      <p:graphicFrame>
        <p:nvGraphicFramePr>
          <p:cNvPr id="3" name="Table 2">
            <a:extLst>
              <a:ext uri="{FF2B5EF4-FFF2-40B4-BE49-F238E27FC236}">
                <a16:creationId xmlns:a16="http://schemas.microsoft.com/office/drawing/2014/main" id="{12A78E5E-61AF-4575-8B6A-7763327E8444}"/>
              </a:ext>
            </a:extLst>
          </p:cNvPr>
          <p:cNvGraphicFramePr>
            <a:graphicFrameLocks noGrp="1"/>
          </p:cNvGraphicFramePr>
          <p:nvPr>
            <p:extLst>
              <p:ext uri="{D42A27DB-BD31-4B8C-83A1-F6EECF244321}">
                <p14:modId xmlns:p14="http://schemas.microsoft.com/office/powerpoint/2010/main" val="1239570536"/>
              </p:ext>
            </p:extLst>
          </p:nvPr>
        </p:nvGraphicFramePr>
        <p:xfrm>
          <a:off x="1161533" y="2348768"/>
          <a:ext cx="9966960" cy="3525461"/>
        </p:xfrm>
        <a:graphic>
          <a:graphicData uri="http://schemas.openxmlformats.org/drawingml/2006/table">
            <a:tbl>
              <a:tblPr firstRow="1" bandRow="1">
                <a:tableStyleId>{BC89EF96-8CEA-46FF-86C4-4CE0E7609802}</a:tableStyleId>
              </a:tblPr>
              <a:tblGrid>
                <a:gridCol w="3095157">
                  <a:extLst>
                    <a:ext uri="{9D8B030D-6E8A-4147-A177-3AD203B41FA5}">
                      <a16:colId xmlns:a16="http://schemas.microsoft.com/office/drawing/2014/main" val="4146720662"/>
                    </a:ext>
                  </a:extLst>
                </a:gridCol>
                <a:gridCol w="6871803">
                  <a:extLst>
                    <a:ext uri="{9D8B030D-6E8A-4147-A177-3AD203B41FA5}">
                      <a16:colId xmlns:a16="http://schemas.microsoft.com/office/drawing/2014/main" val="1315511279"/>
                    </a:ext>
                  </a:extLst>
                </a:gridCol>
              </a:tblGrid>
              <a:tr h="930457">
                <a:tc>
                  <a:txBody>
                    <a:bodyPr/>
                    <a:lstStyle/>
                    <a:p>
                      <a:r>
                        <a:rPr lang="en-US" sz="1600" b="1" kern="1200" dirty="0">
                          <a:solidFill>
                            <a:schemeClr val="tx1">
                              <a:lumMod val="75000"/>
                              <a:lumOff val="25000"/>
                            </a:schemeClr>
                          </a:solidFill>
                          <a:latin typeface="+mn-lt"/>
                          <a:ea typeface="+mn-ea"/>
                          <a:cs typeface="+mn-cs"/>
                        </a:rPr>
                        <a:t>Changes requiring approval by the City Council</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 typeface="Wingdings" panose="05000000000000000000" pitchFamily="2" charset="2"/>
                        <a:buChar char="§"/>
                      </a:pPr>
                      <a:r>
                        <a:rPr lang="en-US" sz="1600" b="0" kern="1200" dirty="0">
                          <a:solidFill>
                            <a:schemeClr val="tx1">
                              <a:lumMod val="75000"/>
                              <a:lumOff val="25000"/>
                            </a:schemeClr>
                          </a:solidFill>
                          <a:latin typeface="+mn-lt"/>
                          <a:ea typeface="+mn-ea"/>
                          <a:cs typeface="+mn-cs"/>
                        </a:rPr>
                        <a:t>Modifications to funding levels</a:t>
                      </a:r>
                    </a:p>
                    <a:p>
                      <a:pPr marL="285750" indent="-285750">
                        <a:buFont typeface="Wingdings" panose="05000000000000000000" pitchFamily="2" charset="2"/>
                        <a:buChar char="§"/>
                      </a:pPr>
                      <a:r>
                        <a:rPr lang="en-US" sz="1600" b="0" kern="1200" dirty="0">
                          <a:solidFill>
                            <a:schemeClr val="tx1">
                              <a:lumMod val="75000"/>
                              <a:lumOff val="25000"/>
                            </a:schemeClr>
                          </a:solidFill>
                          <a:latin typeface="+mn-lt"/>
                          <a:ea typeface="+mn-ea"/>
                          <a:cs typeface="+mn-cs"/>
                        </a:rPr>
                        <a:t>Modifications to tuition requirements for SPP</a:t>
                      </a:r>
                    </a:p>
                    <a:p>
                      <a:pPr marL="285750" indent="-285750">
                        <a:buFont typeface="Wingdings" panose="05000000000000000000" pitchFamily="2" charset="2"/>
                        <a:buChar char="§"/>
                      </a:pPr>
                      <a:r>
                        <a:rPr lang="en-US" sz="1600" b="0" kern="1200" dirty="0">
                          <a:solidFill>
                            <a:schemeClr val="tx1">
                              <a:lumMod val="75000"/>
                              <a:lumOff val="25000"/>
                            </a:schemeClr>
                          </a:solidFill>
                          <a:latin typeface="+mn-lt"/>
                          <a:ea typeface="+mn-ea"/>
                          <a:cs typeface="+mn-cs"/>
                        </a:rPr>
                        <a:t>Modifications to Seattle Promise eligibility</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79602445"/>
                  </a:ext>
                </a:extLst>
              </a:tr>
              <a:tr h="1040524">
                <a:tc>
                  <a:txBody>
                    <a:bodyPr/>
                    <a:lstStyle/>
                    <a:p>
                      <a:pPr marL="0" indent="0">
                        <a:spcBef>
                          <a:spcPts val="1200"/>
                        </a:spcBef>
                        <a:buFont typeface="Wingdings" panose="05000000000000000000" pitchFamily="2" charset="2"/>
                        <a:buNone/>
                      </a:pPr>
                      <a:r>
                        <a:rPr lang="en-US" sz="1600" b="1" kern="1200" dirty="0">
                          <a:solidFill>
                            <a:schemeClr val="tx1">
                              <a:lumMod val="75000"/>
                              <a:lumOff val="25000"/>
                            </a:schemeClr>
                          </a:solidFill>
                          <a:latin typeface="+mn-lt"/>
                          <a:ea typeface="+mn-ea"/>
                          <a:cs typeface="+mn-cs"/>
                        </a:rPr>
                        <a:t>Changes requiring a 60-day notification to Council</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 typeface="Wingdings" panose="05000000000000000000" pitchFamily="2" charset="2"/>
                        <a:buChar char="§"/>
                      </a:pPr>
                      <a:r>
                        <a:rPr lang="en-US" sz="1600" kern="1200" dirty="0">
                          <a:solidFill>
                            <a:schemeClr val="tx1">
                              <a:lumMod val="75000"/>
                              <a:lumOff val="25000"/>
                            </a:schemeClr>
                          </a:solidFill>
                          <a:latin typeface="+mn-lt"/>
                          <a:ea typeface="+mn-ea"/>
                          <a:cs typeface="+mn-cs"/>
                        </a:rPr>
                        <a:t>Proposed agreement regarding family support services</a:t>
                      </a:r>
                    </a:p>
                    <a:p>
                      <a:pPr marL="285750" indent="-285750">
                        <a:buFont typeface="Wingdings" panose="05000000000000000000" pitchFamily="2" charset="2"/>
                        <a:buChar char="§"/>
                      </a:pPr>
                      <a:r>
                        <a:rPr lang="en-US" sz="1600" kern="1200" dirty="0">
                          <a:solidFill>
                            <a:schemeClr val="tx1">
                              <a:lumMod val="75000"/>
                              <a:lumOff val="25000"/>
                            </a:schemeClr>
                          </a:solidFill>
                          <a:latin typeface="+mn-lt"/>
                          <a:ea typeface="+mn-ea"/>
                          <a:cs typeface="+mn-cs"/>
                        </a:rPr>
                        <a:t>Proposed modifications to SPP child selection prioritization</a:t>
                      </a:r>
                    </a:p>
                    <a:p>
                      <a:pPr marL="285750" indent="-285750">
                        <a:buFont typeface="Wingdings" panose="05000000000000000000" pitchFamily="2" charset="2"/>
                        <a:buChar char="§"/>
                      </a:pPr>
                      <a:r>
                        <a:rPr lang="en-US" sz="1600" kern="1200" dirty="0">
                          <a:solidFill>
                            <a:schemeClr val="tx1">
                              <a:lumMod val="75000"/>
                              <a:lumOff val="25000"/>
                            </a:schemeClr>
                          </a:solidFill>
                          <a:latin typeface="+mn-lt"/>
                          <a:ea typeface="+mn-ea"/>
                          <a:cs typeface="+mn-cs"/>
                        </a:rPr>
                        <a:t>Proposed changes to the eligibility requirements for SPP child care subsidies</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76834712"/>
                  </a:ext>
                </a:extLst>
              </a:tr>
              <a:tr h="1032756">
                <a:tc>
                  <a:txBody>
                    <a:bodyPr/>
                    <a:lstStyle/>
                    <a:p>
                      <a:pPr algn="l"/>
                      <a:r>
                        <a:rPr lang="en-US" sz="1600" b="1" kern="1200" dirty="0">
                          <a:solidFill>
                            <a:schemeClr val="tx1">
                              <a:lumMod val="75000"/>
                              <a:lumOff val="25000"/>
                            </a:schemeClr>
                          </a:solidFill>
                          <a:latin typeface="+mn-lt"/>
                          <a:ea typeface="+mn-ea"/>
                          <a:cs typeface="+mn-cs"/>
                        </a:rPr>
                        <a:t>Additional topics to include in annual reporting</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285750" indent="-285750">
                        <a:buFont typeface="Wingdings" panose="05000000000000000000" pitchFamily="2" charset="2"/>
                        <a:buChar char="§"/>
                      </a:pPr>
                      <a:r>
                        <a:rPr lang="en-US" sz="1600" kern="1200" dirty="0">
                          <a:solidFill>
                            <a:schemeClr val="tx1">
                              <a:lumMod val="75000"/>
                              <a:lumOff val="25000"/>
                            </a:schemeClr>
                          </a:solidFill>
                          <a:latin typeface="+mn-lt"/>
                          <a:ea typeface="+mn-ea"/>
                          <a:cs typeface="+mn-cs"/>
                        </a:rPr>
                        <a:t>Detailed information on Seattle Promise program participants</a:t>
                      </a:r>
                    </a:p>
                    <a:p>
                      <a:pPr marL="285750" indent="-285750">
                        <a:buFont typeface="Wingdings" panose="05000000000000000000" pitchFamily="2" charset="2"/>
                        <a:buChar char="§"/>
                      </a:pPr>
                      <a:r>
                        <a:rPr lang="en-US" sz="1600" kern="1200" dirty="0">
                          <a:solidFill>
                            <a:schemeClr val="tx1">
                              <a:lumMod val="75000"/>
                              <a:lumOff val="25000"/>
                            </a:schemeClr>
                          </a:solidFill>
                          <a:latin typeface="+mn-lt"/>
                          <a:ea typeface="+mn-ea"/>
                          <a:cs typeface="+mn-cs"/>
                        </a:rPr>
                        <a:t>Demographic information on participants in SPP and K-12 investments</a:t>
                      </a:r>
                    </a:p>
                    <a:p>
                      <a:pPr marL="285750" indent="-285750">
                        <a:buFont typeface="Wingdings" panose="05000000000000000000" pitchFamily="2" charset="2"/>
                        <a:buChar char="§"/>
                      </a:pPr>
                      <a:r>
                        <a:rPr lang="en-US" sz="1600" kern="1200" dirty="0">
                          <a:solidFill>
                            <a:schemeClr val="tx1">
                              <a:lumMod val="75000"/>
                              <a:lumOff val="25000"/>
                            </a:schemeClr>
                          </a:solidFill>
                          <a:latin typeface="+mn-lt"/>
                          <a:ea typeface="+mn-ea"/>
                          <a:cs typeface="+mn-cs"/>
                        </a:rPr>
                        <a:t>Progress made towards simplifying the application process</a:t>
                      </a:r>
                    </a:p>
                    <a:p>
                      <a:pPr marL="285750" indent="-285750">
                        <a:buFont typeface="Wingdings" panose="05000000000000000000" pitchFamily="2" charset="2"/>
                        <a:buChar char="§"/>
                      </a:pPr>
                      <a:r>
                        <a:rPr lang="en-US" sz="1600" kern="1200" dirty="0">
                          <a:solidFill>
                            <a:schemeClr val="tx1">
                              <a:lumMod val="75000"/>
                              <a:lumOff val="25000"/>
                            </a:schemeClr>
                          </a:solidFill>
                          <a:latin typeface="+mn-lt"/>
                          <a:ea typeface="+mn-ea"/>
                          <a:cs typeface="+mn-cs"/>
                        </a:rPr>
                        <a:t>Coordination with the State to leverage ECEAP investments</a:t>
                      </a:r>
                    </a:p>
                    <a:p>
                      <a:pPr marL="285750" indent="-285750">
                        <a:buFont typeface="Wingdings" panose="05000000000000000000" pitchFamily="2" charset="2"/>
                        <a:buChar char="§"/>
                      </a:pPr>
                      <a:r>
                        <a:rPr lang="en-US" sz="1600" kern="1200" dirty="0">
                          <a:solidFill>
                            <a:schemeClr val="tx1">
                              <a:lumMod val="75000"/>
                              <a:lumOff val="25000"/>
                            </a:schemeClr>
                          </a:solidFill>
                          <a:latin typeface="+mn-lt"/>
                          <a:ea typeface="+mn-ea"/>
                          <a:cs typeface="+mn-cs"/>
                        </a:rPr>
                        <a:t>Details on agreements with Seattle School District and Seattle Colleges</a:t>
                      </a:r>
                    </a:p>
                    <a:p>
                      <a:pPr marL="285750" indent="-285750">
                        <a:buFont typeface="Wingdings" panose="05000000000000000000" pitchFamily="2" charset="2"/>
                        <a:buChar char="§"/>
                      </a:pPr>
                      <a:r>
                        <a:rPr lang="en-US" sz="1600" kern="1200" dirty="0">
                          <a:solidFill>
                            <a:schemeClr val="tx1">
                              <a:lumMod val="75000"/>
                              <a:lumOff val="25000"/>
                            </a:schemeClr>
                          </a:solidFill>
                          <a:latin typeface="+mn-lt"/>
                          <a:ea typeface="+mn-ea"/>
                          <a:cs typeface="+mn-cs"/>
                        </a:rPr>
                        <a:t>Any administrative decisions or modifications operationalized by DEEL</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02532594"/>
                  </a:ext>
                </a:extLst>
              </a:tr>
            </a:tbl>
          </a:graphicData>
        </a:graphic>
      </p:graphicFrame>
    </p:spTree>
    <p:extLst>
      <p:ext uri="{BB962C8B-B14F-4D97-AF65-F5344CB8AC3E}">
        <p14:creationId xmlns:p14="http://schemas.microsoft.com/office/powerpoint/2010/main" val="2456083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0" y="90100"/>
            <a:ext cx="22794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 name="Title 5">
            <a:extLst>
              <a:ext uri="{FF2B5EF4-FFF2-40B4-BE49-F238E27FC236}">
                <a16:creationId xmlns:a16="http://schemas.microsoft.com/office/drawing/2014/main" id="{C58489A1-0E02-4AFE-ACDF-5F181B9F6840}"/>
              </a:ext>
            </a:extLst>
          </p:cNvPr>
          <p:cNvSpPr>
            <a:spLocks noGrp="1"/>
          </p:cNvSpPr>
          <p:nvPr>
            <p:ph type="title"/>
          </p:nvPr>
        </p:nvSpPr>
        <p:spPr>
          <a:xfrm>
            <a:off x="1097280" y="228599"/>
            <a:ext cx="10058400" cy="787784"/>
          </a:xfrm>
        </p:spPr>
        <p:txBody>
          <a:bodyPr>
            <a:normAutofit/>
          </a:bodyPr>
          <a:lstStyle/>
          <a:p>
            <a:r>
              <a:rPr lang="en-US" sz="4000" b="1" dirty="0">
                <a:solidFill>
                  <a:schemeClr val="tx1"/>
                </a:solidFill>
              </a:rPr>
              <a:t>Amendment 4: SPP Tuition Scale</a:t>
            </a:r>
          </a:p>
        </p:txBody>
      </p:sp>
      <p:sp>
        <p:nvSpPr>
          <p:cNvPr id="2" name="Slide Number Placeholder 1">
            <a:extLst>
              <a:ext uri="{FF2B5EF4-FFF2-40B4-BE49-F238E27FC236}">
                <a16:creationId xmlns:a16="http://schemas.microsoft.com/office/drawing/2014/main" id="{541E3958-E5B1-4AB5-AC52-2634F2893537}"/>
              </a:ext>
            </a:extLst>
          </p:cNvPr>
          <p:cNvSpPr>
            <a:spLocks noGrp="1"/>
          </p:cNvSpPr>
          <p:nvPr>
            <p:ph type="sldNum" sz="quarter" idx="12"/>
          </p:nvPr>
        </p:nvSpPr>
        <p:spPr/>
        <p:txBody>
          <a:bodyPr/>
          <a:lstStyle/>
          <a:p>
            <a:fld id="{729CB5B1-55C6-405B-AA1D-4FC0652A0BD2}" type="slidenum">
              <a:rPr lang="en-US" smtClean="0"/>
              <a:t>4</a:t>
            </a:fld>
            <a:endParaRPr lang="en-US" dirty="0"/>
          </a:p>
        </p:txBody>
      </p:sp>
      <p:cxnSp>
        <p:nvCxnSpPr>
          <p:cNvPr id="7" name="Straight Connector 6">
            <a:extLst>
              <a:ext uri="{FF2B5EF4-FFF2-40B4-BE49-F238E27FC236}">
                <a16:creationId xmlns:a16="http://schemas.microsoft.com/office/drawing/2014/main" id="{0A34A26D-B630-48A0-8712-D4F45EAF6621}"/>
              </a:ext>
            </a:extLst>
          </p:cNvPr>
          <p:cNvCxnSpPr>
            <a:cxnSpLocks/>
          </p:cNvCxnSpPr>
          <p:nvPr/>
        </p:nvCxnSpPr>
        <p:spPr>
          <a:xfrm>
            <a:off x="1161535" y="1016383"/>
            <a:ext cx="9994145"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Content Placeholder 6">
            <a:extLst>
              <a:ext uri="{FF2B5EF4-FFF2-40B4-BE49-F238E27FC236}">
                <a16:creationId xmlns:a16="http://schemas.microsoft.com/office/drawing/2014/main" id="{64F9D69B-9A80-46A7-B077-DA7E59C37EF3}"/>
              </a:ext>
            </a:extLst>
          </p:cNvPr>
          <p:cNvSpPr>
            <a:spLocks noGrp="1"/>
          </p:cNvSpPr>
          <p:nvPr>
            <p:ph idx="1"/>
          </p:nvPr>
        </p:nvSpPr>
        <p:spPr>
          <a:xfrm>
            <a:off x="1164025" y="1337377"/>
            <a:ext cx="10048458" cy="4598988"/>
          </a:xfrm>
        </p:spPr>
        <p:txBody>
          <a:bodyPr>
            <a:normAutofit/>
          </a:bodyPr>
          <a:lstStyle/>
          <a:p>
            <a:pPr marL="0" lvl="0" indent="0">
              <a:lnSpc>
                <a:spcPct val="100000"/>
              </a:lnSpc>
              <a:spcBef>
                <a:spcPts val="0"/>
              </a:spcBef>
              <a:spcAft>
                <a:spcPts val="600"/>
              </a:spcAft>
              <a:buClrTx/>
              <a:buSzTx/>
              <a:buNone/>
              <a:defRPr/>
            </a:pPr>
            <a:r>
              <a:rPr lang="en-US" dirty="0"/>
              <a:t>Revises Appendix IV: Seattle Preschool Program Tuition Sliding Fee Scale:</a:t>
            </a:r>
          </a:p>
          <a:p>
            <a:pPr marL="521208" lvl="1" indent="-228600">
              <a:lnSpc>
                <a:spcPct val="100000"/>
              </a:lnSpc>
              <a:spcBef>
                <a:spcPts val="0"/>
              </a:spcBef>
              <a:spcAft>
                <a:spcPts val="600"/>
              </a:spcAft>
              <a:buClrTx/>
              <a:buFont typeface="Wingdings" panose="05000000000000000000" pitchFamily="2" charset="2"/>
              <a:buChar char="§"/>
              <a:defRPr/>
            </a:pPr>
            <a:r>
              <a:rPr lang="en-US" sz="2000" dirty="0"/>
              <a:t>Bases family tuition amounts on a percentage contribution to the cost of the preschool slot</a:t>
            </a:r>
          </a:p>
          <a:p>
            <a:pPr marL="521208" lvl="1" indent="-228600">
              <a:lnSpc>
                <a:spcPct val="100000"/>
              </a:lnSpc>
              <a:spcBef>
                <a:spcPts val="0"/>
              </a:spcBef>
              <a:spcAft>
                <a:spcPts val="600"/>
              </a:spcAft>
              <a:buClrTx/>
              <a:buFont typeface="Wingdings" panose="05000000000000000000" pitchFamily="2" charset="2"/>
              <a:buChar char="§"/>
              <a:defRPr/>
            </a:pPr>
            <a:r>
              <a:rPr lang="en-US" sz="2000" dirty="0"/>
              <a:t>Sets the minimum tuition subsidy at 5%</a:t>
            </a:r>
          </a:p>
          <a:p>
            <a:pPr marL="521208" lvl="1" indent="-228600">
              <a:lnSpc>
                <a:spcPct val="100000"/>
              </a:lnSpc>
              <a:spcBef>
                <a:spcPts val="0"/>
              </a:spcBef>
              <a:spcAft>
                <a:spcPts val="600"/>
              </a:spcAft>
              <a:buClrTx/>
              <a:buFont typeface="Wingdings" panose="05000000000000000000" pitchFamily="2" charset="2"/>
              <a:buChar char="§"/>
              <a:defRPr/>
            </a:pPr>
            <a:r>
              <a:rPr lang="en-US" sz="2000" dirty="0"/>
              <a:t>Increases steps in the scale from 25 to 30</a:t>
            </a:r>
          </a:p>
          <a:p>
            <a:pPr marL="0" lvl="0" indent="0">
              <a:lnSpc>
                <a:spcPct val="100000"/>
              </a:lnSpc>
              <a:spcBef>
                <a:spcPts val="0"/>
              </a:spcBef>
              <a:spcAft>
                <a:spcPts val="600"/>
              </a:spcAft>
              <a:buClrTx/>
              <a:buSzTx/>
              <a:buNone/>
              <a:defRPr/>
            </a:pPr>
            <a:endParaRPr lang="en-US" dirty="0"/>
          </a:p>
        </p:txBody>
      </p:sp>
      <p:graphicFrame>
        <p:nvGraphicFramePr>
          <p:cNvPr id="4" name="Table 3">
            <a:extLst>
              <a:ext uri="{FF2B5EF4-FFF2-40B4-BE49-F238E27FC236}">
                <a16:creationId xmlns:a16="http://schemas.microsoft.com/office/drawing/2014/main" id="{2AAA0C81-748B-44F0-AF6D-5061E11FF88E}"/>
              </a:ext>
            </a:extLst>
          </p:cNvPr>
          <p:cNvGraphicFramePr>
            <a:graphicFrameLocks noGrp="1"/>
          </p:cNvGraphicFramePr>
          <p:nvPr>
            <p:extLst>
              <p:ext uri="{D42A27DB-BD31-4B8C-83A1-F6EECF244321}">
                <p14:modId xmlns:p14="http://schemas.microsoft.com/office/powerpoint/2010/main" val="1788036049"/>
              </p:ext>
            </p:extLst>
          </p:nvPr>
        </p:nvGraphicFramePr>
        <p:xfrm>
          <a:off x="2124254" y="3094255"/>
          <a:ext cx="7609130" cy="2802229"/>
        </p:xfrm>
        <a:graphic>
          <a:graphicData uri="http://schemas.openxmlformats.org/drawingml/2006/table">
            <a:tbl>
              <a:tblPr firstRow="1" bandRow="1">
                <a:tableStyleId>{21E4AEA4-8DFA-4A89-87EB-49C32662AFE0}</a:tableStyleId>
              </a:tblPr>
              <a:tblGrid>
                <a:gridCol w="648716">
                  <a:extLst>
                    <a:ext uri="{9D8B030D-6E8A-4147-A177-3AD203B41FA5}">
                      <a16:colId xmlns:a16="http://schemas.microsoft.com/office/drawing/2014/main" val="3126962419"/>
                    </a:ext>
                  </a:extLst>
                </a:gridCol>
                <a:gridCol w="1854607">
                  <a:extLst>
                    <a:ext uri="{9D8B030D-6E8A-4147-A177-3AD203B41FA5}">
                      <a16:colId xmlns:a16="http://schemas.microsoft.com/office/drawing/2014/main" val="932335287"/>
                    </a:ext>
                  </a:extLst>
                </a:gridCol>
                <a:gridCol w="1854607">
                  <a:extLst>
                    <a:ext uri="{9D8B030D-6E8A-4147-A177-3AD203B41FA5}">
                      <a16:colId xmlns:a16="http://schemas.microsoft.com/office/drawing/2014/main" val="1103673008"/>
                    </a:ext>
                  </a:extLst>
                </a:gridCol>
                <a:gridCol w="1625600">
                  <a:extLst>
                    <a:ext uri="{9D8B030D-6E8A-4147-A177-3AD203B41FA5}">
                      <a16:colId xmlns:a16="http://schemas.microsoft.com/office/drawing/2014/main" val="2644912550"/>
                    </a:ext>
                  </a:extLst>
                </a:gridCol>
                <a:gridCol w="1625600">
                  <a:extLst>
                    <a:ext uri="{9D8B030D-6E8A-4147-A177-3AD203B41FA5}">
                      <a16:colId xmlns:a16="http://schemas.microsoft.com/office/drawing/2014/main" val="1223302556"/>
                    </a:ext>
                  </a:extLst>
                </a:gridCol>
              </a:tblGrid>
              <a:tr h="370840">
                <a:tc rowSpan="2">
                  <a:txBody>
                    <a:bodyPr/>
                    <a:lstStyle/>
                    <a:p>
                      <a:pPr algn="ctr"/>
                      <a:r>
                        <a:rPr lang="en-US" b="0" dirty="0"/>
                        <a:t>Step</a:t>
                      </a:r>
                    </a:p>
                  </a:txBody>
                  <a:tcPr anchor="ctr"/>
                </a:tc>
                <a:tc rowSpan="2">
                  <a:txBody>
                    <a:bodyPr/>
                    <a:lstStyle/>
                    <a:p>
                      <a:pPr algn="ctr"/>
                      <a:r>
                        <a:rPr lang="en-US" b="0" dirty="0"/>
                        <a:t>Percent of Federal Poverty</a:t>
                      </a:r>
                    </a:p>
                  </a:txBody>
                  <a:tcPr anchor="ctr"/>
                </a:tc>
                <a:tc rowSpan="2">
                  <a:txBody>
                    <a:bodyPr/>
                    <a:lstStyle/>
                    <a:p>
                      <a:pPr algn="ctr"/>
                      <a:r>
                        <a:rPr lang="en-US" b="0" dirty="0"/>
                        <a:t>Percent Family Contribution to Slot Cost</a:t>
                      </a:r>
                    </a:p>
                  </a:txBody>
                  <a:tcPr anchor="ctr">
                    <a:lnR w="127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tcPr>
                </a:tc>
                <a:tc gridSpan="2">
                  <a:txBody>
                    <a:bodyPr/>
                    <a:lstStyle/>
                    <a:p>
                      <a:pPr algn="ctr"/>
                      <a:r>
                        <a:rPr lang="en-US" b="0" dirty="0"/>
                        <a:t>2019-20 SY Estimates</a:t>
                      </a:r>
                    </a:p>
                  </a:txBody>
                  <a:tcPr anchor="ctr">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tcPr>
                </a:tc>
                <a:tc hMerge="1">
                  <a:txBody>
                    <a:bodyPr/>
                    <a:lstStyle/>
                    <a:p>
                      <a:endParaRPr lang="en-US" dirty="0"/>
                    </a:p>
                  </a:txBody>
                  <a:tcPr>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568207662"/>
                  </a:ext>
                </a:extLst>
              </a:tr>
              <a:tr h="370840">
                <a:tc vMerge="1">
                  <a:txBody>
                    <a:bodyPr/>
                    <a:lstStyle/>
                    <a:p>
                      <a:endParaRPr lang="en-US" dirty="0"/>
                    </a:p>
                  </a:txBody>
                  <a:tcPr/>
                </a:tc>
                <a:tc vMerge="1">
                  <a:txBody>
                    <a:bodyPr/>
                    <a:lstStyle/>
                    <a:p>
                      <a:endParaRPr lang="en-US" dirty="0"/>
                    </a:p>
                  </a:txBody>
                  <a:tcPr/>
                </a:tc>
                <a:tc vMerge="1">
                  <a:txBody>
                    <a:bodyPr/>
                    <a:lstStyle/>
                    <a:p>
                      <a:endParaRPr lang="en-US" dirty="0"/>
                    </a:p>
                  </a:txBody>
                  <a:tcPr/>
                </a:tc>
                <a:tc>
                  <a:txBody>
                    <a:bodyPr/>
                    <a:lstStyle/>
                    <a:p>
                      <a:pPr algn="ctr"/>
                      <a:r>
                        <a:rPr lang="en-US" b="0" dirty="0">
                          <a:solidFill>
                            <a:schemeClr val="bg1"/>
                          </a:solidFill>
                        </a:rPr>
                        <a:t>Annual</a:t>
                      </a:r>
                    </a:p>
                    <a:p>
                      <a:pPr algn="ctr"/>
                      <a:r>
                        <a:rPr lang="en-US" b="0" dirty="0">
                          <a:solidFill>
                            <a:schemeClr val="bg1"/>
                          </a:solidFill>
                        </a:rPr>
                        <a:t>Tuition</a:t>
                      </a: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solidFill>
                  </a:tcPr>
                </a:tc>
                <a:tc>
                  <a:txBody>
                    <a:bodyPr/>
                    <a:lstStyle/>
                    <a:p>
                      <a:pPr algn="ctr"/>
                      <a:r>
                        <a:rPr lang="en-US" b="0" dirty="0">
                          <a:solidFill>
                            <a:schemeClr val="bg1"/>
                          </a:solidFill>
                        </a:rPr>
                        <a:t>Monthly Tuition</a:t>
                      </a:r>
                    </a:p>
                  </a:txBody>
                  <a:tcPr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2280781398"/>
                  </a:ext>
                </a:extLst>
              </a:tr>
              <a:tr h="370840">
                <a:tc>
                  <a:txBody>
                    <a:bodyPr/>
                    <a:lstStyle/>
                    <a:p>
                      <a:pPr algn="ctr"/>
                      <a:r>
                        <a:rPr lang="en-US" dirty="0">
                          <a:solidFill>
                            <a:schemeClr val="tx1">
                              <a:lumMod val="75000"/>
                              <a:lumOff val="25000"/>
                            </a:schemeClr>
                          </a:solidFill>
                        </a:rPr>
                        <a:t>1</a:t>
                      </a:r>
                    </a:p>
                  </a:txBody>
                  <a:tcPr/>
                </a:tc>
                <a:tc>
                  <a:txBody>
                    <a:bodyPr/>
                    <a:lstStyle/>
                    <a:p>
                      <a:pPr algn="r"/>
                      <a:r>
                        <a:rPr lang="en-US" dirty="0">
                          <a:solidFill>
                            <a:schemeClr val="tx1">
                              <a:lumMod val="75000"/>
                              <a:lumOff val="25000"/>
                            </a:schemeClr>
                          </a:solidFill>
                        </a:rPr>
                        <a:t>351%</a:t>
                      </a:r>
                    </a:p>
                  </a:txBody>
                  <a:tcPr/>
                </a:tc>
                <a:tc>
                  <a:txBody>
                    <a:bodyPr/>
                    <a:lstStyle/>
                    <a:p>
                      <a:pPr algn="r"/>
                      <a:r>
                        <a:rPr lang="en-US" dirty="0">
                          <a:solidFill>
                            <a:schemeClr val="tx1">
                              <a:lumMod val="75000"/>
                              <a:lumOff val="25000"/>
                            </a:schemeClr>
                          </a:solidFill>
                        </a:rPr>
                        <a:t>8%</a:t>
                      </a:r>
                    </a:p>
                  </a:txBody>
                  <a:tcPr>
                    <a:lnT w="38100" cap="flat" cmpd="sng" algn="ctr">
                      <a:solidFill>
                        <a:schemeClr val="bg1"/>
                      </a:solidFill>
                      <a:prstDash val="solid"/>
                      <a:round/>
                      <a:headEnd type="none" w="med" len="med"/>
                      <a:tailEnd type="none" w="med" len="med"/>
                    </a:lnT>
                  </a:tcPr>
                </a:tc>
                <a:tc>
                  <a:txBody>
                    <a:bodyPr/>
                    <a:lstStyle/>
                    <a:p>
                      <a:pPr algn="r"/>
                      <a:r>
                        <a:rPr lang="en-US" dirty="0">
                          <a:solidFill>
                            <a:schemeClr val="tx1">
                              <a:lumMod val="75000"/>
                              <a:lumOff val="25000"/>
                            </a:schemeClr>
                          </a:solidFill>
                        </a:rPr>
                        <a:t>$880</a:t>
                      </a:r>
                    </a:p>
                  </a:txBody>
                  <a:tcPr>
                    <a:lnT w="38100" cap="flat" cmpd="sng" algn="ctr">
                      <a:solidFill>
                        <a:schemeClr val="bg1"/>
                      </a:solidFill>
                      <a:prstDash val="solid"/>
                      <a:round/>
                      <a:headEnd type="none" w="med" len="med"/>
                      <a:tailEnd type="none" w="med" len="med"/>
                    </a:lnT>
                  </a:tcPr>
                </a:tc>
                <a:tc>
                  <a:txBody>
                    <a:bodyPr/>
                    <a:lstStyle/>
                    <a:p>
                      <a:pPr algn="r"/>
                      <a:r>
                        <a:rPr lang="en-US" dirty="0">
                          <a:solidFill>
                            <a:schemeClr val="tx1">
                              <a:lumMod val="75000"/>
                              <a:lumOff val="25000"/>
                            </a:schemeClr>
                          </a:solidFill>
                        </a:rPr>
                        <a:t>$88</a:t>
                      </a:r>
                    </a:p>
                  </a:txBody>
                  <a:tcPr>
                    <a:lnT w="381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3792849077"/>
                  </a:ext>
                </a:extLst>
              </a:tr>
              <a:tr h="370840">
                <a:tc>
                  <a:txBody>
                    <a:bodyPr/>
                    <a:lstStyle/>
                    <a:p>
                      <a:pPr algn="ctr"/>
                      <a:r>
                        <a:rPr lang="en-US" dirty="0">
                          <a:solidFill>
                            <a:schemeClr val="tx1">
                              <a:lumMod val="75000"/>
                              <a:lumOff val="25000"/>
                            </a:schemeClr>
                          </a:solidFill>
                        </a:rPr>
                        <a:t>2</a:t>
                      </a:r>
                    </a:p>
                  </a:txBody>
                  <a:tcPr>
                    <a:lnB w="12700" cmpd="sng">
                      <a:noFill/>
                    </a:lnB>
                  </a:tcPr>
                </a:tc>
                <a:tc>
                  <a:txBody>
                    <a:bodyPr/>
                    <a:lstStyle/>
                    <a:p>
                      <a:pPr algn="r"/>
                      <a:r>
                        <a:rPr lang="en-US" dirty="0">
                          <a:solidFill>
                            <a:schemeClr val="tx1">
                              <a:lumMod val="75000"/>
                              <a:lumOff val="25000"/>
                            </a:schemeClr>
                          </a:solidFill>
                        </a:rPr>
                        <a:t>364%</a:t>
                      </a:r>
                    </a:p>
                  </a:txBody>
                  <a:tcPr>
                    <a:lnB w="12700" cmpd="sng">
                      <a:noFill/>
                    </a:lnB>
                  </a:tcPr>
                </a:tc>
                <a:tc>
                  <a:txBody>
                    <a:bodyPr/>
                    <a:lstStyle/>
                    <a:p>
                      <a:pPr algn="r"/>
                      <a:r>
                        <a:rPr lang="en-US" dirty="0">
                          <a:solidFill>
                            <a:schemeClr val="tx1">
                              <a:lumMod val="75000"/>
                              <a:lumOff val="25000"/>
                            </a:schemeClr>
                          </a:solidFill>
                        </a:rPr>
                        <a:t>11%</a:t>
                      </a:r>
                    </a:p>
                  </a:txBody>
                  <a:tcPr>
                    <a:lnB w="12700" cmpd="sng">
                      <a:noFill/>
                    </a:lnB>
                  </a:tcPr>
                </a:tc>
                <a:tc>
                  <a:txBody>
                    <a:bodyPr/>
                    <a:lstStyle/>
                    <a:p>
                      <a:pPr algn="r"/>
                      <a:r>
                        <a:rPr lang="en-US" dirty="0">
                          <a:solidFill>
                            <a:schemeClr val="tx1">
                              <a:lumMod val="75000"/>
                              <a:lumOff val="25000"/>
                            </a:schemeClr>
                          </a:solidFill>
                        </a:rPr>
                        <a:t>$1,210</a:t>
                      </a:r>
                    </a:p>
                  </a:txBody>
                  <a:tcPr>
                    <a:lnB w="12700" cmpd="sng">
                      <a:noFill/>
                    </a:lnB>
                  </a:tcPr>
                </a:tc>
                <a:tc>
                  <a:txBody>
                    <a:bodyPr/>
                    <a:lstStyle/>
                    <a:p>
                      <a:pPr algn="r"/>
                      <a:r>
                        <a:rPr lang="en-US" dirty="0">
                          <a:solidFill>
                            <a:schemeClr val="tx1">
                              <a:lumMod val="75000"/>
                              <a:lumOff val="25000"/>
                            </a:schemeClr>
                          </a:solidFill>
                        </a:rPr>
                        <a:t>$121</a:t>
                      </a:r>
                    </a:p>
                  </a:txBody>
                  <a:tcPr>
                    <a:lnB w="12700" cmpd="sng">
                      <a:noFill/>
                    </a:lnB>
                  </a:tcPr>
                </a:tc>
                <a:extLst>
                  <a:ext uri="{0D108BD9-81ED-4DB2-BD59-A6C34878D82A}">
                    <a16:rowId xmlns:a16="http://schemas.microsoft.com/office/drawing/2014/main" val="3668948600"/>
                  </a:ext>
                </a:extLst>
              </a:tr>
              <a:tr h="307949">
                <a:tc>
                  <a:txBody>
                    <a:bodyPr/>
                    <a:lstStyle/>
                    <a:p>
                      <a:pPr lvl="0" algn="ctr"/>
                      <a:r>
                        <a:rPr lang="en-US" dirty="0">
                          <a:solidFill>
                            <a:schemeClr val="tx1">
                              <a:lumMod val="75000"/>
                              <a:lumOff val="25000"/>
                            </a:schemeClr>
                          </a:solidFill>
                        </a:rPr>
                        <a:t>…</a:t>
                      </a:r>
                    </a:p>
                  </a:txBody>
                  <a:tcPr vert="vert">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dirty="0">
                          <a:solidFill>
                            <a:schemeClr val="tx1">
                              <a:lumMod val="75000"/>
                              <a:lumOff val="25000"/>
                            </a:schemeClr>
                          </a:solidFill>
                        </a:rPr>
                        <a:t>…</a:t>
                      </a:r>
                    </a:p>
                  </a:txBody>
                  <a:tcPr vert="vert">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dirty="0">
                          <a:solidFill>
                            <a:schemeClr val="tx1">
                              <a:lumMod val="75000"/>
                              <a:lumOff val="25000"/>
                            </a:schemeClr>
                          </a:solidFill>
                        </a:rPr>
                        <a:t>…</a:t>
                      </a:r>
                    </a:p>
                  </a:txBody>
                  <a:tcPr vert="vert">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dirty="0">
                          <a:solidFill>
                            <a:schemeClr val="tx1">
                              <a:lumMod val="75000"/>
                              <a:lumOff val="25000"/>
                            </a:schemeClr>
                          </a:solidFill>
                        </a:rPr>
                        <a:t>…</a:t>
                      </a:r>
                    </a:p>
                  </a:txBody>
                  <a:tcPr vert="vert">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dirty="0">
                          <a:solidFill>
                            <a:schemeClr val="tx1">
                              <a:lumMod val="75000"/>
                              <a:lumOff val="25000"/>
                            </a:schemeClr>
                          </a:solidFill>
                        </a:rPr>
                        <a:t>…</a:t>
                      </a:r>
                    </a:p>
                  </a:txBody>
                  <a:tcPr vert="vert">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16301784"/>
                  </a:ext>
                </a:extLst>
              </a:tr>
              <a:tr h="370840">
                <a:tc>
                  <a:txBody>
                    <a:bodyPr/>
                    <a:lstStyle/>
                    <a:p>
                      <a:pPr algn="ctr"/>
                      <a:r>
                        <a:rPr lang="en-US" dirty="0">
                          <a:solidFill>
                            <a:schemeClr val="tx1">
                              <a:lumMod val="75000"/>
                              <a:lumOff val="25000"/>
                            </a:schemeClr>
                          </a:solidFill>
                        </a:rPr>
                        <a:t>29</a:t>
                      </a:r>
                    </a:p>
                  </a:txBody>
                  <a:tcPr>
                    <a:lnT w="12700" cmpd="sng">
                      <a:noFill/>
                    </a:lnT>
                  </a:tcPr>
                </a:tc>
                <a:tc>
                  <a:txBody>
                    <a:bodyPr/>
                    <a:lstStyle/>
                    <a:p>
                      <a:pPr algn="r"/>
                      <a:r>
                        <a:rPr lang="en-US" dirty="0">
                          <a:solidFill>
                            <a:schemeClr val="tx1">
                              <a:lumMod val="75000"/>
                              <a:lumOff val="25000"/>
                            </a:schemeClr>
                          </a:solidFill>
                        </a:rPr>
                        <a:t>715%</a:t>
                      </a:r>
                    </a:p>
                  </a:txBody>
                  <a:tcPr>
                    <a:lnT w="12700" cmpd="sng">
                      <a:noFill/>
                    </a:lnT>
                  </a:tcPr>
                </a:tc>
                <a:tc>
                  <a:txBody>
                    <a:bodyPr/>
                    <a:lstStyle/>
                    <a:p>
                      <a:pPr algn="r"/>
                      <a:r>
                        <a:rPr lang="en-US" dirty="0">
                          <a:solidFill>
                            <a:schemeClr val="tx1">
                              <a:lumMod val="75000"/>
                              <a:lumOff val="25000"/>
                            </a:schemeClr>
                          </a:solidFill>
                        </a:rPr>
                        <a:t>92%</a:t>
                      </a:r>
                    </a:p>
                  </a:txBody>
                  <a:tcPr>
                    <a:lnT w="12700" cmpd="sng">
                      <a:noFill/>
                    </a:lnT>
                  </a:tcPr>
                </a:tc>
                <a:tc>
                  <a:txBody>
                    <a:bodyPr/>
                    <a:lstStyle/>
                    <a:p>
                      <a:pPr algn="r"/>
                      <a:r>
                        <a:rPr lang="en-US" dirty="0">
                          <a:solidFill>
                            <a:schemeClr val="tx1">
                              <a:lumMod val="75000"/>
                              <a:lumOff val="25000"/>
                            </a:schemeClr>
                          </a:solidFill>
                        </a:rPr>
                        <a:t>$10,120</a:t>
                      </a:r>
                    </a:p>
                  </a:txBody>
                  <a:tcPr>
                    <a:lnT w="12700" cmpd="sng">
                      <a:noFill/>
                    </a:lnT>
                  </a:tcPr>
                </a:tc>
                <a:tc>
                  <a:txBody>
                    <a:bodyPr/>
                    <a:lstStyle/>
                    <a:p>
                      <a:pPr algn="r"/>
                      <a:r>
                        <a:rPr lang="en-US" dirty="0">
                          <a:solidFill>
                            <a:schemeClr val="tx1">
                              <a:lumMod val="75000"/>
                              <a:lumOff val="25000"/>
                            </a:schemeClr>
                          </a:solidFill>
                        </a:rPr>
                        <a:t>$1,012</a:t>
                      </a:r>
                    </a:p>
                  </a:txBody>
                  <a:tcPr>
                    <a:lnT w="12700" cmpd="sng">
                      <a:noFill/>
                    </a:lnT>
                  </a:tcPr>
                </a:tc>
                <a:extLst>
                  <a:ext uri="{0D108BD9-81ED-4DB2-BD59-A6C34878D82A}">
                    <a16:rowId xmlns:a16="http://schemas.microsoft.com/office/drawing/2014/main" val="1610609316"/>
                  </a:ext>
                </a:extLst>
              </a:tr>
              <a:tr h="370840">
                <a:tc>
                  <a:txBody>
                    <a:bodyPr/>
                    <a:lstStyle/>
                    <a:p>
                      <a:pPr algn="ctr"/>
                      <a:r>
                        <a:rPr lang="en-US" dirty="0">
                          <a:solidFill>
                            <a:schemeClr val="tx1">
                              <a:lumMod val="75000"/>
                              <a:lumOff val="25000"/>
                            </a:schemeClr>
                          </a:solidFill>
                        </a:rPr>
                        <a:t>30</a:t>
                      </a:r>
                    </a:p>
                  </a:txBody>
                  <a:tcPr/>
                </a:tc>
                <a:tc>
                  <a:txBody>
                    <a:bodyPr/>
                    <a:lstStyle/>
                    <a:p>
                      <a:pPr algn="r"/>
                      <a:r>
                        <a:rPr lang="en-US" dirty="0">
                          <a:solidFill>
                            <a:schemeClr val="tx1">
                              <a:lumMod val="75000"/>
                              <a:lumOff val="25000"/>
                            </a:schemeClr>
                          </a:solidFill>
                        </a:rPr>
                        <a:t>728%</a:t>
                      </a:r>
                    </a:p>
                  </a:txBody>
                  <a:tcPr/>
                </a:tc>
                <a:tc>
                  <a:txBody>
                    <a:bodyPr/>
                    <a:lstStyle/>
                    <a:p>
                      <a:pPr algn="r"/>
                      <a:r>
                        <a:rPr lang="en-US" dirty="0">
                          <a:solidFill>
                            <a:schemeClr val="tx1">
                              <a:lumMod val="75000"/>
                              <a:lumOff val="25000"/>
                            </a:schemeClr>
                          </a:solidFill>
                        </a:rPr>
                        <a:t>95%</a:t>
                      </a:r>
                    </a:p>
                  </a:txBody>
                  <a:tcPr/>
                </a:tc>
                <a:tc>
                  <a:txBody>
                    <a:bodyPr/>
                    <a:lstStyle/>
                    <a:p>
                      <a:pPr algn="r"/>
                      <a:r>
                        <a:rPr lang="en-US" dirty="0">
                          <a:solidFill>
                            <a:schemeClr val="tx1">
                              <a:lumMod val="75000"/>
                              <a:lumOff val="25000"/>
                            </a:schemeClr>
                          </a:solidFill>
                        </a:rPr>
                        <a:t>$10,450</a:t>
                      </a:r>
                    </a:p>
                  </a:txBody>
                  <a:tcPr/>
                </a:tc>
                <a:tc>
                  <a:txBody>
                    <a:bodyPr/>
                    <a:lstStyle/>
                    <a:p>
                      <a:pPr algn="r"/>
                      <a:r>
                        <a:rPr lang="en-US" dirty="0">
                          <a:solidFill>
                            <a:schemeClr val="tx1">
                              <a:lumMod val="75000"/>
                              <a:lumOff val="25000"/>
                            </a:schemeClr>
                          </a:solidFill>
                        </a:rPr>
                        <a:t>$1,045</a:t>
                      </a:r>
                    </a:p>
                  </a:txBody>
                  <a:tcPr/>
                </a:tc>
                <a:extLst>
                  <a:ext uri="{0D108BD9-81ED-4DB2-BD59-A6C34878D82A}">
                    <a16:rowId xmlns:a16="http://schemas.microsoft.com/office/drawing/2014/main" val="3770744902"/>
                  </a:ext>
                </a:extLst>
              </a:tr>
            </a:tbl>
          </a:graphicData>
        </a:graphic>
      </p:graphicFrame>
      <p:sp>
        <p:nvSpPr>
          <p:cNvPr id="9" name="Slide Number Placeholder 1">
            <a:extLst>
              <a:ext uri="{FF2B5EF4-FFF2-40B4-BE49-F238E27FC236}">
                <a16:creationId xmlns:a16="http://schemas.microsoft.com/office/drawing/2014/main" id="{916F08B4-923B-4C09-B602-89879380D3AF}"/>
              </a:ext>
            </a:extLst>
          </p:cNvPr>
          <p:cNvSpPr txBox="1">
            <a:spLocks/>
          </p:cNvSpPr>
          <p:nvPr/>
        </p:nvSpPr>
        <p:spPr>
          <a:xfrm>
            <a:off x="1161535" y="6422517"/>
            <a:ext cx="2852200" cy="365125"/>
          </a:xfrm>
          <a:prstGeom prst="rect">
            <a:avLst/>
          </a:prstGeom>
        </p:spPr>
        <p:txBody>
          <a:bodyPr vert="horz" lIns="91440" tIns="45720" rIns="91440" bIns="45720"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600" i="1" dirty="0"/>
              <a:t>I&amp;E Plan Pages: 35, </a:t>
            </a:r>
            <a:r>
              <a:rPr lang="en-US" sz="1600" b="1" i="1" u="sng" dirty="0"/>
              <a:t>122–123</a:t>
            </a:r>
          </a:p>
        </p:txBody>
      </p:sp>
    </p:spTree>
    <p:extLst>
      <p:ext uri="{BB962C8B-B14F-4D97-AF65-F5344CB8AC3E}">
        <p14:creationId xmlns:p14="http://schemas.microsoft.com/office/powerpoint/2010/main" val="2300567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0" y="90100"/>
            <a:ext cx="22794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 name="Title 5">
            <a:extLst>
              <a:ext uri="{FF2B5EF4-FFF2-40B4-BE49-F238E27FC236}">
                <a16:creationId xmlns:a16="http://schemas.microsoft.com/office/drawing/2014/main" id="{C58489A1-0E02-4AFE-ACDF-5F181B9F6840}"/>
              </a:ext>
            </a:extLst>
          </p:cNvPr>
          <p:cNvSpPr>
            <a:spLocks noGrp="1"/>
          </p:cNvSpPr>
          <p:nvPr>
            <p:ph type="title"/>
          </p:nvPr>
        </p:nvSpPr>
        <p:spPr>
          <a:xfrm>
            <a:off x="1097280" y="228599"/>
            <a:ext cx="10058400" cy="787784"/>
          </a:xfrm>
        </p:spPr>
        <p:txBody>
          <a:bodyPr>
            <a:normAutofit/>
          </a:bodyPr>
          <a:lstStyle/>
          <a:p>
            <a:r>
              <a:rPr lang="en-US" sz="4000" b="1" dirty="0">
                <a:solidFill>
                  <a:schemeClr val="tx1"/>
                </a:solidFill>
              </a:rPr>
              <a:t>Amendment 5: Promise Part-Time Attendance</a:t>
            </a:r>
          </a:p>
        </p:txBody>
      </p:sp>
      <p:sp>
        <p:nvSpPr>
          <p:cNvPr id="2" name="Slide Number Placeholder 1">
            <a:extLst>
              <a:ext uri="{FF2B5EF4-FFF2-40B4-BE49-F238E27FC236}">
                <a16:creationId xmlns:a16="http://schemas.microsoft.com/office/drawing/2014/main" id="{541E3958-E5B1-4AB5-AC52-2634F2893537}"/>
              </a:ext>
            </a:extLst>
          </p:cNvPr>
          <p:cNvSpPr>
            <a:spLocks noGrp="1"/>
          </p:cNvSpPr>
          <p:nvPr>
            <p:ph type="sldNum" sz="quarter" idx="12"/>
          </p:nvPr>
        </p:nvSpPr>
        <p:spPr/>
        <p:txBody>
          <a:bodyPr/>
          <a:lstStyle/>
          <a:p>
            <a:fld id="{729CB5B1-55C6-405B-AA1D-4FC0652A0BD2}" type="slidenum">
              <a:rPr lang="en-US" smtClean="0"/>
              <a:t>5</a:t>
            </a:fld>
            <a:endParaRPr lang="en-US" dirty="0"/>
          </a:p>
        </p:txBody>
      </p:sp>
      <p:cxnSp>
        <p:nvCxnSpPr>
          <p:cNvPr id="7" name="Straight Connector 6">
            <a:extLst>
              <a:ext uri="{FF2B5EF4-FFF2-40B4-BE49-F238E27FC236}">
                <a16:creationId xmlns:a16="http://schemas.microsoft.com/office/drawing/2014/main" id="{0A34A26D-B630-48A0-8712-D4F45EAF6621}"/>
              </a:ext>
            </a:extLst>
          </p:cNvPr>
          <p:cNvCxnSpPr>
            <a:cxnSpLocks/>
          </p:cNvCxnSpPr>
          <p:nvPr/>
        </p:nvCxnSpPr>
        <p:spPr>
          <a:xfrm>
            <a:off x="1161535" y="1016383"/>
            <a:ext cx="9994145"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Content Placeholder 6">
            <a:extLst>
              <a:ext uri="{FF2B5EF4-FFF2-40B4-BE49-F238E27FC236}">
                <a16:creationId xmlns:a16="http://schemas.microsoft.com/office/drawing/2014/main" id="{64F9D69B-9A80-46A7-B077-DA7E59C37EF3}"/>
              </a:ext>
            </a:extLst>
          </p:cNvPr>
          <p:cNvSpPr>
            <a:spLocks noGrp="1"/>
          </p:cNvSpPr>
          <p:nvPr>
            <p:ph idx="1"/>
          </p:nvPr>
        </p:nvSpPr>
        <p:spPr>
          <a:xfrm>
            <a:off x="1164025" y="1337377"/>
            <a:ext cx="10048458" cy="4598988"/>
          </a:xfrm>
        </p:spPr>
        <p:txBody>
          <a:bodyPr>
            <a:normAutofit/>
          </a:bodyPr>
          <a:lstStyle/>
          <a:p>
            <a:pPr marL="0" lvl="0" indent="0">
              <a:lnSpc>
                <a:spcPct val="100000"/>
              </a:lnSpc>
              <a:spcBef>
                <a:spcPts val="0"/>
              </a:spcBef>
              <a:spcAft>
                <a:spcPts val="600"/>
              </a:spcAft>
              <a:buClrTx/>
              <a:buSzTx/>
              <a:buNone/>
              <a:defRPr/>
            </a:pPr>
            <a:r>
              <a:rPr lang="en-US" dirty="0"/>
              <a:t>Adds a sentence describing the existing option for students to request an exception to Seattle Promise’s full-time enrollment requirement.</a:t>
            </a:r>
          </a:p>
          <a:p>
            <a:pPr marL="0" lvl="0" indent="0">
              <a:lnSpc>
                <a:spcPct val="100000"/>
              </a:lnSpc>
              <a:spcBef>
                <a:spcPts val="0"/>
              </a:spcBef>
              <a:spcAft>
                <a:spcPts val="600"/>
              </a:spcAft>
              <a:buClrTx/>
              <a:buSzTx/>
              <a:buNone/>
              <a:defRPr/>
            </a:pPr>
            <a:endParaRPr lang="en-US" dirty="0"/>
          </a:p>
          <a:p>
            <a:pPr marL="0" lvl="0" indent="0">
              <a:lnSpc>
                <a:spcPts val="3000"/>
              </a:lnSpc>
              <a:spcBef>
                <a:spcPts val="0"/>
              </a:spcBef>
              <a:spcAft>
                <a:spcPts val="600"/>
              </a:spcAft>
              <a:buClrTx/>
              <a:buSzTx/>
              <a:buNone/>
              <a:defRPr/>
            </a:pPr>
            <a:r>
              <a:rPr lang="en-US" dirty="0"/>
              <a:t>“Students must enroll full-time (i.e., minimum of 12 credits per quarter) in Fall, Winter, and Spring quarters. Students will be supported during Summer quarter if they choose to attend, however this is optional for Seattle Promise students. </a:t>
            </a:r>
            <a:r>
              <a:rPr lang="en-US" u="sng" dirty="0"/>
              <a:t>Students may request an exception to the full-time enrollment requirement on a quarter-by-quarter basis under limited circumstances, such as demonstrating a substantial hardship or being unable to enroll full-time due to course offerings.</a:t>
            </a:r>
            <a:r>
              <a:rPr lang="en-US" dirty="0"/>
              <a:t>”</a:t>
            </a:r>
          </a:p>
        </p:txBody>
      </p:sp>
      <p:sp>
        <p:nvSpPr>
          <p:cNvPr id="8" name="Slide Number Placeholder 1">
            <a:extLst>
              <a:ext uri="{FF2B5EF4-FFF2-40B4-BE49-F238E27FC236}">
                <a16:creationId xmlns:a16="http://schemas.microsoft.com/office/drawing/2014/main" id="{4D4C463C-290B-424E-8575-17F9428A8C44}"/>
              </a:ext>
            </a:extLst>
          </p:cNvPr>
          <p:cNvSpPr txBox="1">
            <a:spLocks/>
          </p:cNvSpPr>
          <p:nvPr/>
        </p:nvSpPr>
        <p:spPr>
          <a:xfrm>
            <a:off x="1161535" y="6422517"/>
            <a:ext cx="2852200" cy="365125"/>
          </a:xfrm>
          <a:prstGeom prst="rect">
            <a:avLst/>
          </a:prstGeom>
        </p:spPr>
        <p:txBody>
          <a:bodyPr vert="horz" lIns="91440" tIns="45720" rIns="91440" bIns="45720"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600" i="1" dirty="0"/>
              <a:t>I&amp;E Plan Page: </a:t>
            </a:r>
            <a:r>
              <a:rPr lang="en-US" sz="1600" b="1" i="1" u="sng" dirty="0"/>
              <a:t>103</a:t>
            </a:r>
          </a:p>
        </p:txBody>
      </p:sp>
    </p:spTree>
    <p:extLst>
      <p:ext uri="{BB962C8B-B14F-4D97-AF65-F5344CB8AC3E}">
        <p14:creationId xmlns:p14="http://schemas.microsoft.com/office/powerpoint/2010/main" val="978542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0" y="90100"/>
            <a:ext cx="22794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 name="Title 5">
            <a:extLst>
              <a:ext uri="{FF2B5EF4-FFF2-40B4-BE49-F238E27FC236}">
                <a16:creationId xmlns:a16="http://schemas.microsoft.com/office/drawing/2014/main" id="{C58489A1-0E02-4AFE-ACDF-5F181B9F6840}"/>
              </a:ext>
            </a:extLst>
          </p:cNvPr>
          <p:cNvSpPr>
            <a:spLocks noGrp="1"/>
          </p:cNvSpPr>
          <p:nvPr>
            <p:ph type="title"/>
          </p:nvPr>
        </p:nvSpPr>
        <p:spPr>
          <a:xfrm>
            <a:off x="1097280" y="228599"/>
            <a:ext cx="10058400" cy="787784"/>
          </a:xfrm>
        </p:spPr>
        <p:txBody>
          <a:bodyPr>
            <a:normAutofit/>
          </a:bodyPr>
          <a:lstStyle/>
          <a:p>
            <a:r>
              <a:rPr lang="en-US" sz="4000" b="1" dirty="0">
                <a:solidFill>
                  <a:schemeClr val="tx1"/>
                </a:solidFill>
              </a:rPr>
              <a:t>Amendment 6: Racial Equity Toolkit</a:t>
            </a:r>
          </a:p>
        </p:txBody>
      </p:sp>
      <p:sp>
        <p:nvSpPr>
          <p:cNvPr id="2" name="Slide Number Placeholder 1">
            <a:extLst>
              <a:ext uri="{FF2B5EF4-FFF2-40B4-BE49-F238E27FC236}">
                <a16:creationId xmlns:a16="http://schemas.microsoft.com/office/drawing/2014/main" id="{541E3958-E5B1-4AB5-AC52-2634F2893537}"/>
              </a:ext>
            </a:extLst>
          </p:cNvPr>
          <p:cNvSpPr>
            <a:spLocks noGrp="1"/>
          </p:cNvSpPr>
          <p:nvPr>
            <p:ph type="sldNum" sz="quarter" idx="12"/>
          </p:nvPr>
        </p:nvSpPr>
        <p:spPr/>
        <p:txBody>
          <a:bodyPr/>
          <a:lstStyle/>
          <a:p>
            <a:fld id="{729CB5B1-55C6-405B-AA1D-4FC0652A0BD2}" type="slidenum">
              <a:rPr lang="en-US" smtClean="0"/>
              <a:t>6</a:t>
            </a:fld>
            <a:endParaRPr lang="en-US" dirty="0"/>
          </a:p>
        </p:txBody>
      </p:sp>
      <p:cxnSp>
        <p:nvCxnSpPr>
          <p:cNvPr id="7" name="Straight Connector 6">
            <a:extLst>
              <a:ext uri="{FF2B5EF4-FFF2-40B4-BE49-F238E27FC236}">
                <a16:creationId xmlns:a16="http://schemas.microsoft.com/office/drawing/2014/main" id="{0A34A26D-B630-48A0-8712-D4F45EAF6621}"/>
              </a:ext>
            </a:extLst>
          </p:cNvPr>
          <p:cNvCxnSpPr>
            <a:cxnSpLocks/>
          </p:cNvCxnSpPr>
          <p:nvPr/>
        </p:nvCxnSpPr>
        <p:spPr>
          <a:xfrm>
            <a:off x="1161535" y="1016383"/>
            <a:ext cx="9994145"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Content Placeholder 6">
            <a:extLst>
              <a:ext uri="{FF2B5EF4-FFF2-40B4-BE49-F238E27FC236}">
                <a16:creationId xmlns:a16="http://schemas.microsoft.com/office/drawing/2014/main" id="{64F9D69B-9A80-46A7-B077-DA7E59C37EF3}"/>
              </a:ext>
            </a:extLst>
          </p:cNvPr>
          <p:cNvSpPr>
            <a:spLocks noGrp="1"/>
          </p:cNvSpPr>
          <p:nvPr>
            <p:ph idx="1"/>
          </p:nvPr>
        </p:nvSpPr>
        <p:spPr>
          <a:xfrm>
            <a:off x="1164025" y="1337377"/>
            <a:ext cx="10048458" cy="4598988"/>
          </a:xfrm>
        </p:spPr>
        <p:txBody>
          <a:bodyPr>
            <a:normAutofit/>
          </a:bodyPr>
          <a:lstStyle/>
          <a:p>
            <a:pPr marL="0" lvl="0" indent="0">
              <a:lnSpc>
                <a:spcPct val="100000"/>
              </a:lnSpc>
              <a:spcBef>
                <a:spcPts val="0"/>
              </a:spcBef>
              <a:spcAft>
                <a:spcPts val="600"/>
              </a:spcAft>
              <a:buClrTx/>
              <a:buSzTx/>
              <a:buNone/>
              <a:defRPr/>
            </a:pPr>
            <a:r>
              <a:rPr lang="en-US" dirty="0"/>
              <a:t>Specifies certain topics to be included in the Racial Equity Toolkit (RET) analysis that DEEL will perform on the Seattle Promise program.</a:t>
            </a:r>
          </a:p>
          <a:p>
            <a:pPr marL="0" lvl="0" indent="0">
              <a:lnSpc>
                <a:spcPct val="100000"/>
              </a:lnSpc>
              <a:spcBef>
                <a:spcPts val="0"/>
              </a:spcBef>
              <a:spcAft>
                <a:spcPts val="600"/>
              </a:spcAft>
              <a:buClrTx/>
              <a:buSzTx/>
              <a:buNone/>
              <a:defRPr/>
            </a:pPr>
            <a:endParaRPr lang="en-US" dirty="0"/>
          </a:p>
          <a:p>
            <a:pPr marL="0" lvl="0" indent="0">
              <a:lnSpc>
                <a:spcPct val="100000"/>
              </a:lnSpc>
              <a:spcBef>
                <a:spcPts val="0"/>
              </a:spcBef>
              <a:spcAft>
                <a:spcPts val="600"/>
              </a:spcAft>
              <a:buClrTx/>
              <a:buSzTx/>
              <a:buNone/>
              <a:defRPr/>
            </a:pPr>
            <a:r>
              <a:rPr lang="en-US" dirty="0"/>
              <a:t>Requires the analysis to include an evaluation of:</a:t>
            </a:r>
            <a:endParaRPr lang="en-US" i="1" dirty="0"/>
          </a:p>
          <a:p>
            <a:pPr marL="521208" lvl="1" indent="-228600">
              <a:lnSpc>
                <a:spcPct val="100000"/>
              </a:lnSpc>
              <a:spcBef>
                <a:spcPts val="0"/>
              </a:spcBef>
              <a:spcAft>
                <a:spcPts val="600"/>
              </a:spcAft>
              <a:buClrTx/>
              <a:buFont typeface="Wingdings" panose="05000000000000000000" pitchFamily="2" charset="2"/>
              <a:buChar char="§"/>
              <a:defRPr/>
            </a:pPr>
            <a:r>
              <a:rPr lang="en-US" sz="2000" dirty="0"/>
              <a:t>Program expansion to serve students wishing to enroll on an exclusively part-time basis</a:t>
            </a:r>
          </a:p>
          <a:p>
            <a:pPr marL="521208" lvl="1" indent="-228600">
              <a:lnSpc>
                <a:spcPct val="100000"/>
              </a:lnSpc>
              <a:spcBef>
                <a:spcPts val="0"/>
              </a:spcBef>
              <a:spcAft>
                <a:spcPts val="600"/>
              </a:spcAft>
              <a:buClrTx/>
              <a:buFont typeface="Wingdings" panose="05000000000000000000" pitchFamily="2" charset="2"/>
              <a:buChar char="§"/>
              <a:defRPr/>
            </a:pPr>
            <a:r>
              <a:rPr lang="en-US" sz="2000" dirty="0"/>
              <a:t>Impact of Satisfactory Academic Progress requirements</a:t>
            </a:r>
          </a:p>
          <a:p>
            <a:pPr marL="0" lvl="0" indent="0">
              <a:lnSpc>
                <a:spcPct val="100000"/>
              </a:lnSpc>
              <a:spcBef>
                <a:spcPts val="0"/>
              </a:spcBef>
              <a:spcAft>
                <a:spcPts val="600"/>
              </a:spcAft>
              <a:buClrTx/>
              <a:buSzTx/>
              <a:buNone/>
              <a:defRPr/>
            </a:pPr>
            <a:endParaRPr lang="en-US" dirty="0"/>
          </a:p>
          <a:p>
            <a:pPr marL="0" lvl="0" indent="0">
              <a:lnSpc>
                <a:spcPct val="100000"/>
              </a:lnSpc>
              <a:spcBef>
                <a:spcPts val="0"/>
              </a:spcBef>
              <a:spcAft>
                <a:spcPts val="600"/>
              </a:spcAft>
              <a:buClrTx/>
              <a:buSzTx/>
              <a:buNone/>
              <a:defRPr/>
            </a:pPr>
            <a:r>
              <a:rPr lang="en-US" dirty="0"/>
              <a:t>Also requires DEEL to seek the recommendation of the Levy Oversight Committee regarding any proposed policy changes resulting from the RET analysis before presenting those proposed policy changes to the Council.</a:t>
            </a:r>
          </a:p>
        </p:txBody>
      </p:sp>
      <p:sp>
        <p:nvSpPr>
          <p:cNvPr id="8" name="Slide Number Placeholder 1">
            <a:extLst>
              <a:ext uri="{FF2B5EF4-FFF2-40B4-BE49-F238E27FC236}">
                <a16:creationId xmlns:a16="http://schemas.microsoft.com/office/drawing/2014/main" id="{C6DDF935-74C5-4DC2-B95B-ABBF8D03AC78}"/>
              </a:ext>
            </a:extLst>
          </p:cNvPr>
          <p:cNvSpPr txBox="1">
            <a:spLocks/>
          </p:cNvSpPr>
          <p:nvPr/>
        </p:nvSpPr>
        <p:spPr>
          <a:xfrm>
            <a:off x="1161534" y="6422517"/>
            <a:ext cx="4767627" cy="365125"/>
          </a:xfrm>
          <a:prstGeom prst="rect">
            <a:avLst/>
          </a:prstGeom>
        </p:spPr>
        <p:txBody>
          <a:bodyPr vert="horz" lIns="91440" tIns="45720" rIns="91440" bIns="45720"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600" i="1" dirty="0"/>
              <a:t>I&amp;E Plan Pages: </a:t>
            </a:r>
            <a:r>
              <a:rPr lang="en-US" sz="1600" b="1" i="1" u="sng" dirty="0"/>
              <a:t>102</a:t>
            </a:r>
            <a:r>
              <a:rPr lang="en-US" sz="1600" i="1" dirty="0"/>
              <a:t>, 105–106, 110</a:t>
            </a:r>
          </a:p>
        </p:txBody>
      </p:sp>
    </p:spTree>
    <p:extLst>
      <p:ext uri="{BB962C8B-B14F-4D97-AF65-F5344CB8AC3E}">
        <p14:creationId xmlns:p14="http://schemas.microsoft.com/office/powerpoint/2010/main" val="554751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0" y="90100"/>
            <a:ext cx="22794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 name="Title 5">
            <a:extLst>
              <a:ext uri="{FF2B5EF4-FFF2-40B4-BE49-F238E27FC236}">
                <a16:creationId xmlns:a16="http://schemas.microsoft.com/office/drawing/2014/main" id="{C58489A1-0E02-4AFE-ACDF-5F181B9F6840}"/>
              </a:ext>
            </a:extLst>
          </p:cNvPr>
          <p:cNvSpPr>
            <a:spLocks noGrp="1"/>
          </p:cNvSpPr>
          <p:nvPr>
            <p:ph type="title"/>
          </p:nvPr>
        </p:nvSpPr>
        <p:spPr>
          <a:xfrm>
            <a:off x="1097280" y="228599"/>
            <a:ext cx="10058400" cy="787784"/>
          </a:xfrm>
        </p:spPr>
        <p:txBody>
          <a:bodyPr>
            <a:normAutofit/>
          </a:bodyPr>
          <a:lstStyle/>
          <a:p>
            <a:r>
              <a:rPr lang="en-US" sz="4000" b="1" dirty="0">
                <a:solidFill>
                  <a:schemeClr val="tx1"/>
                </a:solidFill>
              </a:rPr>
              <a:t>Amendment 7: Promise Advisor Referrals</a:t>
            </a:r>
          </a:p>
        </p:txBody>
      </p:sp>
      <p:sp>
        <p:nvSpPr>
          <p:cNvPr id="2" name="Slide Number Placeholder 1">
            <a:extLst>
              <a:ext uri="{FF2B5EF4-FFF2-40B4-BE49-F238E27FC236}">
                <a16:creationId xmlns:a16="http://schemas.microsoft.com/office/drawing/2014/main" id="{541E3958-E5B1-4AB5-AC52-2634F2893537}"/>
              </a:ext>
            </a:extLst>
          </p:cNvPr>
          <p:cNvSpPr>
            <a:spLocks noGrp="1"/>
          </p:cNvSpPr>
          <p:nvPr>
            <p:ph type="sldNum" sz="quarter" idx="12"/>
          </p:nvPr>
        </p:nvSpPr>
        <p:spPr/>
        <p:txBody>
          <a:bodyPr/>
          <a:lstStyle/>
          <a:p>
            <a:fld id="{729CB5B1-55C6-405B-AA1D-4FC0652A0BD2}" type="slidenum">
              <a:rPr lang="en-US" smtClean="0"/>
              <a:t>7</a:t>
            </a:fld>
            <a:endParaRPr lang="en-US" dirty="0"/>
          </a:p>
        </p:txBody>
      </p:sp>
      <p:cxnSp>
        <p:nvCxnSpPr>
          <p:cNvPr id="7" name="Straight Connector 6">
            <a:extLst>
              <a:ext uri="{FF2B5EF4-FFF2-40B4-BE49-F238E27FC236}">
                <a16:creationId xmlns:a16="http://schemas.microsoft.com/office/drawing/2014/main" id="{0A34A26D-B630-48A0-8712-D4F45EAF6621}"/>
              </a:ext>
            </a:extLst>
          </p:cNvPr>
          <p:cNvCxnSpPr>
            <a:cxnSpLocks/>
          </p:cNvCxnSpPr>
          <p:nvPr/>
        </p:nvCxnSpPr>
        <p:spPr>
          <a:xfrm>
            <a:off x="1161535" y="1016383"/>
            <a:ext cx="9994145"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Content Placeholder 6">
            <a:extLst>
              <a:ext uri="{FF2B5EF4-FFF2-40B4-BE49-F238E27FC236}">
                <a16:creationId xmlns:a16="http://schemas.microsoft.com/office/drawing/2014/main" id="{64F9D69B-9A80-46A7-B077-DA7E59C37EF3}"/>
              </a:ext>
            </a:extLst>
          </p:cNvPr>
          <p:cNvSpPr>
            <a:spLocks noGrp="1"/>
          </p:cNvSpPr>
          <p:nvPr>
            <p:ph idx="1"/>
          </p:nvPr>
        </p:nvSpPr>
        <p:spPr>
          <a:xfrm>
            <a:off x="1164025" y="1337377"/>
            <a:ext cx="10048458" cy="4598988"/>
          </a:xfrm>
        </p:spPr>
        <p:txBody>
          <a:bodyPr>
            <a:normAutofit/>
          </a:bodyPr>
          <a:lstStyle/>
          <a:p>
            <a:pPr marL="0" lvl="0" indent="0">
              <a:lnSpc>
                <a:spcPct val="100000"/>
              </a:lnSpc>
              <a:spcBef>
                <a:spcPts val="0"/>
              </a:spcBef>
              <a:spcAft>
                <a:spcPts val="600"/>
              </a:spcAft>
              <a:buClrTx/>
              <a:buSzTx/>
              <a:buNone/>
              <a:defRPr/>
            </a:pPr>
            <a:r>
              <a:rPr lang="en-US" dirty="0"/>
              <a:t>Provides additional specificity regarding the types of referral and connection services that should be provided to students by Seattle Colleges advisors to support students’ lives outside of college.</a:t>
            </a:r>
          </a:p>
          <a:p>
            <a:pPr marL="0" lvl="0" indent="0">
              <a:lnSpc>
                <a:spcPct val="100000"/>
              </a:lnSpc>
              <a:spcBef>
                <a:spcPts val="0"/>
              </a:spcBef>
              <a:spcAft>
                <a:spcPts val="600"/>
              </a:spcAft>
              <a:buClrTx/>
              <a:buSzTx/>
              <a:buNone/>
              <a:defRPr/>
            </a:pPr>
            <a:endParaRPr lang="en-US" dirty="0"/>
          </a:p>
          <a:p>
            <a:pPr marL="0" lvl="1" indent="0">
              <a:lnSpc>
                <a:spcPts val="3000"/>
              </a:lnSpc>
              <a:spcBef>
                <a:spcPts val="0"/>
              </a:spcBef>
              <a:spcAft>
                <a:spcPts val="0"/>
              </a:spcAft>
              <a:buClrTx/>
              <a:buNone/>
              <a:defRPr/>
            </a:pPr>
            <a:r>
              <a:rPr lang="en-US" sz="2000" dirty="0"/>
              <a:t>“While enrolled at Seattle Colleges, Seattle Promise students will have access to non-FEPP-funded supports to promote preparation for life beyond college</a:t>
            </a:r>
            <a:r>
              <a:rPr lang="en-US" sz="2000" u="sng" dirty="0"/>
              <a:t>, including referrals to assistance programs for which they may be eligible, such as: child care assistance, affordable housing resources, food services, refugee and immigrant resources, legal assistance, transportation programs, and utility discount programs offered by the City, State, or other agencies. DEEL will work with Seattle Colleges to develop and maintain a comprehensive list of assistance programs for College Support Staff to make available to students.</a:t>
            </a:r>
            <a:r>
              <a:rPr lang="en-US" sz="2000" dirty="0"/>
              <a:t> Students will be supported with career and financial literacy guidance. Students who are transferring to a 4-year institution will be assisted with transition needs.”</a:t>
            </a:r>
          </a:p>
          <a:p>
            <a:pPr marL="0" lvl="0" indent="0">
              <a:lnSpc>
                <a:spcPct val="100000"/>
              </a:lnSpc>
              <a:spcBef>
                <a:spcPts val="0"/>
              </a:spcBef>
              <a:spcAft>
                <a:spcPts val="600"/>
              </a:spcAft>
              <a:buClrTx/>
              <a:buSzTx/>
              <a:buNone/>
              <a:defRPr/>
            </a:pPr>
            <a:endParaRPr lang="en-US" dirty="0"/>
          </a:p>
        </p:txBody>
      </p:sp>
      <p:sp>
        <p:nvSpPr>
          <p:cNvPr id="8" name="Slide Number Placeholder 1">
            <a:extLst>
              <a:ext uri="{FF2B5EF4-FFF2-40B4-BE49-F238E27FC236}">
                <a16:creationId xmlns:a16="http://schemas.microsoft.com/office/drawing/2014/main" id="{ADCCCF99-2F21-457D-B967-A16AA5AE6F54}"/>
              </a:ext>
            </a:extLst>
          </p:cNvPr>
          <p:cNvSpPr txBox="1">
            <a:spLocks/>
          </p:cNvSpPr>
          <p:nvPr/>
        </p:nvSpPr>
        <p:spPr>
          <a:xfrm>
            <a:off x="1161535" y="6422517"/>
            <a:ext cx="2852200" cy="365125"/>
          </a:xfrm>
          <a:prstGeom prst="rect">
            <a:avLst/>
          </a:prstGeom>
        </p:spPr>
        <p:txBody>
          <a:bodyPr vert="horz" lIns="91440" tIns="45720" rIns="91440" bIns="45720"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600" i="1" dirty="0"/>
              <a:t>I&amp;E Plan Pages: </a:t>
            </a:r>
            <a:r>
              <a:rPr lang="en-US" sz="1600" b="1" i="1" u="sng" dirty="0"/>
              <a:t>108–109</a:t>
            </a:r>
          </a:p>
        </p:txBody>
      </p:sp>
    </p:spTree>
    <p:extLst>
      <p:ext uri="{BB962C8B-B14F-4D97-AF65-F5344CB8AC3E}">
        <p14:creationId xmlns:p14="http://schemas.microsoft.com/office/powerpoint/2010/main" val="2637275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0" y="90100"/>
            <a:ext cx="22794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 name="Title 5">
            <a:extLst>
              <a:ext uri="{FF2B5EF4-FFF2-40B4-BE49-F238E27FC236}">
                <a16:creationId xmlns:a16="http://schemas.microsoft.com/office/drawing/2014/main" id="{C58489A1-0E02-4AFE-ACDF-5F181B9F6840}"/>
              </a:ext>
            </a:extLst>
          </p:cNvPr>
          <p:cNvSpPr>
            <a:spLocks noGrp="1"/>
          </p:cNvSpPr>
          <p:nvPr>
            <p:ph type="title"/>
          </p:nvPr>
        </p:nvSpPr>
        <p:spPr>
          <a:xfrm>
            <a:off x="1097280" y="228599"/>
            <a:ext cx="10058400" cy="787784"/>
          </a:xfrm>
        </p:spPr>
        <p:txBody>
          <a:bodyPr>
            <a:normAutofit/>
          </a:bodyPr>
          <a:lstStyle/>
          <a:p>
            <a:r>
              <a:rPr lang="en-US" sz="4000" b="1" dirty="0">
                <a:solidFill>
                  <a:schemeClr val="tx1"/>
                </a:solidFill>
              </a:rPr>
              <a:t>Amendment 8: Evaluation of Proposals</a:t>
            </a:r>
          </a:p>
        </p:txBody>
      </p:sp>
      <p:sp>
        <p:nvSpPr>
          <p:cNvPr id="2" name="Slide Number Placeholder 1">
            <a:extLst>
              <a:ext uri="{FF2B5EF4-FFF2-40B4-BE49-F238E27FC236}">
                <a16:creationId xmlns:a16="http://schemas.microsoft.com/office/drawing/2014/main" id="{541E3958-E5B1-4AB5-AC52-2634F2893537}"/>
              </a:ext>
            </a:extLst>
          </p:cNvPr>
          <p:cNvSpPr>
            <a:spLocks noGrp="1"/>
          </p:cNvSpPr>
          <p:nvPr>
            <p:ph type="sldNum" sz="quarter" idx="12"/>
          </p:nvPr>
        </p:nvSpPr>
        <p:spPr/>
        <p:txBody>
          <a:bodyPr/>
          <a:lstStyle/>
          <a:p>
            <a:fld id="{729CB5B1-55C6-405B-AA1D-4FC0652A0BD2}" type="slidenum">
              <a:rPr lang="en-US" smtClean="0"/>
              <a:t>8</a:t>
            </a:fld>
            <a:endParaRPr lang="en-US" dirty="0"/>
          </a:p>
        </p:txBody>
      </p:sp>
      <p:cxnSp>
        <p:nvCxnSpPr>
          <p:cNvPr id="7" name="Straight Connector 6">
            <a:extLst>
              <a:ext uri="{FF2B5EF4-FFF2-40B4-BE49-F238E27FC236}">
                <a16:creationId xmlns:a16="http://schemas.microsoft.com/office/drawing/2014/main" id="{0A34A26D-B630-48A0-8712-D4F45EAF6621}"/>
              </a:ext>
            </a:extLst>
          </p:cNvPr>
          <p:cNvCxnSpPr>
            <a:cxnSpLocks/>
          </p:cNvCxnSpPr>
          <p:nvPr/>
        </p:nvCxnSpPr>
        <p:spPr>
          <a:xfrm>
            <a:off x="1161535" y="1016383"/>
            <a:ext cx="9994145"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Content Placeholder 6">
            <a:extLst>
              <a:ext uri="{FF2B5EF4-FFF2-40B4-BE49-F238E27FC236}">
                <a16:creationId xmlns:a16="http://schemas.microsoft.com/office/drawing/2014/main" id="{64F9D69B-9A80-46A7-B077-DA7E59C37EF3}"/>
              </a:ext>
            </a:extLst>
          </p:cNvPr>
          <p:cNvSpPr>
            <a:spLocks noGrp="1"/>
          </p:cNvSpPr>
          <p:nvPr>
            <p:ph idx="1"/>
          </p:nvPr>
        </p:nvSpPr>
        <p:spPr>
          <a:xfrm>
            <a:off x="1164025" y="1337377"/>
            <a:ext cx="10048458" cy="4598988"/>
          </a:xfrm>
        </p:spPr>
        <p:txBody>
          <a:bodyPr>
            <a:normAutofit/>
          </a:bodyPr>
          <a:lstStyle/>
          <a:p>
            <a:pPr marL="0" lvl="0" indent="0">
              <a:lnSpc>
                <a:spcPct val="100000"/>
              </a:lnSpc>
              <a:spcBef>
                <a:spcPts val="0"/>
              </a:spcBef>
              <a:spcAft>
                <a:spcPts val="600"/>
              </a:spcAft>
              <a:buClrTx/>
              <a:buSzTx/>
              <a:buNone/>
              <a:defRPr/>
            </a:pPr>
            <a:r>
              <a:rPr lang="en-US" dirty="0"/>
              <a:t>Adds a labor harmony component to the list of methods that DEEL would use to evaluate RFP and RFI responses.</a:t>
            </a:r>
          </a:p>
          <a:p>
            <a:pPr marL="0" lvl="0" indent="0">
              <a:lnSpc>
                <a:spcPct val="100000"/>
              </a:lnSpc>
              <a:spcBef>
                <a:spcPts val="0"/>
              </a:spcBef>
              <a:spcAft>
                <a:spcPts val="600"/>
              </a:spcAft>
              <a:buClrTx/>
              <a:buSzTx/>
              <a:buNone/>
              <a:defRPr/>
            </a:pPr>
            <a:endParaRPr lang="en-US" dirty="0"/>
          </a:p>
          <a:p>
            <a:pPr marL="0" lvl="0" indent="0">
              <a:lnSpc>
                <a:spcPts val="3000"/>
              </a:lnSpc>
              <a:spcBef>
                <a:spcPts val="0"/>
              </a:spcBef>
              <a:spcAft>
                <a:spcPts val="600"/>
              </a:spcAft>
              <a:buClrTx/>
              <a:buSzTx/>
              <a:buNone/>
              <a:defRPr/>
            </a:pPr>
            <a:r>
              <a:rPr lang="en-US" dirty="0"/>
              <a:t>“When evaluating RFI and RFP responses, DEEL will use a variety of methods to determine which proposals are best positioned to meet intended outcomes including but not limited to past success at achieving results, means and methods proposed, commitment of leadership to improving outcomes, </a:t>
            </a:r>
            <a:r>
              <a:rPr lang="en-US" u="sng" dirty="0"/>
              <a:t>adherence to labor laws and a commitment to labor harmony, </a:t>
            </a:r>
            <a:r>
              <a:rPr lang="en-US" dirty="0"/>
              <a:t>and the costs of programs or proposals.”</a:t>
            </a:r>
          </a:p>
        </p:txBody>
      </p:sp>
      <p:sp>
        <p:nvSpPr>
          <p:cNvPr id="8" name="Slide Number Placeholder 1">
            <a:extLst>
              <a:ext uri="{FF2B5EF4-FFF2-40B4-BE49-F238E27FC236}">
                <a16:creationId xmlns:a16="http://schemas.microsoft.com/office/drawing/2014/main" id="{D37FAA33-6CC3-42D3-982A-7F712E340400}"/>
              </a:ext>
            </a:extLst>
          </p:cNvPr>
          <p:cNvSpPr txBox="1">
            <a:spLocks/>
          </p:cNvSpPr>
          <p:nvPr/>
        </p:nvSpPr>
        <p:spPr>
          <a:xfrm>
            <a:off x="1161535" y="6422517"/>
            <a:ext cx="2852200" cy="365125"/>
          </a:xfrm>
          <a:prstGeom prst="rect">
            <a:avLst/>
          </a:prstGeom>
        </p:spPr>
        <p:txBody>
          <a:bodyPr vert="horz" lIns="91440" tIns="45720" rIns="91440" bIns="45720"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600" i="1" dirty="0"/>
              <a:t>I&amp;E Plan Page: </a:t>
            </a:r>
            <a:r>
              <a:rPr lang="en-US" sz="1600" b="1" i="1" u="sng" dirty="0"/>
              <a:t>27</a:t>
            </a:r>
          </a:p>
        </p:txBody>
      </p:sp>
    </p:spTree>
    <p:extLst>
      <p:ext uri="{BB962C8B-B14F-4D97-AF65-F5344CB8AC3E}">
        <p14:creationId xmlns:p14="http://schemas.microsoft.com/office/powerpoint/2010/main" val="31999052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0" y="90100"/>
            <a:ext cx="22794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 name="Title 5">
            <a:extLst>
              <a:ext uri="{FF2B5EF4-FFF2-40B4-BE49-F238E27FC236}">
                <a16:creationId xmlns:a16="http://schemas.microsoft.com/office/drawing/2014/main" id="{C58489A1-0E02-4AFE-ACDF-5F181B9F6840}"/>
              </a:ext>
            </a:extLst>
          </p:cNvPr>
          <p:cNvSpPr>
            <a:spLocks noGrp="1"/>
          </p:cNvSpPr>
          <p:nvPr>
            <p:ph type="title"/>
          </p:nvPr>
        </p:nvSpPr>
        <p:spPr>
          <a:xfrm>
            <a:off x="1097280" y="228599"/>
            <a:ext cx="10058400" cy="787784"/>
          </a:xfrm>
        </p:spPr>
        <p:txBody>
          <a:bodyPr>
            <a:normAutofit/>
          </a:bodyPr>
          <a:lstStyle/>
          <a:p>
            <a:r>
              <a:rPr lang="en-US" sz="4000" b="1" dirty="0">
                <a:solidFill>
                  <a:schemeClr val="tx1"/>
                </a:solidFill>
              </a:rPr>
              <a:t>Amendment 9: Technical Changes</a:t>
            </a:r>
          </a:p>
        </p:txBody>
      </p:sp>
      <p:sp>
        <p:nvSpPr>
          <p:cNvPr id="2" name="Slide Number Placeholder 1">
            <a:extLst>
              <a:ext uri="{FF2B5EF4-FFF2-40B4-BE49-F238E27FC236}">
                <a16:creationId xmlns:a16="http://schemas.microsoft.com/office/drawing/2014/main" id="{541E3958-E5B1-4AB5-AC52-2634F2893537}"/>
              </a:ext>
            </a:extLst>
          </p:cNvPr>
          <p:cNvSpPr>
            <a:spLocks noGrp="1"/>
          </p:cNvSpPr>
          <p:nvPr>
            <p:ph type="sldNum" sz="quarter" idx="12"/>
          </p:nvPr>
        </p:nvSpPr>
        <p:spPr/>
        <p:txBody>
          <a:bodyPr/>
          <a:lstStyle/>
          <a:p>
            <a:fld id="{729CB5B1-55C6-405B-AA1D-4FC0652A0BD2}" type="slidenum">
              <a:rPr lang="en-US" smtClean="0"/>
              <a:t>9</a:t>
            </a:fld>
            <a:endParaRPr lang="en-US" dirty="0"/>
          </a:p>
        </p:txBody>
      </p:sp>
      <p:cxnSp>
        <p:nvCxnSpPr>
          <p:cNvPr id="7" name="Straight Connector 6">
            <a:extLst>
              <a:ext uri="{FF2B5EF4-FFF2-40B4-BE49-F238E27FC236}">
                <a16:creationId xmlns:a16="http://schemas.microsoft.com/office/drawing/2014/main" id="{0A34A26D-B630-48A0-8712-D4F45EAF6621}"/>
              </a:ext>
            </a:extLst>
          </p:cNvPr>
          <p:cNvCxnSpPr>
            <a:cxnSpLocks/>
          </p:cNvCxnSpPr>
          <p:nvPr/>
        </p:nvCxnSpPr>
        <p:spPr>
          <a:xfrm>
            <a:off x="1161535" y="1016383"/>
            <a:ext cx="9994145"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Content Placeholder 6">
            <a:extLst>
              <a:ext uri="{FF2B5EF4-FFF2-40B4-BE49-F238E27FC236}">
                <a16:creationId xmlns:a16="http://schemas.microsoft.com/office/drawing/2014/main" id="{64F9D69B-9A80-46A7-B077-DA7E59C37EF3}"/>
              </a:ext>
            </a:extLst>
          </p:cNvPr>
          <p:cNvSpPr>
            <a:spLocks noGrp="1"/>
          </p:cNvSpPr>
          <p:nvPr>
            <p:ph idx="1"/>
          </p:nvPr>
        </p:nvSpPr>
        <p:spPr>
          <a:xfrm>
            <a:off x="1164025" y="1337377"/>
            <a:ext cx="10048458" cy="4598988"/>
          </a:xfrm>
        </p:spPr>
        <p:txBody>
          <a:bodyPr>
            <a:normAutofit/>
          </a:bodyPr>
          <a:lstStyle/>
          <a:p>
            <a:pPr marL="0" lvl="0" indent="0">
              <a:lnSpc>
                <a:spcPct val="100000"/>
              </a:lnSpc>
              <a:spcBef>
                <a:spcPts val="0"/>
              </a:spcBef>
              <a:spcAft>
                <a:spcPts val="600"/>
              </a:spcAft>
              <a:buClrTx/>
              <a:buSzTx/>
              <a:buNone/>
              <a:defRPr/>
            </a:pPr>
            <a:r>
              <a:rPr lang="en-US" dirty="0"/>
              <a:t>Makes 4 types of technical changes to the I&amp;E Plan:</a:t>
            </a:r>
            <a:endParaRPr lang="en-US" i="1" dirty="0"/>
          </a:p>
          <a:p>
            <a:pPr marL="521208" lvl="1" indent="-228600">
              <a:lnSpc>
                <a:spcPct val="100000"/>
              </a:lnSpc>
              <a:spcBef>
                <a:spcPts val="0"/>
              </a:spcBef>
              <a:spcAft>
                <a:spcPts val="600"/>
              </a:spcAft>
              <a:buClrTx/>
              <a:buFont typeface="Wingdings" panose="05000000000000000000" pitchFamily="2" charset="2"/>
              <a:buChar char="§"/>
              <a:defRPr/>
            </a:pPr>
            <a:r>
              <a:rPr lang="en-US" sz="2000" dirty="0"/>
              <a:t>Inserts “fees” into the list of eligible uses for the Seattle Promise Equity Scholarship</a:t>
            </a:r>
          </a:p>
          <a:p>
            <a:pPr marL="521208" lvl="1" indent="-228600">
              <a:lnSpc>
                <a:spcPct val="100000"/>
              </a:lnSpc>
              <a:spcBef>
                <a:spcPts val="0"/>
              </a:spcBef>
              <a:spcAft>
                <a:spcPts val="600"/>
              </a:spcAft>
              <a:buClrTx/>
              <a:buFont typeface="Wingdings" panose="05000000000000000000" pitchFamily="2" charset="2"/>
              <a:buChar char="§"/>
              <a:defRPr/>
            </a:pPr>
            <a:r>
              <a:rPr lang="en-US" sz="2000" dirty="0"/>
              <a:t>Corrects page number references in the table of contents and Appendix II – Resolution 31821 Policy Guide</a:t>
            </a:r>
          </a:p>
          <a:p>
            <a:pPr marL="521208" lvl="1" indent="-228600">
              <a:lnSpc>
                <a:spcPct val="100000"/>
              </a:lnSpc>
              <a:spcBef>
                <a:spcPts val="0"/>
              </a:spcBef>
              <a:spcAft>
                <a:spcPts val="600"/>
              </a:spcAft>
              <a:buClrTx/>
              <a:buFont typeface="Wingdings" panose="05000000000000000000" pitchFamily="2" charset="2"/>
              <a:buChar char="§"/>
              <a:defRPr/>
            </a:pPr>
            <a:r>
              <a:rPr lang="en-US" sz="2000" dirty="0"/>
              <a:t>Corrects the procurement terminology for Public Health – Seattle &amp; King County from RFIs to RFAs (Requests for Applications)</a:t>
            </a:r>
          </a:p>
          <a:p>
            <a:pPr marL="521208" lvl="1" indent="-228600">
              <a:lnSpc>
                <a:spcPct val="100000"/>
              </a:lnSpc>
              <a:spcBef>
                <a:spcPts val="0"/>
              </a:spcBef>
              <a:spcAft>
                <a:spcPts val="600"/>
              </a:spcAft>
              <a:buClrTx/>
              <a:buFont typeface="Wingdings" panose="05000000000000000000" pitchFamily="2" charset="2"/>
              <a:buChar char="§"/>
              <a:defRPr/>
            </a:pPr>
            <a:r>
              <a:rPr lang="en-US" sz="2000" dirty="0"/>
              <a:t>Corrects other typographical errors</a:t>
            </a:r>
          </a:p>
          <a:p>
            <a:pPr marL="0" lvl="0" indent="0">
              <a:lnSpc>
                <a:spcPct val="100000"/>
              </a:lnSpc>
              <a:spcBef>
                <a:spcPts val="0"/>
              </a:spcBef>
              <a:spcAft>
                <a:spcPts val="600"/>
              </a:spcAft>
              <a:buClrTx/>
              <a:buSzTx/>
              <a:buNone/>
              <a:defRPr/>
            </a:pPr>
            <a:endParaRPr lang="en-US" dirty="0"/>
          </a:p>
        </p:txBody>
      </p:sp>
      <p:sp>
        <p:nvSpPr>
          <p:cNvPr id="8" name="Slide Number Placeholder 1">
            <a:extLst>
              <a:ext uri="{FF2B5EF4-FFF2-40B4-BE49-F238E27FC236}">
                <a16:creationId xmlns:a16="http://schemas.microsoft.com/office/drawing/2014/main" id="{2B0FEE64-E6A0-4146-A634-78D2F6D10DB4}"/>
              </a:ext>
            </a:extLst>
          </p:cNvPr>
          <p:cNvSpPr txBox="1">
            <a:spLocks/>
          </p:cNvSpPr>
          <p:nvPr/>
        </p:nvSpPr>
        <p:spPr>
          <a:xfrm>
            <a:off x="1161534" y="6422517"/>
            <a:ext cx="7693707" cy="365125"/>
          </a:xfrm>
          <a:prstGeom prst="rect">
            <a:avLst/>
          </a:prstGeom>
        </p:spPr>
        <p:txBody>
          <a:bodyPr vert="horz" lIns="91440" tIns="45720" rIns="91440" bIns="45720"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600" i="1" dirty="0"/>
              <a:t>I&amp;E Plan Pages: 1–2, 24–26, 91–92, 100, 102, 105–106, 116</a:t>
            </a:r>
          </a:p>
        </p:txBody>
      </p:sp>
    </p:spTree>
    <p:extLst>
      <p:ext uri="{BB962C8B-B14F-4D97-AF65-F5344CB8AC3E}">
        <p14:creationId xmlns:p14="http://schemas.microsoft.com/office/powerpoint/2010/main" val="830986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92165-FCBF-4AC2-BCB8-BA22E0B34F87}"/>
              </a:ext>
            </a:extLst>
          </p:cNvPr>
          <p:cNvSpPr>
            <a:spLocks noGrp="1"/>
          </p:cNvSpPr>
          <p:nvPr>
            <p:ph type="title"/>
          </p:nvPr>
        </p:nvSpPr>
        <p:spPr/>
        <p:txBody>
          <a:bodyPr>
            <a:normAutofit/>
          </a:bodyPr>
          <a:lstStyle/>
          <a:p>
            <a:pPr algn="ctr"/>
            <a:r>
              <a:rPr lang="en-US" sz="4000" b="1" dirty="0">
                <a:solidFill>
                  <a:schemeClr val="tx1"/>
                </a:solidFill>
              </a:rPr>
              <a:t>Questions?</a:t>
            </a:r>
          </a:p>
        </p:txBody>
      </p:sp>
      <p:sp>
        <p:nvSpPr>
          <p:cNvPr id="4" name="Slide Number Placeholder 3">
            <a:extLst>
              <a:ext uri="{FF2B5EF4-FFF2-40B4-BE49-F238E27FC236}">
                <a16:creationId xmlns:a16="http://schemas.microsoft.com/office/drawing/2014/main" id="{9262A6CC-10CE-41E6-8B14-33B503BE7D0A}"/>
              </a:ext>
            </a:extLst>
          </p:cNvPr>
          <p:cNvSpPr>
            <a:spLocks noGrp="1"/>
          </p:cNvSpPr>
          <p:nvPr>
            <p:ph type="sldNum" sz="quarter" idx="12"/>
          </p:nvPr>
        </p:nvSpPr>
        <p:spPr/>
        <p:txBody>
          <a:bodyPr/>
          <a:lstStyle/>
          <a:p>
            <a:fld id="{729CB5B1-55C6-405B-AA1D-4FC0652A0BD2}" type="slidenum">
              <a:rPr lang="en-US" smtClean="0"/>
              <a:t>10</a:t>
            </a:fld>
            <a:endParaRPr lang="en-US" dirty="0"/>
          </a:p>
        </p:txBody>
      </p:sp>
    </p:spTree>
    <p:extLst>
      <p:ext uri="{BB962C8B-B14F-4D97-AF65-F5344CB8AC3E}">
        <p14:creationId xmlns:p14="http://schemas.microsoft.com/office/powerpoint/2010/main" val="2010769865"/>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04CF55A1A49724684A83F3D4E2B386B" ma:contentTypeVersion="9" ma:contentTypeDescription="Create a new document." ma:contentTypeScope="" ma:versionID="7ec372bcb02df72a5d293223239e4749">
  <xsd:schema xmlns:xsd="http://www.w3.org/2001/XMLSchema" xmlns:xs="http://www.w3.org/2001/XMLSchema" xmlns:p="http://schemas.microsoft.com/office/2006/metadata/properties" xmlns:ns2="66091077-0018-4d97-8229-652e5486a31a" xmlns:ns3="07fd993a-42f5-4c6d-baca-5e0df26ee0ee" targetNamespace="http://schemas.microsoft.com/office/2006/metadata/properties" ma:root="true" ma:fieldsID="cb6128ee44b06a0ff3845aa051653074" ns2:_="" ns3:_="">
    <xsd:import namespace="66091077-0018-4d97-8229-652e5486a31a"/>
    <xsd:import namespace="07fd993a-42f5-4c6d-baca-5e0df26ee0e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091077-0018-4d97-8229-652e5486a3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72261f7-19c4-4b9d-9a20-b3b4d4aaf1c7"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7fd993a-42f5-4c6d-baca-5e0df26ee0e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738484c-1bbf-4faa-b0af-40dacb0c4b59}" ma:internalName="TaxCatchAll" ma:showField="CatchAllData" ma:web="07fd993a-42f5-4c6d-baca-5e0df26ee0e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6091077-0018-4d97-8229-652e5486a31a">
      <Terms xmlns="http://schemas.microsoft.com/office/infopath/2007/PartnerControls"/>
    </lcf76f155ced4ddcb4097134ff3c332f>
    <TaxCatchAll xmlns="07fd993a-42f5-4c6d-baca-5e0df26ee0ee" xsi:nil="true"/>
  </documentManagement>
</p:properties>
</file>

<file path=customXml/itemProps1.xml><?xml version="1.0" encoding="utf-8"?>
<ds:datastoreItem xmlns:ds="http://schemas.openxmlformats.org/officeDocument/2006/customXml" ds:itemID="{73988003-DE24-4537-B683-E91BE7D7AEDB}"/>
</file>

<file path=customXml/itemProps2.xml><?xml version="1.0" encoding="utf-8"?>
<ds:datastoreItem xmlns:ds="http://schemas.openxmlformats.org/officeDocument/2006/customXml" ds:itemID="{3618CE10-9698-46E6-9CA7-53B28DA73E87}"/>
</file>

<file path=customXml/itemProps3.xml><?xml version="1.0" encoding="utf-8"?>
<ds:datastoreItem xmlns:ds="http://schemas.openxmlformats.org/officeDocument/2006/customXml" ds:itemID="{8A318BA6-22EE-42B8-9D4A-8EAD8C169909}"/>
</file>

<file path=docProps/app.xml><?xml version="1.0" encoding="utf-8"?>
<Properties xmlns="http://schemas.openxmlformats.org/officeDocument/2006/extended-properties" xmlns:vt="http://schemas.openxmlformats.org/officeDocument/2006/docPropsVTypes">
  <Template>Retrospect</Template>
  <TotalTime>4351</TotalTime>
  <Words>1100</Words>
  <Application>Microsoft Office PowerPoint</Application>
  <PresentationFormat>Widescreen</PresentationFormat>
  <Paragraphs>137</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Wingdings</vt:lpstr>
      <vt:lpstr>Retrospect</vt:lpstr>
      <vt:lpstr>      Families, Education, Preschool, and Promise Levy Implementation &amp; Evaluation Plan Amendments </vt:lpstr>
      <vt:lpstr>Amendment 1: Prioritized Students</vt:lpstr>
      <vt:lpstr>Amendment 2: K-12 Investment Area Goal</vt:lpstr>
      <vt:lpstr>Amendment 3: Policy Changes &amp; Reporting Requirements</vt:lpstr>
      <vt:lpstr>Amendment 4: SPP Tuition Scale</vt:lpstr>
      <vt:lpstr>Amendment 5: Promise Part-Time Attendance</vt:lpstr>
      <vt:lpstr>Amendment 6: Racial Equity Toolkit</vt:lpstr>
      <vt:lpstr>Amendment 7: Promise Advisor Referrals</vt:lpstr>
      <vt:lpstr>Amendment 8: Evaluation of Proposals</vt:lpstr>
      <vt:lpstr>Amendment 9: Technical Changes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City Funding Commitments for Affordable Housing</dc:title>
  <dc:creator>Ratzliff, Traci</dc:creator>
  <cp:lastModifiedBy>Goodnight, Brian</cp:lastModifiedBy>
  <cp:revision>265</cp:revision>
  <cp:lastPrinted>2019-04-11T22:53:02Z</cp:lastPrinted>
  <dcterms:created xsi:type="dcterms:W3CDTF">2018-01-09T17:13:16Z</dcterms:created>
  <dcterms:modified xsi:type="dcterms:W3CDTF">2019-04-15T17:02:05Z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0x010100004CF55A1A49724684A83F3D4E2B386B</vt:lpwstr>
  </property>
  <property fmtid="{D5CDD505-2E9C-101B-9397-08002B2CF9AE}" pid="3" name="EuLoaderVersion">
    <vt:r8>1</vt:r8>
  </property>
  <property fmtid="{D5CDD505-2E9C-101B-9397-08002B2CF9AE}" pid="4" name="EuJurisdiction">
    <vt:lpwstr>US-WA-SEA</vt:lpwstr>
  </property>
  <property fmtid="{D5CDD505-2E9C-101B-9397-08002B2CF9AE}" pid="5" name="EuSourceUrl">
    <vt:lpwstr>https://legistar2.granicus.com/seattle/attachments/89b096c4-5748-4bd5-bc4a-4c9e8f3ae5ef.pptx</vt:lpwstr>
  </property>
  <property fmtid="{D5CDD505-2E9C-101B-9397-08002B2CF9AE}" pid="6" name="EuExternalId">
    <vt:lpwstr>sea|8408|attachment|21037</vt:lpwstr>
  </property>
</Properties>
</file>